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7" r:id="rId1"/>
  </p:sldMasterIdLst>
  <p:sldIdLst>
    <p:sldId id="256" r:id="rId2"/>
    <p:sldId id="257" r:id="rId3"/>
    <p:sldId id="262" r:id="rId4"/>
    <p:sldId id="258" r:id="rId5"/>
    <p:sldId id="259" r:id="rId6"/>
    <p:sldId id="260" r:id="rId7"/>
    <p:sldId id="261" r:id="rId8"/>
    <p:sldId id="263" r:id="rId9"/>
    <p:sldId id="264" r:id="rId10"/>
    <p:sldId id="267" r:id="rId11"/>
    <p:sldId id="265" r:id="rId12"/>
    <p:sldId id="266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15FAC-9484-47E5-872A-BC38CD307879}" type="datetimeFigureOut">
              <a:rPr lang="ru-RU" smtClean="0"/>
              <a:t>11.03.2020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99189-30B5-4BEF-80E1-9D057A61BC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33757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15FAC-9484-47E5-872A-BC38CD307879}" type="datetimeFigureOut">
              <a:rPr lang="ru-RU" smtClean="0"/>
              <a:t>11.03.2020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99189-30B5-4BEF-80E1-9D057A61BC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30135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15FAC-9484-47E5-872A-BC38CD307879}" type="datetimeFigureOut">
              <a:rPr lang="ru-RU" smtClean="0"/>
              <a:t>11.03.2020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99189-30B5-4BEF-80E1-9D057A61BC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44543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15FAC-9484-47E5-872A-BC38CD307879}" type="datetimeFigureOut">
              <a:rPr lang="ru-RU" smtClean="0"/>
              <a:t>11.03.2020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99189-30B5-4BEF-80E1-9D057A61BCC1}" type="slidenum">
              <a:rPr lang="ru-RU" smtClean="0"/>
              <a:t>‹#›</a:t>
            </a:fld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433967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15FAC-9484-47E5-872A-BC38CD307879}" type="datetimeFigureOut">
              <a:rPr lang="ru-RU" smtClean="0"/>
              <a:t>11.03.2020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99189-30B5-4BEF-80E1-9D057A61BC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53516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15FAC-9484-47E5-872A-BC38CD307879}" type="datetimeFigureOut">
              <a:rPr lang="ru-RU" smtClean="0"/>
              <a:t>11.03.2020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99189-30B5-4BEF-80E1-9D057A61BC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01268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15FAC-9484-47E5-872A-BC38CD307879}" type="datetimeFigureOut">
              <a:rPr lang="ru-RU" smtClean="0"/>
              <a:t>11.03.2020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99189-30B5-4BEF-80E1-9D057A61BC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08666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15FAC-9484-47E5-872A-BC38CD307879}" type="datetimeFigureOut">
              <a:rPr lang="ru-RU" smtClean="0"/>
              <a:t>11.03.2020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99189-30B5-4BEF-80E1-9D057A61BC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38755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15FAC-9484-47E5-872A-BC38CD307879}" type="datetimeFigureOut">
              <a:rPr lang="ru-RU" smtClean="0"/>
              <a:t>11.03.2020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99189-30B5-4BEF-80E1-9D057A61BC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76401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15FAC-9484-47E5-872A-BC38CD307879}" type="datetimeFigureOut">
              <a:rPr lang="ru-RU" smtClean="0"/>
              <a:t>11.03.2020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99189-30B5-4BEF-80E1-9D057A61BC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73921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15FAC-9484-47E5-872A-BC38CD307879}" type="datetimeFigureOut">
              <a:rPr lang="ru-RU" smtClean="0"/>
              <a:t>11.03.2020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99189-30B5-4BEF-80E1-9D057A61BC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40990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15FAC-9484-47E5-872A-BC38CD307879}" type="datetimeFigureOut">
              <a:rPr lang="ru-RU" smtClean="0"/>
              <a:t>11.03.2020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99189-30B5-4BEF-80E1-9D057A61BC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809376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15FAC-9484-47E5-872A-BC38CD307879}" type="datetimeFigureOut">
              <a:rPr lang="ru-RU" smtClean="0"/>
              <a:t>11.03.2020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99189-30B5-4BEF-80E1-9D057A61BC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619727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15FAC-9484-47E5-872A-BC38CD307879}" type="datetimeFigureOut">
              <a:rPr lang="ru-RU" smtClean="0"/>
              <a:t>11.03.2020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99189-30B5-4BEF-80E1-9D057A61BC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98998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15FAC-9484-47E5-872A-BC38CD307879}" type="datetimeFigureOut">
              <a:rPr lang="ru-RU" smtClean="0"/>
              <a:t>11.03.2020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99189-30B5-4BEF-80E1-9D057A61BC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53115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15FAC-9484-47E5-872A-BC38CD307879}" type="datetimeFigureOut">
              <a:rPr lang="ru-RU" smtClean="0"/>
              <a:t>11.03.2020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99189-30B5-4BEF-80E1-9D057A61BC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951770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15FAC-9484-47E5-872A-BC38CD307879}" type="datetimeFigureOut">
              <a:rPr lang="ru-RU" smtClean="0"/>
              <a:t>11.03.2020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99189-30B5-4BEF-80E1-9D057A61BC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46933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8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2915FAC-9484-47E5-872A-BC38CD307879}" type="datetimeFigureOut">
              <a:rPr lang="ru-RU" smtClean="0"/>
              <a:t>11.03.2020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C3E99189-30B5-4BEF-80E1-9D057A61BC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36302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8" r:id="rId1"/>
    <p:sldLayoutId id="2147483819" r:id="rId2"/>
    <p:sldLayoutId id="2147483820" r:id="rId3"/>
    <p:sldLayoutId id="2147483821" r:id="rId4"/>
    <p:sldLayoutId id="2147483822" r:id="rId5"/>
    <p:sldLayoutId id="2147483823" r:id="rId6"/>
    <p:sldLayoutId id="2147483824" r:id="rId7"/>
    <p:sldLayoutId id="2147483825" r:id="rId8"/>
    <p:sldLayoutId id="2147483826" r:id="rId9"/>
    <p:sldLayoutId id="2147483827" r:id="rId10"/>
    <p:sldLayoutId id="2147483828" r:id="rId11"/>
    <p:sldLayoutId id="2147483829" r:id="rId12"/>
    <p:sldLayoutId id="2147483830" r:id="rId13"/>
    <p:sldLayoutId id="2147483831" r:id="rId14"/>
    <p:sldLayoutId id="2147483832" r:id="rId15"/>
    <p:sldLayoutId id="2147483833" r:id="rId16"/>
    <p:sldLayoutId id="2147483834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security.mosmetod.ru/moshennichestvo-v-seti/36-bezopasnost-v-internete" TargetMode="External"/><Relationship Id="rId2" Type="http://schemas.openxmlformats.org/officeDocument/2006/relationships/hyperlink" Target="https://www.youtube.com/watch?time_continue=4&amp;v=p1eypT8yTV0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detionline.com/helpline/about/" TargetMode="External"/><Relationship Id="rId4" Type="http://schemas.openxmlformats.org/officeDocument/2006/relationships/hyperlink" Target="https://www.facebook.com/safety/bullying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1" y="277091"/>
            <a:ext cx="1682642" cy="768163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913774" y="637310"/>
            <a:ext cx="10363826" cy="515389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9600" dirty="0" smtClean="0">
                <a:solidFill>
                  <a:schemeClr val="accent1"/>
                </a:solidFill>
                <a:latin typeface="Arial Black" panose="020B0A04020102020204" pitchFamily="34" charset="0"/>
              </a:rPr>
              <a:t>Вместе </a:t>
            </a:r>
          </a:p>
          <a:p>
            <a:pPr marL="0" indent="0" algn="ctr">
              <a:buNone/>
            </a:pPr>
            <a:r>
              <a:rPr lang="ru-RU" sz="9600" dirty="0" smtClean="0">
                <a:solidFill>
                  <a:schemeClr val="accent1"/>
                </a:solidFill>
                <a:latin typeface="Arial Black" panose="020B0A04020102020204" pitchFamily="34" charset="0"/>
              </a:rPr>
              <a:t>остановим </a:t>
            </a:r>
          </a:p>
          <a:p>
            <a:pPr marL="0" indent="0" algn="ctr">
              <a:buNone/>
            </a:pPr>
            <a:r>
              <a:rPr lang="ru-RU" sz="9600" dirty="0" smtClean="0">
                <a:solidFill>
                  <a:schemeClr val="accent1"/>
                </a:solidFill>
                <a:latin typeface="Arial Black" panose="020B0A04020102020204" pitchFamily="34" charset="0"/>
              </a:rPr>
              <a:t>травлю</a:t>
            </a:r>
            <a:endParaRPr lang="ru-RU" sz="9600" dirty="0">
              <a:solidFill>
                <a:schemeClr val="accent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56445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775" y="618518"/>
            <a:ext cx="10364451" cy="683810"/>
          </a:xfrm>
        </p:spPr>
        <p:txBody>
          <a:bodyPr/>
          <a:lstStyle/>
          <a:p>
            <a:r>
              <a:rPr lang="ru-RU" b="1" dirty="0">
                <a:solidFill>
                  <a:srgbClr val="002060"/>
                </a:solidFill>
              </a:rPr>
              <a:t>САЙТЫ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913774" y="1136074"/>
            <a:ext cx="10363826" cy="4655126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https://kids.kaspersky.ru/</a:t>
            </a:r>
          </a:p>
          <a:p>
            <a:r>
              <a:rPr lang="ru-RU" dirty="0"/>
              <a:t>https://mobbingu.net/</a:t>
            </a:r>
          </a:p>
          <a:p>
            <a:r>
              <a:rPr lang="ru-RU" dirty="0"/>
              <a:t>http://www.academy.edu.by/podrobnee/podrazdeleniy/237.html</a:t>
            </a:r>
          </a:p>
          <a:p>
            <a:r>
              <a:rPr lang="ru-RU" dirty="0"/>
              <a:t>https://www.stopbullying.com.ua/</a:t>
            </a:r>
          </a:p>
          <a:p>
            <a:r>
              <a:rPr lang="ru-RU" dirty="0"/>
              <a:t>http://pomoschryadom.ru/teens</a:t>
            </a:r>
          </a:p>
          <a:p>
            <a:r>
              <a:rPr lang="ru-RU" dirty="0"/>
              <a:t>https://classgames.ru/ - </a:t>
            </a:r>
            <a:r>
              <a:rPr lang="ru-RU" b="1" dirty="0"/>
              <a:t>Тренажер для смелых игра</a:t>
            </a:r>
          </a:p>
          <a:p>
            <a:r>
              <a:rPr lang="ru-RU" u="sng" dirty="0">
                <a:hlinkClick r:id="rId2"/>
              </a:rPr>
              <a:t>https://www.youtube.com/watch?time_continue=4&amp;v=p1eypT8yTV0</a:t>
            </a:r>
            <a:r>
              <a:rPr lang="ru-RU" u="sng" dirty="0"/>
              <a:t> </a:t>
            </a:r>
            <a:r>
              <a:rPr lang="ru-RU" dirty="0"/>
              <a:t>Лекция Л.В. </a:t>
            </a:r>
            <a:r>
              <a:rPr lang="ru-RU" dirty="0" err="1"/>
              <a:t>Петрановской</a:t>
            </a:r>
            <a:r>
              <a:rPr lang="ru-RU" dirty="0"/>
              <a:t> "Школьная травля. Можно ли её победить?"</a:t>
            </a:r>
          </a:p>
          <a:p>
            <a:r>
              <a:rPr lang="ru-RU" u="sng" dirty="0">
                <a:hlinkClick r:id="rId3"/>
              </a:rPr>
              <a:t>http://security.mosmetod.ru/moshennichestvo-v-seti/36-bezopasnost-v-internete</a:t>
            </a:r>
            <a:endParaRPr lang="ru-RU" dirty="0"/>
          </a:p>
          <a:p>
            <a:r>
              <a:rPr lang="ru-RU" dirty="0"/>
              <a:t> </a:t>
            </a:r>
            <a:r>
              <a:rPr lang="ru-RU" u="sng" dirty="0">
                <a:hlinkClick r:id="rId4"/>
              </a:rPr>
              <a:t>https://www.facebook.com/safety/bullying</a:t>
            </a:r>
            <a:endParaRPr lang="ru-RU" dirty="0"/>
          </a:p>
          <a:p>
            <a:r>
              <a:rPr lang="ru-RU" dirty="0"/>
              <a:t> </a:t>
            </a:r>
            <a:r>
              <a:rPr lang="ru-RU" u="sng" dirty="0">
                <a:hlinkClick r:id="rId5"/>
              </a:rPr>
              <a:t>http://detionline.com/helpline/about/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119914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84451" y="0"/>
            <a:ext cx="6802894" cy="6802894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3672" y="646226"/>
            <a:ext cx="10364451" cy="2069265"/>
          </a:xfrm>
        </p:spPr>
        <p:txBody>
          <a:bodyPr>
            <a:normAutofit/>
          </a:bodyPr>
          <a:lstStyle/>
          <a:p>
            <a:r>
              <a:rPr lang="ru-RU" sz="7200" dirty="0" smtClean="0"/>
              <a:t>Спасибо за внимание</a:t>
            </a:r>
            <a:r>
              <a:rPr lang="ru-RU" sz="5400" dirty="0" smtClean="0"/>
              <a:t>!</a:t>
            </a:r>
            <a:endParaRPr lang="ru-RU" sz="5400" dirty="0"/>
          </a:p>
        </p:txBody>
      </p:sp>
    </p:spTree>
    <p:extLst>
      <p:ext uri="{BB962C8B-B14F-4D97-AF65-F5344CB8AC3E}">
        <p14:creationId xmlns:p14="http://schemas.microsoft.com/office/powerpoint/2010/main" val="4200436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72615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dirty="0"/>
              <a:t>Что такое </a:t>
            </a:r>
            <a:r>
              <a:rPr lang="ru-RU" sz="5400" dirty="0" err="1"/>
              <a:t>буллинг</a:t>
            </a:r>
            <a:r>
              <a:rPr lang="ru-RU" sz="5400" dirty="0"/>
              <a:t>?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913774" y="2078182"/>
            <a:ext cx="10363826" cy="4405745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sz="3200" dirty="0"/>
              <a:t>Буллинг – это повторяющееся агрессивное поведение одного человека или группы лиц с намерением причинить вред другому. Различают три формы </a:t>
            </a:r>
            <a:r>
              <a:rPr lang="ru-RU" sz="3200" dirty="0" err="1"/>
              <a:t>буллинга</a:t>
            </a:r>
            <a:r>
              <a:rPr lang="ru-RU" sz="3200" dirty="0"/>
              <a:t>:</a:t>
            </a:r>
          </a:p>
          <a:p>
            <a:r>
              <a:rPr lang="ru-RU" sz="3200" dirty="0"/>
              <a:t>физическое насилие;</a:t>
            </a:r>
          </a:p>
          <a:p>
            <a:r>
              <a:rPr lang="ru-RU" sz="3200" dirty="0"/>
              <a:t>вербальное насилие;</a:t>
            </a:r>
          </a:p>
          <a:p>
            <a:r>
              <a:rPr lang="ru-RU" sz="3200" dirty="0"/>
              <a:t>социальная изоляция.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99143" y="3853295"/>
            <a:ext cx="3987511" cy="24840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88824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775" y="618518"/>
            <a:ext cx="10364451" cy="822356"/>
          </a:xfrm>
        </p:spPr>
        <p:txBody>
          <a:bodyPr>
            <a:normAutofit/>
          </a:bodyPr>
          <a:lstStyle/>
          <a:p>
            <a:r>
              <a:rPr lang="ru-RU" sz="4400" dirty="0" smtClean="0"/>
              <a:t>Виды </a:t>
            </a:r>
            <a:r>
              <a:rPr lang="ru-RU" sz="4400" dirty="0" err="1" smtClean="0"/>
              <a:t>буллинга</a:t>
            </a:r>
            <a:endParaRPr lang="ru-RU" sz="44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913774" y="1440874"/>
            <a:ext cx="10363826" cy="497378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 smtClean="0"/>
              <a:t>Физическое насилие</a:t>
            </a:r>
            <a:r>
              <a:rPr lang="ru-RU" sz="2800" dirty="0"/>
              <a:t> </a:t>
            </a:r>
            <a:r>
              <a:rPr lang="ru-RU" sz="2800" dirty="0" smtClean="0"/>
              <a:t>(</a:t>
            </a:r>
            <a:r>
              <a:rPr lang="ru-RU" sz="1800" dirty="0" smtClean="0"/>
              <a:t>Избиение</a:t>
            </a:r>
            <a:r>
              <a:rPr lang="ru-RU" sz="1800" dirty="0"/>
              <a:t>, нанесение ударов, шлепки, подзатыльники, </a:t>
            </a:r>
            <a:r>
              <a:rPr lang="ru-RU" sz="1800" dirty="0" smtClean="0"/>
              <a:t>пинки)</a:t>
            </a:r>
          </a:p>
          <a:p>
            <a:pPr marL="0" indent="0">
              <a:buNone/>
            </a:pPr>
            <a:r>
              <a:rPr lang="ru-RU" sz="2800" dirty="0" smtClean="0"/>
              <a:t>Эмоциональное насилие</a:t>
            </a:r>
            <a:r>
              <a:rPr lang="ru-RU" sz="2800" dirty="0"/>
              <a:t> </a:t>
            </a:r>
            <a:r>
              <a:rPr lang="ru-RU" sz="2800" dirty="0" smtClean="0"/>
              <a:t>(</a:t>
            </a:r>
            <a:r>
              <a:rPr lang="ru-RU" sz="1800" dirty="0" smtClean="0"/>
              <a:t>Угрозы</a:t>
            </a:r>
            <a:r>
              <a:rPr lang="ru-RU" sz="1800" dirty="0"/>
              <a:t>,  насмешки, присвоение обидных  кличек,  бесконечные  замечания, критика, необъективные оценки со стороны учителей,  высмеивание,  оскорбление, </a:t>
            </a:r>
            <a:r>
              <a:rPr lang="ru-RU" sz="1800" dirty="0" smtClean="0"/>
              <a:t>унижение)</a:t>
            </a:r>
          </a:p>
          <a:p>
            <a:pPr marL="0" indent="0">
              <a:buNone/>
            </a:pPr>
            <a:r>
              <a:rPr lang="ru-RU" sz="2800" dirty="0"/>
              <a:t>Сексуальное насилие  </a:t>
            </a:r>
            <a:r>
              <a:rPr lang="ru-RU" sz="2800" dirty="0" smtClean="0"/>
              <a:t>(</a:t>
            </a:r>
            <a:r>
              <a:rPr lang="ru-RU" sz="1800" dirty="0" smtClean="0"/>
              <a:t>использование </a:t>
            </a:r>
            <a:r>
              <a:rPr lang="ru-RU" sz="1800" dirty="0"/>
              <a:t>ребенка  для удовлетворения сексуальных потребностей,  или  для получения </a:t>
            </a:r>
            <a:r>
              <a:rPr lang="ru-RU" sz="1800" dirty="0" smtClean="0"/>
              <a:t>выгоды)</a:t>
            </a:r>
            <a:endParaRPr lang="ru-RU" sz="1800" dirty="0"/>
          </a:p>
          <a:p>
            <a:pPr marL="0" indent="0">
              <a:buNone/>
            </a:pPr>
            <a:r>
              <a:rPr lang="ru-RU" sz="2800" dirty="0"/>
              <a:t>Экономическое насилие </a:t>
            </a:r>
            <a:r>
              <a:rPr lang="ru-RU" sz="2800" dirty="0" smtClean="0"/>
              <a:t>(</a:t>
            </a:r>
            <a:r>
              <a:rPr lang="ru-RU" sz="1800" dirty="0" smtClean="0"/>
              <a:t>Порча </a:t>
            </a:r>
            <a:r>
              <a:rPr lang="ru-RU" sz="1800" dirty="0"/>
              <a:t>и отнятие личных </a:t>
            </a:r>
            <a:endParaRPr lang="ru-RU" sz="1800" dirty="0" smtClean="0"/>
          </a:p>
          <a:p>
            <a:pPr marL="0" indent="0">
              <a:buNone/>
            </a:pPr>
            <a:r>
              <a:rPr lang="ru-RU" sz="1800" dirty="0" smtClean="0"/>
              <a:t> </a:t>
            </a:r>
            <a:r>
              <a:rPr lang="ru-RU" sz="1800" dirty="0"/>
              <a:t>вещей. Вымогательство. Отбирание  денег. Повреждение </a:t>
            </a:r>
            <a:r>
              <a:rPr lang="ru-RU" sz="1800" dirty="0" smtClean="0"/>
              <a:t>имущества)</a:t>
            </a:r>
            <a:endParaRPr lang="ru-RU" sz="2800" dirty="0"/>
          </a:p>
          <a:p>
            <a:pPr marL="0" indent="0">
              <a:buNone/>
            </a:pPr>
            <a:r>
              <a:rPr lang="ru-RU" sz="2800" dirty="0" err="1" smtClean="0"/>
              <a:t>Кибербуллинг</a:t>
            </a:r>
            <a:r>
              <a:rPr lang="ru-RU" sz="2800" dirty="0"/>
              <a:t>  </a:t>
            </a:r>
            <a:r>
              <a:rPr lang="ru-RU" sz="2800" dirty="0" smtClean="0"/>
              <a:t>(</a:t>
            </a:r>
            <a:r>
              <a:rPr lang="ru-RU" sz="1800" dirty="0" smtClean="0"/>
              <a:t>использование средств  </a:t>
            </a:r>
            <a:r>
              <a:rPr lang="ru-RU" sz="1800" dirty="0"/>
              <a:t>электронных </a:t>
            </a:r>
            <a:r>
              <a:rPr lang="ru-RU" sz="1800" dirty="0" smtClean="0"/>
              <a:t>технологий) </a:t>
            </a:r>
            <a:endParaRPr lang="ru-RU" sz="28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34944" y="4184074"/>
            <a:ext cx="2592171" cy="1941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00137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dirty="0"/>
              <a:t>Ошибочные и опасные рекомендации при </a:t>
            </a:r>
            <a:r>
              <a:rPr lang="ru-RU" sz="4400" dirty="0" err="1"/>
              <a:t>буллинге</a:t>
            </a:r>
            <a:endParaRPr lang="ru-RU" sz="44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913774" y="2022764"/>
            <a:ext cx="10363826" cy="455814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2800" dirty="0" smtClean="0"/>
              <a:t>1. </a:t>
            </a:r>
            <a:r>
              <a:rPr lang="ru-RU" sz="2400" dirty="0" smtClean="0"/>
              <a:t>справляйся </a:t>
            </a:r>
            <a:r>
              <a:rPr lang="ru-RU" sz="2400" dirty="0"/>
              <a:t>сам, не доноси и не ябедничай;</a:t>
            </a:r>
          </a:p>
          <a:p>
            <a:pPr marL="0" indent="0" algn="just">
              <a:buNone/>
            </a:pPr>
            <a:r>
              <a:rPr lang="ru-RU" sz="2400" dirty="0" smtClean="0"/>
              <a:t>2. родители </a:t>
            </a:r>
            <a:r>
              <a:rPr lang="ru-RU" sz="2400" dirty="0"/>
              <a:t>не должны вмешиваться, дабы не вырастить маменькиного сыночка;</a:t>
            </a:r>
          </a:p>
          <a:p>
            <a:pPr marL="0" indent="0" algn="just">
              <a:buNone/>
            </a:pPr>
            <a:r>
              <a:rPr lang="ru-RU" sz="2400" dirty="0" smtClean="0"/>
              <a:t>3. постарайся </a:t>
            </a:r>
            <a:r>
              <a:rPr lang="ru-RU" sz="2400" dirty="0"/>
              <a:t>заслужить симпатию, попробуй подружиться с обидчиками;</a:t>
            </a:r>
          </a:p>
          <a:p>
            <a:pPr marL="0" indent="0">
              <a:buNone/>
            </a:pPr>
            <a:r>
              <a:rPr lang="ru-RU" sz="2400" dirty="0" smtClean="0"/>
              <a:t>4. договорись </a:t>
            </a:r>
            <a:r>
              <a:rPr lang="ru-RU" sz="2400" dirty="0"/>
              <a:t>с обидчиком;</a:t>
            </a:r>
          </a:p>
          <a:p>
            <a:pPr marL="0" indent="0">
              <a:buNone/>
            </a:pPr>
            <a:r>
              <a:rPr lang="ru-RU" sz="2400" dirty="0" smtClean="0"/>
              <a:t>5. игнорируй </a:t>
            </a:r>
            <a:r>
              <a:rPr lang="ru-RU" sz="2400" dirty="0"/>
              <a:t>действия </a:t>
            </a:r>
            <a:r>
              <a:rPr lang="ru-RU" sz="2400" dirty="0" err="1"/>
              <a:t>булли</a:t>
            </a:r>
            <a:r>
              <a:rPr lang="ru-RU" sz="2400" dirty="0"/>
              <a:t>;</a:t>
            </a:r>
          </a:p>
          <a:p>
            <a:pPr marL="0" indent="0">
              <a:buNone/>
            </a:pPr>
            <a:r>
              <a:rPr lang="ru-RU" sz="2400" dirty="0" smtClean="0"/>
              <a:t>6. ищи </a:t>
            </a:r>
            <a:r>
              <a:rPr lang="ru-RU" sz="2400" dirty="0"/>
              <a:t>причину в себе;</a:t>
            </a:r>
          </a:p>
          <a:p>
            <a:pPr marL="0" indent="0">
              <a:buNone/>
            </a:pPr>
            <a:r>
              <a:rPr lang="ru-RU" sz="2400" dirty="0" smtClean="0"/>
              <a:t>7. научись </a:t>
            </a:r>
            <a:r>
              <a:rPr lang="ru-RU" sz="2400" dirty="0"/>
              <a:t>давать отпор.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42796" y="4019116"/>
            <a:ext cx="3296949" cy="25932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2099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dirty="0" smtClean="0"/>
              <a:t>Как отличить </a:t>
            </a:r>
            <a:r>
              <a:rPr lang="ru-RU" sz="4400" dirty="0" err="1" smtClean="0"/>
              <a:t>буллинг</a:t>
            </a:r>
            <a:r>
              <a:rPr lang="ru-RU" sz="4400" dirty="0" smtClean="0"/>
              <a:t> от конфликта</a:t>
            </a:r>
            <a:endParaRPr lang="ru-RU" sz="44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913774" y="1745673"/>
            <a:ext cx="10363826" cy="4682835"/>
          </a:xfrm>
        </p:spPr>
        <p:txBody>
          <a:bodyPr/>
          <a:lstStyle/>
          <a:p>
            <a:pPr algn="just"/>
            <a:r>
              <a:rPr lang="ru-RU" dirty="0"/>
              <a:t>В случае конфликта обе стороны обладают одинаковой властью влиять на ситуацию. В случае </a:t>
            </a:r>
            <a:r>
              <a:rPr lang="ru-RU" dirty="0" err="1"/>
              <a:t>буллинга</a:t>
            </a:r>
            <a:r>
              <a:rPr lang="ru-RU" dirty="0"/>
              <a:t> существует дисбаланс власти. Тот, кто травит, обладает определёнными качествами или статусом, которые дают ему ощущение власти над </a:t>
            </a:r>
            <a:r>
              <a:rPr lang="ru-RU" dirty="0" smtClean="0"/>
              <a:t>другим.</a:t>
            </a:r>
          </a:p>
          <a:p>
            <a:pPr algn="just"/>
            <a:r>
              <a:rPr lang="ru-RU" dirty="0" err="1"/>
              <a:t>буллинг</a:t>
            </a:r>
            <a:r>
              <a:rPr lang="ru-RU" dirty="0"/>
              <a:t> – это преднамеренное действие, в отличие от </a:t>
            </a:r>
            <a:r>
              <a:rPr lang="ru-RU" dirty="0" smtClean="0"/>
              <a:t>конфликта. Конфликт </a:t>
            </a:r>
            <a:r>
              <a:rPr lang="ru-RU" dirty="0"/>
              <a:t>не планируют, он случается</a:t>
            </a:r>
            <a:r>
              <a:rPr lang="ru-RU" dirty="0" smtClean="0"/>
              <a:t>.</a:t>
            </a:r>
          </a:p>
          <a:p>
            <a:pPr algn="just"/>
            <a:r>
              <a:rPr lang="ru-RU" dirty="0"/>
              <a:t>у конфликта есть основание, причина, обе </a:t>
            </a:r>
            <a:r>
              <a:rPr lang="ru-RU" dirty="0" smtClean="0"/>
              <a:t>стороны </a:t>
            </a:r>
            <a:r>
              <a:rPr lang="ru-RU" dirty="0"/>
              <a:t>несут ответственность за происходящее. </a:t>
            </a:r>
            <a:r>
              <a:rPr lang="ru-RU" b="1" dirty="0" smtClean="0"/>
              <a:t>При </a:t>
            </a:r>
            <a:r>
              <a:rPr lang="ru-RU" b="1" dirty="0" err="1" smtClean="0"/>
              <a:t>буллинге</a:t>
            </a:r>
            <a:r>
              <a:rPr lang="ru-RU" b="1" dirty="0" smtClean="0"/>
              <a:t> причина травли - не в поведении жертвы</a:t>
            </a:r>
            <a:r>
              <a:rPr lang="ru-RU" dirty="0" smtClean="0"/>
              <a:t>.</a:t>
            </a:r>
          </a:p>
          <a:p>
            <a:pPr algn="just"/>
            <a:r>
              <a:rPr lang="ru-RU" dirty="0"/>
              <a:t>Конфликт – это одномоментное действие. Буллинг – это целенаправленное, повторяющееся, регулярное действие с целью унижения и причинения страданий.</a:t>
            </a:r>
            <a:endParaRPr lang="en-US" dirty="0" smtClean="0"/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198611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52095" y="3962400"/>
            <a:ext cx="4241141" cy="2382982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913774" y="387928"/>
            <a:ext cx="10363826" cy="5403272"/>
          </a:xfrm>
        </p:spPr>
        <p:txBody>
          <a:bodyPr>
            <a:normAutofit lnSpcReduction="10000"/>
          </a:bodyPr>
          <a:lstStyle/>
          <a:p>
            <a:pPr marL="0" indent="0" algn="ctr">
              <a:spcBef>
                <a:spcPts val="600"/>
              </a:spcBef>
              <a:buNone/>
            </a:pPr>
            <a:r>
              <a:rPr lang="ru-RU" sz="3200" b="1" dirty="0" smtClean="0"/>
              <a:t>ВЫВОД:</a:t>
            </a:r>
          </a:p>
          <a:p>
            <a:pPr marL="0" indent="0" algn="just">
              <a:spcBef>
                <a:spcPts val="600"/>
              </a:spcBef>
              <a:buNone/>
            </a:pPr>
            <a:r>
              <a:rPr lang="ru-RU" b="1" dirty="0" smtClean="0"/>
              <a:t> </a:t>
            </a:r>
            <a:r>
              <a:rPr lang="ru-RU" dirty="0" smtClean="0"/>
              <a:t>конфликт </a:t>
            </a:r>
            <a:r>
              <a:rPr lang="ru-RU" dirty="0"/>
              <a:t>– это нормальная часть динамики группы. </a:t>
            </a:r>
            <a:endParaRPr lang="ru-RU" dirty="0" smtClean="0"/>
          </a:p>
          <a:p>
            <a:pPr marL="0" indent="0" algn="just">
              <a:spcBef>
                <a:spcPts val="600"/>
              </a:spcBef>
              <a:buNone/>
            </a:pPr>
            <a:r>
              <a:rPr lang="ru-RU" dirty="0" err="1" smtClean="0"/>
              <a:t>Буллинг</a:t>
            </a:r>
            <a:r>
              <a:rPr lang="ru-RU" dirty="0" smtClean="0"/>
              <a:t> </a:t>
            </a:r>
            <a:r>
              <a:rPr lang="ru-RU" dirty="0"/>
              <a:t>– </a:t>
            </a:r>
            <a:r>
              <a:rPr lang="ru-RU" dirty="0" smtClean="0"/>
              <a:t>это патология развития группы. </a:t>
            </a:r>
          </a:p>
          <a:p>
            <a:pPr marL="0" indent="0" algn="just">
              <a:spcBef>
                <a:spcPts val="600"/>
              </a:spcBef>
              <a:buNone/>
            </a:pPr>
            <a:endParaRPr lang="ru-RU" dirty="0" smtClean="0"/>
          </a:p>
          <a:p>
            <a:pPr marL="0" indent="0" algn="just">
              <a:spcBef>
                <a:spcPts val="600"/>
              </a:spcBef>
              <a:buNone/>
            </a:pPr>
            <a:r>
              <a:rPr lang="ru-RU" dirty="0" smtClean="0"/>
              <a:t>Конфликт </a:t>
            </a:r>
            <a:r>
              <a:rPr lang="ru-RU" dirty="0"/>
              <a:t>– важная часть взросления. Издевательства – нет. Издевательства ожесточают, травмируют, и это не имеет отношения к взрослению.</a:t>
            </a:r>
            <a:br>
              <a:rPr lang="ru-RU" dirty="0"/>
            </a:br>
            <a:endParaRPr lang="ru-RU" dirty="0" smtClean="0"/>
          </a:p>
          <a:p>
            <a:pPr marL="0" indent="0" algn="just">
              <a:spcBef>
                <a:spcPts val="600"/>
              </a:spcBef>
              <a:buNone/>
            </a:pPr>
            <a:r>
              <a:rPr lang="ru-RU" dirty="0" smtClean="0"/>
              <a:t>Конфликт </a:t>
            </a:r>
            <a:r>
              <a:rPr lang="ru-RU" dirty="0"/>
              <a:t>может быть разрешён. Буллинг может быть только прекращён.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Конфликт может быть разрешён самостоятельно, </a:t>
            </a:r>
            <a:endParaRPr lang="ru-RU" dirty="0" smtClean="0"/>
          </a:p>
          <a:p>
            <a:pPr marL="0" indent="0" algn="just">
              <a:spcBef>
                <a:spcPts val="600"/>
              </a:spcBef>
              <a:buNone/>
            </a:pPr>
            <a:r>
              <a:rPr lang="ru-RU" dirty="0" smtClean="0"/>
              <a:t>силами </a:t>
            </a:r>
            <a:r>
              <a:rPr lang="ru-RU" dirty="0"/>
              <a:t>сторон. </a:t>
            </a:r>
            <a:endParaRPr lang="ru-RU" dirty="0" smtClean="0"/>
          </a:p>
          <a:p>
            <a:pPr marL="0" indent="0" algn="just">
              <a:spcBef>
                <a:spcPts val="600"/>
              </a:spcBef>
              <a:buNone/>
            </a:pPr>
            <a:r>
              <a:rPr lang="ru-RU" dirty="0" smtClean="0"/>
              <a:t>При </a:t>
            </a:r>
            <a:r>
              <a:rPr lang="ru-RU" dirty="0" err="1"/>
              <a:t>буллинге</a:t>
            </a:r>
            <a:r>
              <a:rPr lang="ru-RU" dirty="0"/>
              <a:t> </a:t>
            </a:r>
            <a:r>
              <a:rPr lang="ru-RU" dirty="0" smtClean="0"/>
              <a:t>единственный </a:t>
            </a:r>
            <a:r>
              <a:rPr lang="ru-RU" dirty="0"/>
              <a:t>путь – </a:t>
            </a:r>
            <a:endParaRPr lang="ru-RU" dirty="0" smtClean="0"/>
          </a:p>
          <a:p>
            <a:pPr marL="0" indent="0" algn="just">
              <a:spcBef>
                <a:spcPts val="600"/>
              </a:spcBef>
              <a:buNone/>
            </a:pPr>
            <a:r>
              <a:rPr lang="ru-RU" b="1" dirty="0" smtClean="0"/>
              <a:t>вмешательство </a:t>
            </a:r>
            <a:r>
              <a:rPr lang="ru-RU" b="1" dirty="0"/>
              <a:t>извне взрослых</a:t>
            </a:r>
            <a:r>
              <a:rPr lang="ru-RU" dirty="0" smtClean="0"/>
              <a:t>!</a:t>
            </a:r>
          </a:p>
          <a:p>
            <a:pPr marL="0" indent="0" algn="just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045166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54290" y="4482895"/>
            <a:ext cx="3837709" cy="238342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0317" y="682939"/>
            <a:ext cx="10364451" cy="753083"/>
          </a:xfrm>
        </p:spPr>
        <p:txBody>
          <a:bodyPr/>
          <a:lstStyle/>
          <a:p>
            <a:r>
              <a:rPr lang="ru-RU" dirty="0" smtClean="0"/>
              <a:t>Последствия травли для ребенка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48756" y="1219200"/>
            <a:ext cx="10363826" cy="4516581"/>
          </a:xfrm>
        </p:spPr>
        <p:txBody>
          <a:bodyPr/>
          <a:lstStyle/>
          <a:p>
            <a:r>
              <a:rPr lang="ru-RU" dirty="0" smtClean="0"/>
              <a:t>Трудности в учебе, невозможность сосредоточиться из-за стресса</a:t>
            </a:r>
          </a:p>
          <a:p>
            <a:r>
              <a:rPr lang="ru-RU" dirty="0" smtClean="0"/>
              <a:t>Постоянные пропуски занятий, т.к. идти в школу страшно и находиться там мучительно</a:t>
            </a:r>
          </a:p>
          <a:p>
            <a:r>
              <a:rPr lang="ru-RU" dirty="0"/>
              <a:t>Сложности с общением, с завязыванием и поддержанием социальных связей, </a:t>
            </a:r>
            <a:r>
              <a:rPr lang="ru-RU" dirty="0" err="1"/>
              <a:t>социофобия</a:t>
            </a:r>
            <a:endParaRPr lang="ru-RU" dirty="0"/>
          </a:p>
          <a:p>
            <a:r>
              <a:rPr lang="ru-RU" dirty="0" smtClean="0"/>
              <a:t>Устойчиво сниженная самооценка,  неверие в свои силы, искаженный образ себя как «ущербного»</a:t>
            </a:r>
          </a:p>
          <a:p>
            <a:r>
              <a:rPr lang="ru-RU" dirty="0" smtClean="0"/>
              <a:t>Тяжелые расстройства, депрессия, в том числе стойкие и тяжелые формы</a:t>
            </a:r>
          </a:p>
          <a:p>
            <a:r>
              <a:rPr lang="ru-RU" dirty="0" smtClean="0"/>
              <a:t>Психосоматические (обусловленные стрессом) заболевания</a:t>
            </a:r>
          </a:p>
          <a:p>
            <a:r>
              <a:rPr lang="ru-RU" dirty="0" smtClean="0"/>
              <a:t>Суицидальные мысли и попытки суицида</a:t>
            </a: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446338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Рекомендации для детей в ситуации </a:t>
            </a:r>
            <a:r>
              <a:rPr lang="ru-RU" dirty="0" err="1" smtClean="0"/>
              <a:t>буллинга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Не молчать!  </a:t>
            </a:r>
            <a:r>
              <a:rPr lang="ru-RU" dirty="0"/>
              <a:t>Расскажи другу, учителю, </a:t>
            </a:r>
            <a:r>
              <a:rPr lang="ru-RU" dirty="0" smtClean="0"/>
              <a:t>родителям! Это </a:t>
            </a:r>
            <a:r>
              <a:rPr lang="ru-RU" dirty="0"/>
              <a:t>не позор и не стыд. Ты не </a:t>
            </a:r>
            <a:r>
              <a:rPr lang="ru-RU" dirty="0" smtClean="0"/>
              <a:t>виноват!</a:t>
            </a:r>
            <a:endParaRPr lang="ru-RU" dirty="0"/>
          </a:p>
          <a:p>
            <a:pPr algn="just"/>
            <a:r>
              <a:rPr lang="ru-RU" dirty="0"/>
              <a:t>Не </a:t>
            </a:r>
            <a:r>
              <a:rPr lang="ru-RU" dirty="0" smtClean="0"/>
              <a:t>терпеть! </a:t>
            </a:r>
            <a:r>
              <a:rPr lang="ru-RU" dirty="0"/>
              <a:t>Твой гнев и боль – законны и понятны.</a:t>
            </a:r>
          </a:p>
          <a:p>
            <a:pPr algn="just"/>
            <a:r>
              <a:rPr lang="ru-RU" dirty="0" smtClean="0"/>
              <a:t>Не </a:t>
            </a:r>
            <a:r>
              <a:rPr lang="ru-RU" dirty="0"/>
              <a:t>позволяй обидчику подавить тебя </a:t>
            </a:r>
            <a:r>
              <a:rPr lang="ru-RU" dirty="0" smtClean="0"/>
              <a:t>морально! </a:t>
            </a:r>
            <a:r>
              <a:rPr lang="ru-RU" dirty="0"/>
              <a:t>Отвечай ему строго и по </a:t>
            </a:r>
            <a:r>
              <a:rPr lang="ru-RU" dirty="0" smtClean="0"/>
              <a:t>существу! </a:t>
            </a:r>
            <a:r>
              <a:rPr lang="ru-RU" dirty="0"/>
              <a:t>Не провоцируй на ответную </a:t>
            </a:r>
            <a:r>
              <a:rPr lang="ru-RU" dirty="0" smtClean="0"/>
              <a:t>агрессию!</a:t>
            </a:r>
            <a:endParaRPr lang="ru-RU" dirty="0"/>
          </a:p>
          <a:p>
            <a:r>
              <a:rPr lang="ru-RU" dirty="0" smtClean="0"/>
              <a:t>Тренировать </a:t>
            </a:r>
            <a:r>
              <a:rPr lang="ru-RU" dirty="0"/>
              <a:t>уверенность в себе: репетируй перед зеркалом фразы и выражение лица</a:t>
            </a:r>
            <a:r>
              <a:rPr lang="ru-RU" dirty="0" smtClean="0"/>
              <a:t>.</a:t>
            </a:r>
          </a:p>
          <a:p>
            <a:r>
              <a:rPr lang="ru-RU" dirty="0"/>
              <a:t>Травля – не закаляет. </a:t>
            </a:r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488495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775" y="152401"/>
            <a:ext cx="10364451" cy="1274618"/>
          </a:xfrm>
        </p:spPr>
        <p:txBody>
          <a:bodyPr>
            <a:normAutofit/>
          </a:bodyPr>
          <a:lstStyle/>
          <a:p>
            <a:r>
              <a:rPr lang="ru-RU" dirty="0"/>
              <a:t>Рекомендации учителям, психологам, администрациям школ 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789709" y="1205345"/>
            <a:ext cx="10598728" cy="5389419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ru-RU" dirty="0" smtClean="0"/>
              <a:t>1. Начните </a:t>
            </a:r>
            <a:r>
              <a:rPr lang="ru-RU" dirty="0"/>
              <a:t>с точного, приемлемого для вашего образовательного учреждения определения </a:t>
            </a:r>
            <a:r>
              <a:rPr lang="ru-RU" dirty="0" err="1"/>
              <a:t>буллинга</a:t>
            </a:r>
            <a:r>
              <a:rPr lang="ru-RU" dirty="0"/>
              <a:t>.  </a:t>
            </a:r>
            <a:endParaRPr lang="ru-RU" dirty="0" smtClean="0"/>
          </a:p>
          <a:p>
            <a:pPr marL="0" indent="0" algn="just">
              <a:buNone/>
            </a:pPr>
            <a:r>
              <a:rPr lang="ru-RU" dirty="0" smtClean="0"/>
              <a:t>2</a:t>
            </a:r>
            <a:r>
              <a:rPr lang="ru-RU" dirty="0"/>
              <a:t>. Установите формы </a:t>
            </a:r>
            <a:r>
              <a:rPr lang="ru-RU" dirty="0" err="1"/>
              <a:t>буллинга</a:t>
            </a:r>
            <a:r>
              <a:rPr lang="ru-RU" dirty="0"/>
              <a:t>,  которые имеют место в вашей   школе. </a:t>
            </a:r>
            <a:endParaRPr lang="ru-RU" dirty="0" smtClean="0"/>
          </a:p>
          <a:p>
            <a:pPr marL="0" indent="0" algn="just">
              <a:buNone/>
            </a:pPr>
            <a:r>
              <a:rPr lang="ru-RU" dirty="0" smtClean="0"/>
              <a:t>3</a:t>
            </a:r>
            <a:r>
              <a:rPr lang="ru-RU" dirty="0"/>
              <a:t>. Узнайте, какими способами поддерживают свой авторитет учителя, административные работники, ученики школы.  </a:t>
            </a:r>
            <a:endParaRPr lang="ru-RU" dirty="0" smtClean="0"/>
          </a:p>
          <a:p>
            <a:pPr marL="0" indent="0" algn="just">
              <a:buNone/>
            </a:pPr>
            <a:r>
              <a:rPr lang="ru-RU" dirty="0" smtClean="0"/>
              <a:t>4</a:t>
            </a:r>
            <a:r>
              <a:rPr lang="ru-RU" dirty="0"/>
              <a:t>. К организации действий следует приступать после исследования проблемы насилия в школе с помощью анкет, изучения специальной литературы и видеозаписей.  </a:t>
            </a:r>
            <a:endParaRPr lang="ru-RU" dirty="0" smtClean="0"/>
          </a:p>
          <a:p>
            <a:pPr marL="0" indent="0" algn="just">
              <a:buNone/>
            </a:pPr>
            <a:r>
              <a:rPr lang="ru-RU" dirty="0" smtClean="0"/>
              <a:t>5</a:t>
            </a:r>
            <a:r>
              <a:rPr lang="ru-RU" dirty="0"/>
              <a:t>. Обсуждение проблемы. Необходимо проводить беседы со школьниками как индивидуальные, так и групповые.  </a:t>
            </a:r>
            <a:endParaRPr lang="ru-RU" dirty="0" smtClean="0"/>
          </a:p>
          <a:p>
            <a:pPr marL="0" indent="0" algn="just">
              <a:buNone/>
            </a:pPr>
            <a:r>
              <a:rPr lang="ru-RU" dirty="0" smtClean="0"/>
              <a:t> </a:t>
            </a:r>
            <a:r>
              <a:rPr lang="ru-RU" dirty="0"/>
              <a:t>6. Определите поведение персонала школы, которое способствует позитивным межличностным отношениям между учащимися.  </a:t>
            </a:r>
            <a:endParaRPr lang="ru-RU" dirty="0" smtClean="0"/>
          </a:p>
          <a:p>
            <a:pPr marL="0" indent="0" algn="just">
              <a:buNone/>
            </a:pPr>
            <a:r>
              <a:rPr lang="ru-RU" dirty="0" smtClean="0"/>
              <a:t>7</a:t>
            </a:r>
            <a:r>
              <a:rPr lang="ru-RU" dirty="0"/>
              <a:t>. Нельзя терять из поля зрения «обидчиков». Беседуйте не только с виновными, но с их родителями, даже если это сложно сделать. </a:t>
            </a: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60186866"/>
      </p:ext>
    </p:extLst>
  </p:cSld>
  <p:clrMapOvr>
    <a:masterClrMapping/>
  </p:clrMapOvr>
</p:sld>
</file>

<file path=ppt/theme/theme1.xml><?xml version="1.0" encoding="utf-8"?>
<a:theme xmlns:a="http://schemas.openxmlformats.org/drawingml/2006/main" name="Капля">
  <a:themeElements>
    <a:clrScheme name="Капля">
      <a:dk1>
        <a:sysClr val="windowText" lastClr="000000"/>
      </a:dk1>
      <a:lt1>
        <a:sysClr val="window" lastClr="FFFFFF"/>
      </a:lt1>
      <a:dk2>
        <a:srgbClr val="27537E"/>
      </a:dk2>
      <a:lt2>
        <a:srgbClr val="AABED7"/>
      </a:lt2>
      <a:accent1>
        <a:srgbClr val="E34B7A"/>
      </a:accent1>
      <a:accent2>
        <a:srgbClr val="AC339A"/>
      </a:accent2>
      <a:accent3>
        <a:srgbClr val="6953B7"/>
      </a:accent3>
      <a:accent4>
        <a:srgbClr val="1D7EAB"/>
      </a:accent4>
      <a:accent5>
        <a:srgbClr val="43AFD6"/>
      </a:accent5>
      <a:accent6>
        <a:srgbClr val="DE85E1"/>
      </a:accent6>
      <a:hlink>
        <a:srgbClr val="ED87A6"/>
      </a:hlink>
      <a:folHlink>
        <a:srgbClr val="C99EAC"/>
      </a:folHlink>
    </a:clrScheme>
    <a:fontScheme name="Капля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апля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8000"/>
                <a:shade val="100000"/>
                <a:hueMod val="136000"/>
                <a:satMod val="160000"/>
                <a:lumMod val="105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C71B277C-C29A-4BA0-A7BA-43502DF21AB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TM04033925[[fn=Капля]]</Template>
  <TotalTime>582</TotalTime>
  <Words>643</Words>
  <Application>Microsoft Office PowerPoint</Application>
  <PresentationFormat>Широкоэкранный</PresentationFormat>
  <Paragraphs>71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6" baseType="lpstr">
      <vt:lpstr>Arial</vt:lpstr>
      <vt:lpstr>Arial Black</vt:lpstr>
      <vt:lpstr>Tw Cen MT</vt:lpstr>
      <vt:lpstr>Капля</vt:lpstr>
      <vt:lpstr>Презентация PowerPoint</vt:lpstr>
      <vt:lpstr>Что такое буллинг?</vt:lpstr>
      <vt:lpstr>Виды буллинга</vt:lpstr>
      <vt:lpstr>Ошибочные и опасные рекомендации при буллинге</vt:lpstr>
      <vt:lpstr>Как отличить буллинг от конфликта</vt:lpstr>
      <vt:lpstr>Презентация PowerPoint</vt:lpstr>
      <vt:lpstr>Последствия травли для ребенка</vt:lpstr>
      <vt:lpstr>Рекомендации для детей в ситуации буллинга</vt:lpstr>
      <vt:lpstr>Рекомендации учителям, психологам, администрациям школ </vt:lpstr>
      <vt:lpstr>САЙТЫ</vt:lpstr>
      <vt:lpstr>Спасибо за внимание!</vt:lpstr>
      <vt:lpstr>Презентация PowerPoint</vt:lpstr>
    </vt:vector>
  </TitlesOfParts>
  <Company>SOS Childrens village Borovlijany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Maryna Sosnina</dc:creator>
  <cp:lastModifiedBy>Maryna Sosnina</cp:lastModifiedBy>
  <cp:revision>30</cp:revision>
  <dcterms:created xsi:type="dcterms:W3CDTF">2019-05-23T08:36:33Z</dcterms:created>
  <dcterms:modified xsi:type="dcterms:W3CDTF">2020-03-11T09:35:52Z</dcterms:modified>
</cp:coreProperties>
</file>