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37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01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454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3396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351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126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866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75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64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39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093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1972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9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31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517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69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2915FAC-9484-47E5-872A-BC38CD307879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3E99189-30B5-4BEF-80E1-9D057A61B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63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33" r:id="rId16"/>
    <p:sldLayoutId id="214748383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ity.mosmetod.ru/moshennichestvo-v-seti/36-bezopasnost-v-internete" TargetMode="External"/><Relationship Id="rId2" Type="http://schemas.openxmlformats.org/officeDocument/2006/relationships/hyperlink" Target="https://www.youtube.com/watch?time_continue=4&amp;v=p1eypT8yTV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tionline.com/helpline/about/" TargetMode="External"/><Relationship Id="rId4" Type="http://schemas.openxmlformats.org/officeDocument/2006/relationships/hyperlink" Target="https://www.facebook.com/safety/bullyin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277091"/>
            <a:ext cx="1682642" cy="76816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637310"/>
            <a:ext cx="10363826" cy="51538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Вместе </a:t>
            </a:r>
          </a:p>
          <a:p>
            <a:pPr marL="0" indent="0" algn="ctr">
              <a:buNone/>
            </a:pPr>
            <a:r>
              <a:rPr lang="ru-RU" sz="96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остановим </a:t>
            </a:r>
          </a:p>
          <a:p>
            <a:pPr marL="0" indent="0" algn="ctr">
              <a:buNone/>
            </a:pPr>
            <a:r>
              <a:rPr lang="ru-RU" sz="96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травлю</a:t>
            </a:r>
            <a:endParaRPr lang="ru-RU" sz="96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644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8381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САЙТЫ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36074"/>
            <a:ext cx="10363826" cy="465512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https://kids.kaspersky.ru/</a:t>
            </a:r>
          </a:p>
          <a:p>
            <a:r>
              <a:rPr lang="ru-RU" dirty="0"/>
              <a:t>https://mobbingu.net/</a:t>
            </a:r>
          </a:p>
          <a:p>
            <a:r>
              <a:rPr lang="ru-RU" dirty="0"/>
              <a:t>http://www.academy.edu.by/podrobnee/podrazdeleniy/237.html</a:t>
            </a:r>
          </a:p>
          <a:p>
            <a:r>
              <a:rPr lang="ru-RU" dirty="0"/>
              <a:t>https://www.stopbullying.com.ua/</a:t>
            </a:r>
          </a:p>
          <a:p>
            <a:r>
              <a:rPr lang="ru-RU" dirty="0"/>
              <a:t>http://pomoschryadom.ru/teens</a:t>
            </a:r>
          </a:p>
          <a:p>
            <a:r>
              <a:rPr lang="ru-RU" dirty="0"/>
              <a:t>https://classgames.ru/ - </a:t>
            </a:r>
            <a:r>
              <a:rPr lang="ru-RU" b="1" dirty="0"/>
              <a:t>Тренажер для смелых игра</a:t>
            </a:r>
          </a:p>
          <a:p>
            <a:r>
              <a:rPr lang="ru-RU" u="sng" dirty="0">
                <a:hlinkClick r:id="rId2"/>
              </a:rPr>
              <a:t>https://www.youtube.com/watch?time_continue=4&amp;v=p1eypT8yTV0</a:t>
            </a:r>
            <a:r>
              <a:rPr lang="ru-RU" u="sng" dirty="0"/>
              <a:t> </a:t>
            </a:r>
            <a:r>
              <a:rPr lang="ru-RU" dirty="0"/>
              <a:t>Лекция Л.В. </a:t>
            </a:r>
            <a:r>
              <a:rPr lang="ru-RU" dirty="0" err="1"/>
              <a:t>Петрановской</a:t>
            </a:r>
            <a:r>
              <a:rPr lang="ru-RU" dirty="0"/>
              <a:t> "Школьная травля. Можно ли её победить?"</a:t>
            </a:r>
          </a:p>
          <a:p>
            <a:r>
              <a:rPr lang="ru-RU" u="sng" dirty="0">
                <a:hlinkClick r:id="rId3"/>
              </a:rPr>
              <a:t>http://security.mosmetod.ru/moshennichestvo-v-seti/36-bezopasnost-v-internete</a:t>
            </a:r>
            <a:endParaRPr lang="ru-RU" dirty="0"/>
          </a:p>
          <a:p>
            <a:r>
              <a:rPr lang="ru-RU" dirty="0"/>
              <a:t> </a:t>
            </a:r>
            <a:r>
              <a:rPr lang="ru-RU" u="sng" dirty="0">
                <a:hlinkClick r:id="rId4"/>
              </a:rPr>
              <a:t>https://www.facebook.com/safety/bullying</a:t>
            </a:r>
            <a:endParaRPr lang="ru-RU" dirty="0"/>
          </a:p>
          <a:p>
            <a:r>
              <a:rPr lang="ru-RU" dirty="0"/>
              <a:t> </a:t>
            </a:r>
            <a:r>
              <a:rPr lang="ru-RU" u="sng" dirty="0">
                <a:hlinkClick r:id="rId5"/>
              </a:rPr>
              <a:t>http://detionline.com/helpline/about/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991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4451" y="0"/>
            <a:ext cx="6802894" cy="68028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672" y="646226"/>
            <a:ext cx="10364451" cy="2069265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Спасибо за внимание</a:t>
            </a:r>
            <a:r>
              <a:rPr lang="ru-RU" sz="5400" dirty="0" smtClean="0"/>
              <a:t>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20043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26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Что такое </a:t>
            </a:r>
            <a:r>
              <a:rPr lang="ru-RU" sz="5400" dirty="0" err="1"/>
              <a:t>буллинг</a:t>
            </a:r>
            <a:r>
              <a:rPr lang="ru-RU" sz="5400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078182"/>
            <a:ext cx="10363826" cy="440574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/>
              <a:t>Буллинг – это повторяющееся агрессивное поведение одного человека или группы лиц с намерением причинить вред другому. Различают три формы </a:t>
            </a:r>
            <a:r>
              <a:rPr lang="ru-RU" sz="3200" dirty="0" err="1"/>
              <a:t>буллинга</a:t>
            </a:r>
            <a:r>
              <a:rPr lang="ru-RU" sz="3200" dirty="0"/>
              <a:t>:</a:t>
            </a:r>
          </a:p>
          <a:p>
            <a:r>
              <a:rPr lang="ru-RU" sz="3200" dirty="0"/>
              <a:t>физическое насилие;</a:t>
            </a:r>
          </a:p>
          <a:p>
            <a:r>
              <a:rPr lang="ru-RU" sz="3200" dirty="0"/>
              <a:t>вербальное насилие;</a:t>
            </a:r>
          </a:p>
          <a:p>
            <a:r>
              <a:rPr lang="ru-RU" sz="3200" dirty="0"/>
              <a:t>социальная изоляция.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9143" y="3853295"/>
            <a:ext cx="3987511" cy="248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8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22356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Виды </a:t>
            </a:r>
            <a:r>
              <a:rPr lang="ru-RU" sz="4400" dirty="0" err="1" smtClean="0"/>
              <a:t>буллинга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40874"/>
            <a:ext cx="10363826" cy="4973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Физическое насилие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ru-RU" sz="1800" dirty="0" smtClean="0"/>
              <a:t>Избиение</a:t>
            </a:r>
            <a:r>
              <a:rPr lang="ru-RU" sz="1800" dirty="0"/>
              <a:t>, нанесение ударов, шлепки, подзатыльники, </a:t>
            </a:r>
            <a:r>
              <a:rPr lang="ru-RU" sz="1800" dirty="0" smtClean="0"/>
              <a:t>пинки)</a:t>
            </a:r>
          </a:p>
          <a:p>
            <a:pPr marL="0" indent="0">
              <a:buNone/>
            </a:pPr>
            <a:r>
              <a:rPr lang="ru-RU" sz="2800" dirty="0" smtClean="0"/>
              <a:t>Эмоциональное насилие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ru-RU" sz="1800" dirty="0" smtClean="0"/>
              <a:t>Угрозы</a:t>
            </a:r>
            <a:r>
              <a:rPr lang="ru-RU" sz="1800" dirty="0"/>
              <a:t>,  насмешки, присвоение обидных  кличек,  бесконечные  замечания, критика, необъективные оценки со стороны учителей,  высмеивание,  оскорбление, </a:t>
            </a:r>
            <a:r>
              <a:rPr lang="ru-RU" sz="1800" dirty="0" smtClean="0"/>
              <a:t>унижение)</a:t>
            </a:r>
          </a:p>
          <a:p>
            <a:pPr marL="0" indent="0">
              <a:buNone/>
            </a:pPr>
            <a:r>
              <a:rPr lang="ru-RU" sz="2800" dirty="0"/>
              <a:t>Сексуальное насилие  </a:t>
            </a:r>
            <a:r>
              <a:rPr lang="ru-RU" sz="2800" dirty="0" smtClean="0"/>
              <a:t>(</a:t>
            </a:r>
            <a:r>
              <a:rPr lang="ru-RU" sz="1800" dirty="0" smtClean="0"/>
              <a:t>использование </a:t>
            </a:r>
            <a:r>
              <a:rPr lang="ru-RU" sz="1800" dirty="0"/>
              <a:t>ребенка  для удовлетворения сексуальных потребностей,  или  для получения </a:t>
            </a:r>
            <a:r>
              <a:rPr lang="ru-RU" sz="1800" dirty="0" smtClean="0"/>
              <a:t>выгоды)</a:t>
            </a:r>
            <a:endParaRPr lang="ru-RU" sz="1800" dirty="0"/>
          </a:p>
          <a:p>
            <a:pPr marL="0" indent="0">
              <a:buNone/>
            </a:pPr>
            <a:r>
              <a:rPr lang="ru-RU" sz="2800" dirty="0"/>
              <a:t>Экономическое насилие </a:t>
            </a:r>
            <a:r>
              <a:rPr lang="ru-RU" sz="2800" dirty="0" smtClean="0"/>
              <a:t>(</a:t>
            </a:r>
            <a:r>
              <a:rPr lang="ru-RU" sz="1800" dirty="0" smtClean="0"/>
              <a:t>Порча </a:t>
            </a:r>
            <a:r>
              <a:rPr lang="ru-RU" sz="1800" dirty="0"/>
              <a:t>и отнятие личных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dirty="0"/>
              <a:t>вещей. Вымогательство. Отбирание  денег. Повреждение </a:t>
            </a:r>
            <a:r>
              <a:rPr lang="ru-RU" sz="1800" dirty="0" smtClean="0"/>
              <a:t>имущества)</a:t>
            </a:r>
            <a:endParaRPr lang="ru-RU" sz="2800" dirty="0"/>
          </a:p>
          <a:p>
            <a:pPr marL="0" indent="0">
              <a:buNone/>
            </a:pPr>
            <a:r>
              <a:rPr lang="ru-RU" sz="2800" dirty="0" err="1" smtClean="0"/>
              <a:t>Кибербуллинг</a:t>
            </a:r>
            <a:r>
              <a:rPr lang="ru-RU" sz="2800" dirty="0"/>
              <a:t>  </a:t>
            </a:r>
            <a:r>
              <a:rPr lang="ru-RU" sz="2800" dirty="0" smtClean="0"/>
              <a:t>(</a:t>
            </a:r>
            <a:r>
              <a:rPr lang="ru-RU" sz="1800" dirty="0" smtClean="0"/>
              <a:t>использование средств  </a:t>
            </a:r>
            <a:r>
              <a:rPr lang="ru-RU" sz="1800" dirty="0"/>
              <a:t>электронных </a:t>
            </a:r>
            <a:r>
              <a:rPr lang="ru-RU" sz="1800" dirty="0" smtClean="0"/>
              <a:t>технологий)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4944" y="4184074"/>
            <a:ext cx="2592171" cy="194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1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Ошибочные и опасные рекомендации при </a:t>
            </a:r>
            <a:r>
              <a:rPr lang="ru-RU" sz="4400" dirty="0" err="1"/>
              <a:t>буллинге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022764"/>
            <a:ext cx="10363826" cy="45581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1. </a:t>
            </a:r>
            <a:r>
              <a:rPr lang="ru-RU" sz="2400" dirty="0" smtClean="0"/>
              <a:t>справляйся </a:t>
            </a:r>
            <a:r>
              <a:rPr lang="ru-RU" sz="2400" dirty="0"/>
              <a:t>сам, не доноси и не ябедничай;</a:t>
            </a:r>
          </a:p>
          <a:p>
            <a:pPr marL="0" indent="0" algn="just">
              <a:buNone/>
            </a:pPr>
            <a:r>
              <a:rPr lang="ru-RU" sz="2400" dirty="0" smtClean="0"/>
              <a:t>2. родители </a:t>
            </a:r>
            <a:r>
              <a:rPr lang="ru-RU" sz="2400" dirty="0"/>
              <a:t>не должны вмешиваться, дабы не вырастить маменькиного сыночка;</a:t>
            </a:r>
          </a:p>
          <a:p>
            <a:pPr marL="0" indent="0" algn="just">
              <a:buNone/>
            </a:pPr>
            <a:r>
              <a:rPr lang="ru-RU" sz="2400" dirty="0" smtClean="0"/>
              <a:t>3. постарайся </a:t>
            </a:r>
            <a:r>
              <a:rPr lang="ru-RU" sz="2400" dirty="0"/>
              <a:t>заслужить симпатию, попробуй подружиться с обидчиками;</a:t>
            </a:r>
          </a:p>
          <a:p>
            <a:pPr marL="0" indent="0">
              <a:buNone/>
            </a:pPr>
            <a:r>
              <a:rPr lang="ru-RU" sz="2400" dirty="0" smtClean="0"/>
              <a:t>4. договорись </a:t>
            </a:r>
            <a:r>
              <a:rPr lang="ru-RU" sz="2400" dirty="0"/>
              <a:t>с обидчиком;</a:t>
            </a:r>
          </a:p>
          <a:p>
            <a:pPr marL="0" indent="0">
              <a:buNone/>
            </a:pPr>
            <a:r>
              <a:rPr lang="ru-RU" sz="2400" dirty="0" smtClean="0"/>
              <a:t>5. игнорируй </a:t>
            </a:r>
            <a:r>
              <a:rPr lang="ru-RU" sz="2400" dirty="0"/>
              <a:t>действия </a:t>
            </a:r>
            <a:r>
              <a:rPr lang="ru-RU" sz="2400" dirty="0" err="1"/>
              <a:t>булли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smtClean="0"/>
              <a:t>6. ищи </a:t>
            </a:r>
            <a:r>
              <a:rPr lang="ru-RU" sz="2400" dirty="0"/>
              <a:t>причину в себе;</a:t>
            </a:r>
          </a:p>
          <a:p>
            <a:pPr marL="0" indent="0">
              <a:buNone/>
            </a:pPr>
            <a:r>
              <a:rPr lang="ru-RU" sz="2400" dirty="0" smtClean="0"/>
              <a:t>7. научись </a:t>
            </a:r>
            <a:r>
              <a:rPr lang="ru-RU" sz="2400" dirty="0"/>
              <a:t>давать отпор.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2796" y="4019116"/>
            <a:ext cx="3296949" cy="259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20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Как отличить </a:t>
            </a:r>
            <a:r>
              <a:rPr lang="ru-RU" sz="4400" dirty="0" err="1" smtClean="0"/>
              <a:t>буллинг</a:t>
            </a:r>
            <a:r>
              <a:rPr lang="ru-RU" sz="4400" dirty="0" smtClean="0"/>
              <a:t> от конфликта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745673"/>
            <a:ext cx="10363826" cy="4682835"/>
          </a:xfrm>
        </p:spPr>
        <p:txBody>
          <a:bodyPr/>
          <a:lstStyle/>
          <a:p>
            <a:pPr algn="just"/>
            <a:r>
              <a:rPr lang="ru-RU" dirty="0"/>
              <a:t>В случае конфликта обе стороны обладают одинаковой властью влиять на ситуацию. В случае </a:t>
            </a:r>
            <a:r>
              <a:rPr lang="ru-RU" dirty="0" err="1"/>
              <a:t>буллинга</a:t>
            </a:r>
            <a:r>
              <a:rPr lang="ru-RU" dirty="0"/>
              <a:t> существует дисбаланс власти. Тот, кто травит, обладает определёнными качествами или статусом, которые дают ему ощущение власти над </a:t>
            </a:r>
            <a:r>
              <a:rPr lang="ru-RU" dirty="0" smtClean="0"/>
              <a:t>другим.</a:t>
            </a:r>
          </a:p>
          <a:p>
            <a:pPr algn="just"/>
            <a:r>
              <a:rPr lang="ru-RU" dirty="0" err="1"/>
              <a:t>буллинг</a:t>
            </a:r>
            <a:r>
              <a:rPr lang="ru-RU" dirty="0"/>
              <a:t> – это преднамеренное действие, в отличие от </a:t>
            </a:r>
            <a:r>
              <a:rPr lang="ru-RU" dirty="0" smtClean="0"/>
              <a:t>конфликта. Конфликт </a:t>
            </a:r>
            <a:r>
              <a:rPr lang="ru-RU" dirty="0"/>
              <a:t>не планируют, он случается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у конфликта есть основание, причина, обе </a:t>
            </a:r>
            <a:r>
              <a:rPr lang="ru-RU" dirty="0" smtClean="0"/>
              <a:t>стороны </a:t>
            </a:r>
            <a:r>
              <a:rPr lang="ru-RU" dirty="0"/>
              <a:t>несут ответственность за происходящее. </a:t>
            </a:r>
            <a:r>
              <a:rPr lang="ru-RU" b="1" dirty="0" smtClean="0"/>
              <a:t>При </a:t>
            </a:r>
            <a:r>
              <a:rPr lang="ru-RU" b="1" dirty="0" err="1" smtClean="0"/>
              <a:t>буллинге</a:t>
            </a:r>
            <a:r>
              <a:rPr lang="ru-RU" b="1" dirty="0" smtClean="0"/>
              <a:t> причина травли - не в поведении жертвы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Конфликт – это одномоментное действие. Буллинг – это целенаправленное, повторяющееся, регулярное действие с целью унижения и причинения страданий.</a:t>
            </a:r>
            <a:endParaRPr lang="en-US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861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095" y="3962400"/>
            <a:ext cx="4241141" cy="238298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387928"/>
            <a:ext cx="10363826" cy="5403272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3200" b="1" dirty="0" smtClean="0"/>
              <a:t>ВЫВОД: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b="1" dirty="0" smtClean="0"/>
              <a:t> </a:t>
            </a:r>
            <a:r>
              <a:rPr lang="ru-RU" dirty="0" smtClean="0"/>
              <a:t>конфликт </a:t>
            </a:r>
            <a:r>
              <a:rPr lang="ru-RU" dirty="0"/>
              <a:t>– это нормальная часть динамики группы. </a:t>
            </a:r>
            <a:endParaRPr lang="ru-RU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dirty="0" err="1" smtClean="0"/>
              <a:t>Буллинг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это патология развития группы.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dirty="0" smtClean="0"/>
              <a:t>Конфликт </a:t>
            </a:r>
            <a:r>
              <a:rPr lang="ru-RU" dirty="0"/>
              <a:t>– важная часть взросления. Издевательства – нет. Издевательства ожесточают, травмируют, и это не имеет отношения к взрослению.</a:t>
            </a:r>
            <a:br>
              <a:rPr lang="ru-RU" dirty="0"/>
            </a:br>
            <a:endParaRPr lang="ru-RU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dirty="0" smtClean="0"/>
              <a:t>Конфликт </a:t>
            </a:r>
            <a:r>
              <a:rPr lang="ru-RU" dirty="0"/>
              <a:t>может быть разрешён. Буллинг может быть только прекращён.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Конфликт может быть разрешён самостоятельно, </a:t>
            </a:r>
            <a:endParaRPr lang="ru-RU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dirty="0" smtClean="0"/>
              <a:t>силами </a:t>
            </a:r>
            <a:r>
              <a:rPr lang="ru-RU" dirty="0"/>
              <a:t>сторон. </a:t>
            </a:r>
            <a:endParaRPr lang="ru-RU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dirty="0" smtClean="0"/>
              <a:t>При </a:t>
            </a:r>
            <a:r>
              <a:rPr lang="ru-RU" dirty="0" err="1"/>
              <a:t>буллинге</a:t>
            </a:r>
            <a:r>
              <a:rPr lang="ru-RU" dirty="0"/>
              <a:t> </a:t>
            </a:r>
            <a:r>
              <a:rPr lang="ru-RU" dirty="0" smtClean="0"/>
              <a:t>единственный </a:t>
            </a:r>
            <a:r>
              <a:rPr lang="ru-RU" dirty="0"/>
              <a:t>путь – </a:t>
            </a:r>
            <a:endParaRPr lang="ru-RU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b="1" dirty="0" smtClean="0"/>
              <a:t>вмешательство </a:t>
            </a:r>
            <a:r>
              <a:rPr lang="ru-RU" b="1" dirty="0"/>
              <a:t>извне взрослых</a:t>
            </a:r>
            <a:r>
              <a:rPr lang="ru-RU" dirty="0" smtClean="0"/>
              <a:t>!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51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4290" y="4482895"/>
            <a:ext cx="3837709" cy="23834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317" y="682939"/>
            <a:ext cx="10364451" cy="753083"/>
          </a:xfrm>
        </p:spPr>
        <p:txBody>
          <a:bodyPr/>
          <a:lstStyle/>
          <a:p>
            <a:r>
              <a:rPr lang="ru-RU" dirty="0" smtClean="0"/>
              <a:t>Последствия травли для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48756" y="1219200"/>
            <a:ext cx="10363826" cy="4516581"/>
          </a:xfrm>
        </p:spPr>
        <p:txBody>
          <a:bodyPr/>
          <a:lstStyle/>
          <a:p>
            <a:r>
              <a:rPr lang="ru-RU" dirty="0" smtClean="0"/>
              <a:t>Трудности в учебе, невозможность сосредоточиться из-за стресса</a:t>
            </a:r>
          </a:p>
          <a:p>
            <a:r>
              <a:rPr lang="ru-RU" dirty="0" smtClean="0"/>
              <a:t>Постоянные пропуски занятий, т.к. идти в школу страшно и находиться там мучительно</a:t>
            </a:r>
          </a:p>
          <a:p>
            <a:r>
              <a:rPr lang="ru-RU" dirty="0"/>
              <a:t>Сложности с общением, с завязыванием и поддержанием социальных связей, </a:t>
            </a:r>
            <a:r>
              <a:rPr lang="ru-RU" dirty="0" err="1"/>
              <a:t>социофобия</a:t>
            </a:r>
            <a:endParaRPr lang="ru-RU" dirty="0"/>
          </a:p>
          <a:p>
            <a:r>
              <a:rPr lang="ru-RU" dirty="0" smtClean="0"/>
              <a:t>Устойчиво сниженная самооценка,  неверие в свои силы, искаженный образ себя как «ущербного»</a:t>
            </a:r>
          </a:p>
          <a:p>
            <a:r>
              <a:rPr lang="ru-RU" dirty="0" smtClean="0"/>
              <a:t>Тяжелые расстройства, депрессия, в том числе стойкие и тяжелые формы</a:t>
            </a:r>
          </a:p>
          <a:p>
            <a:r>
              <a:rPr lang="ru-RU" dirty="0" smtClean="0"/>
              <a:t>Психосоматические (обусловленные стрессом) заболевания</a:t>
            </a:r>
          </a:p>
          <a:p>
            <a:r>
              <a:rPr lang="ru-RU" dirty="0" smtClean="0"/>
              <a:t>Суицидальные мысли и попытки суицида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633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для детей в ситуации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 молчать!  </a:t>
            </a:r>
            <a:r>
              <a:rPr lang="ru-RU" dirty="0"/>
              <a:t>Расскажи другу, учителю, </a:t>
            </a:r>
            <a:r>
              <a:rPr lang="ru-RU" dirty="0" smtClean="0"/>
              <a:t>родителям! Это </a:t>
            </a:r>
            <a:r>
              <a:rPr lang="ru-RU" dirty="0"/>
              <a:t>не позор и не стыд. Ты не </a:t>
            </a:r>
            <a:r>
              <a:rPr lang="ru-RU" dirty="0" smtClean="0"/>
              <a:t>виноват!</a:t>
            </a:r>
            <a:endParaRPr lang="ru-RU" dirty="0"/>
          </a:p>
          <a:p>
            <a:pPr algn="just"/>
            <a:r>
              <a:rPr lang="ru-RU" dirty="0"/>
              <a:t>Не </a:t>
            </a:r>
            <a:r>
              <a:rPr lang="ru-RU" dirty="0" smtClean="0"/>
              <a:t>терпеть! </a:t>
            </a:r>
            <a:r>
              <a:rPr lang="ru-RU" dirty="0"/>
              <a:t>Твой гнев и боль – законны и понятны.</a:t>
            </a:r>
          </a:p>
          <a:p>
            <a:pPr algn="just"/>
            <a:r>
              <a:rPr lang="ru-RU" dirty="0" smtClean="0"/>
              <a:t>Не </a:t>
            </a:r>
            <a:r>
              <a:rPr lang="ru-RU" dirty="0"/>
              <a:t>позволяй обидчику подавить тебя </a:t>
            </a:r>
            <a:r>
              <a:rPr lang="ru-RU" dirty="0" smtClean="0"/>
              <a:t>морально! </a:t>
            </a:r>
            <a:r>
              <a:rPr lang="ru-RU" dirty="0"/>
              <a:t>Отвечай ему строго и по </a:t>
            </a:r>
            <a:r>
              <a:rPr lang="ru-RU" dirty="0" smtClean="0"/>
              <a:t>существу! </a:t>
            </a:r>
            <a:r>
              <a:rPr lang="ru-RU" dirty="0"/>
              <a:t>Не провоцируй на ответную </a:t>
            </a:r>
            <a:r>
              <a:rPr lang="ru-RU" dirty="0" smtClean="0"/>
              <a:t>агрессию!</a:t>
            </a:r>
            <a:endParaRPr lang="ru-RU" dirty="0"/>
          </a:p>
          <a:p>
            <a:r>
              <a:rPr lang="ru-RU" dirty="0" smtClean="0"/>
              <a:t>Тренировать </a:t>
            </a:r>
            <a:r>
              <a:rPr lang="ru-RU" dirty="0"/>
              <a:t>уверенность в себе: репетируй перед зеркалом фразы и выражение лица</a:t>
            </a:r>
            <a:r>
              <a:rPr lang="ru-RU" dirty="0" smtClean="0"/>
              <a:t>.</a:t>
            </a:r>
          </a:p>
          <a:p>
            <a:r>
              <a:rPr lang="ru-RU" dirty="0"/>
              <a:t>Травля – не закаляет.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884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52401"/>
            <a:ext cx="10364451" cy="1274618"/>
          </a:xfrm>
        </p:spPr>
        <p:txBody>
          <a:bodyPr>
            <a:normAutofit/>
          </a:bodyPr>
          <a:lstStyle/>
          <a:p>
            <a:r>
              <a:rPr lang="ru-RU" dirty="0"/>
              <a:t>Рекомендации учителям, психологам, администрациям школ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89709" y="1205345"/>
            <a:ext cx="10598728" cy="538941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1. Начните </a:t>
            </a:r>
            <a:r>
              <a:rPr lang="ru-RU" dirty="0"/>
              <a:t>с точного, приемлемого для вашего образовательного учреждения определения </a:t>
            </a:r>
            <a:r>
              <a:rPr lang="ru-RU" dirty="0" err="1"/>
              <a:t>буллинга</a:t>
            </a:r>
            <a:r>
              <a:rPr lang="ru-RU" dirty="0"/>
              <a:t>. 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</a:t>
            </a:r>
            <a:r>
              <a:rPr lang="ru-RU" dirty="0"/>
              <a:t>. Установите формы </a:t>
            </a:r>
            <a:r>
              <a:rPr lang="ru-RU" dirty="0" err="1"/>
              <a:t>буллинга</a:t>
            </a:r>
            <a:r>
              <a:rPr lang="ru-RU" dirty="0"/>
              <a:t>,  которые имеют место в вашей   школе.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. Узнайте, какими способами поддерживают свой авторитет учителя, административные работники, ученики школы. 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. К организации действий следует приступать после исследования проблемы насилия в школе с помощью анкет, изучения специальной литературы и видеозаписей. 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5</a:t>
            </a:r>
            <a:r>
              <a:rPr lang="ru-RU" dirty="0"/>
              <a:t>. Обсуждение проблемы. Необходимо проводить беседы со школьниками как индивидуальные, так и групповые. 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6. Определите поведение персонала школы, которое способствует позитивным межличностным отношениям между учащимися. 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7</a:t>
            </a:r>
            <a:r>
              <a:rPr lang="ru-RU" dirty="0"/>
              <a:t>. Нельзя терять из поля зрения «обидчиков». Беседуйте не только с виновными, но с их родителями, даже если это сложно сделать.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18686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582</TotalTime>
  <Words>643</Words>
  <Application>Microsoft Office PowerPoint</Application>
  <PresentationFormat>Широкоэкранный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Tw Cen MT</vt:lpstr>
      <vt:lpstr>Капля</vt:lpstr>
      <vt:lpstr>Презентация PowerPoint</vt:lpstr>
      <vt:lpstr>Что такое буллинг?</vt:lpstr>
      <vt:lpstr>Виды буллинга</vt:lpstr>
      <vt:lpstr>Ошибочные и опасные рекомендации при буллинге</vt:lpstr>
      <vt:lpstr>Как отличить буллинг от конфликта</vt:lpstr>
      <vt:lpstr>Презентация PowerPoint</vt:lpstr>
      <vt:lpstr>Последствия травли для ребенка</vt:lpstr>
      <vt:lpstr>Рекомендации для детей в ситуации буллинга</vt:lpstr>
      <vt:lpstr>Рекомендации учителям, психологам, администрациям школ </vt:lpstr>
      <vt:lpstr>САЙТЫ</vt:lpstr>
      <vt:lpstr>Спасибо за внимание!</vt:lpstr>
      <vt:lpstr>Презентация PowerPoint</vt:lpstr>
    </vt:vector>
  </TitlesOfParts>
  <Company>SOS Childrens village Borovlijany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Maryna Sosnina</dc:creator>
  <cp:lastModifiedBy>Maryna Sosnina</cp:lastModifiedBy>
  <cp:revision>30</cp:revision>
  <dcterms:created xsi:type="dcterms:W3CDTF">2019-05-23T08:36:33Z</dcterms:created>
  <dcterms:modified xsi:type="dcterms:W3CDTF">2020-03-11T09:35:52Z</dcterms:modified>
</cp:coreProperties>
</file>