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FA8188DA-6CCA-4816-A2CF-F34195C9A7BE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33D9A3D-F92B-42D5-918D-CD5ED9FC821C}" type="datetimeFigureOut">
              <a:rPr lang="ru-RU" smtClean="0"/>
              <a:pPr/>
              <a:t>23.05.2016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47CCAED-836B-46D9-9495-70574C536CDE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/>
              <a:t> Стресс и подросток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916832"/>
            <a:ext cx="7560839" cy="432048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352800"/>
            <a:ext cx="1524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169" y="1841578"/>
            <a:ext cx="7848871" cy="468376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86248" y="5500702"/>
            <a:ext cx="4572000" cy="923330"/>
          </a:xfrm>
          <a:prstGeom prst="rect">
            <a:avLst/>
          </a:prstGeom>
          <a:solidFill>
            <a:schemeClr val="accent1">
              <a:alpha val="29000"/>
            </a:schemeClr>
          </a:solidFill>
        </p:spPr>
        <p:txBody>
          <a:bodyPr>
            <a:spAutoFit/>
          </a:bodyPr>
          <a:lstStyle/>
          <a:p>
            <a:pPr algn="r"/>
            <a:r>
              <a:rPr lang="ru-RU" dirty="0" smtClean="0"/>
              <a:t>По материалам</a:t>
            </a:r>
            <a:endParaRPr lang="ru-RU" dirty="0" smtClean="0"/>
          </a:p>
          <a:p>
            <a:pPr algn="r"/>
            <a:r>
              <a:rPr lang="ru-RU" dirty="0" smtClean="0"/>
              <a:t>УЗ «Городской клинический детский психиатрический диспансер»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329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7290" y="428604"/>
            <a:ext cx="7498080" cy="5715040"/>
          </a:xfrm>
        </p:spPr>
        <p:txBody>
          <a:bodyPr>
            <a:normAutofit lnSpcReduction="10000"/>
          </a:bodyPr>
          <a:lstStyle/>
          <a:p>
            <a:pPr marL="2130425" lvl="8" indent="-868363"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   Полезная информация:</a:t>
            </a:r>
          </a:p>
          <a:p>
            <a:pPr marL="2130425" lvl="8" indent="-868363">
              <a:buNone/>
            </a:pPr>
            <a:endParaRPr lang="ru-RU" sz="4000" b="1" i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sz="5400" b="1" dirty="0" smtClean="0"/>
              <a:t>246-03-03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телефон </a:t>
            </a:r>
          </a:p>
          <a:p>
            <a:pPr algn="ctr">
              <a:buNone/>
            </a:pPr>
            <a:r>
              <a:rPr lang="ru-RU" dirty="0" smtClean="0"/>
              <a:t>экстренной психологической помощи </a:t>
            </a:r>
          </a:p>
          <a:p>
            <a:pPr algn="ctr">
              <a:buNone/>
            </a:pPr>
            <a:r>
              <a:rPr lang="ru-RU" dirty="0" smtClean="0"/>
              <a:t>для детей, подростков и их родителей</a:t>
            </a:r>
          </a:p>
          <a:p>
            <a:pPr algn="ctr">
              <a:buNone/>
            </a:pPr>
            <a:r>
              <a:rPr lang="ru-RU" dirty="0" smtClean="0"/>
              <a:t>(в круглосуточном режиме консультируют психологи детей и подростков до 18 лет).</a:t>
            </a:r>
          </a:p>
        </p:txBody>
      </p:sp>
    </p:spTree>
    <p:extLst>
      <p:ext uri="{BB962C8B-B14F-4D97-AF65-F5344CB8AC3E}">
        <p14:creationId xmlns="" xmlns:p14="http://schemas.microsoft.com/office/powerpoint/2010/main" val="2973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214290"/>
            <a:ext cx="8215338" cy="6286544"/>
          </a:xfrm>
        </p:spPr>
        <p:txBody>
          <a:bodyPr>
            <a:normAutofit fontScale="77500" lnSpcReduction="20000"/>
          </a:bodyPr>
          <a:lstStyle/>
          <a:p>
            <a:pPr marL="88900" indent="-6350">
              <a:buNone/>
            </a:pPr>
            <a:endParaRPr lang="ru-RU" sz="3900" i="1" dirty="0" smtClean="0">
              <a:solidFill>
                <a:srgbClr val="C00000"/>
              </a:solidFill>
            </a:endParaRPr>
          </a:p>
          <a:p>
            <a:pPr marL="88900" indent="-6350">
              <a:buNone/>
            </a:pPr>
            <a:r>
              <a:rPr lang="ru-RU" sz="4100" b="1" i="1" dirty="0" smtClean="0">
                <a:solidFill>
                  <a:srgbClr val="C00000"/>
                </a:solidFill>
              </a:rPr>
              <a:t>Стресс - это не то, что с нами случается,</a:t>
            </a:r>
          </a:p>
          <a:p>
            <a:pPr marL="88900" indent="-6350">
              <a:buNone/>
            </a:pPr>
            <a:r>
              <a:rPr lang="ru-RU" sz="4100" b="1" i="1" dirty="0" smtClean="0">
                <a:solidFill>
                  <a:srgbClr val="C00000"/>
                </a:solidFill>
              </a:rPr>
              <a:t> а то как мы на это реагируем</a:t>
            </a:r>
            <a:r>
              <a:rPr lang="ru-RU" sz="4100" b="1" dirty="0" smtClean="0">
                <a:solidFill>
                  <a:srgbClr val="C00000"/>
                </a:solidFill>
              </a:rPr>
              <a:t>…</a:t>
            </a:r>
            <a:endParaRPr lang="en-US" sz="4100" b="1" dirty="0" smtClean="0">
              <a:solidFill>
                <a:srgbClr val="C00000"/>
              </a:solidFill>
            </a:endParaRPr>
          </a:p>
          <a:p>
            <a:pPr marL="88900" indent="-6350">
              <a:buNone/>
            </a:pPr>
            <a:endParaRPr lang="ru-RU" sz="3900" dirty="0" smtClean="0"/>
          </a:p>
          <a:p>
            <a:pPr marL="987425" indent="-354013"/>
            <a:r>
              <a:rPr lang="ru-RU" dirty="0" smtClean="0"/>
              <a:t> </a:t>
            </a:r>
            <a:r>
              <a:rPr lang="ru-RU" sz="3100" dirty="0" smtClean="0"/>
              <a:t>Стресс протекает всегда одинаково </a:t>
            </a:r>
            <a:endParaRPr lang="en-US" sz="3100" dirty="0" smtClean="0"/>
          </a:p>
          <a:p>
            <a:pPr>
              <a:buNone/>
            </a:pPr>
            <a:r>
              <a:rPr lang="ru-RU" sz="3100" dirty="0" smtClean="0"/>
              <a:t>             независимо от причины, его вызвавшей</a:t>
            </a:r>
            <a:r>
              <a:rPr lang="ru-RU" sz="3800" dirty="0" smtClean="0"/>
              <a:t>. </a:t>
            </a:r>
          </a:p>
          <a:p>
            <a:pPr>
              <a:buNone/>
            </a:pPr>
            <a:endParaRPr lang="ru-RU" sz="3800" dirty="0" smtClean="0"/>
          </a:p>
          <a:p>
            <a:pPr>
              <a:buNone/>
            </a:pPr>
            <a:r>
              <a:rPr lang="ru-RU" sz="3800" dirty="0" smtClean="0"/>
              <a:t>      </a:t>
            </a:r>
            <a:r>
              <a:rPr lang="ru-RU" sz="3100" dirty="0" smtClean="0"/>
              <a:t>Варьируются только реакции в стрессовой ситуации: </a:t>
            </a:r>
          </a:p>
          <a:p>
            <a:pPr>
              <a:buNone/>
            </a:pPr>
            <a:r>
              <a:rPr lang="ru-RU" sz="3100" dirty="0" smtClean="0"/>
              <a:t>       </a:t>
            </a:r>
            <a:r>
              <a:rPr lang="ru-RU" sz="3100" u="sng" dirty="0" smtClean="0"/>
              <a:t>«Борьба или Бегство».</a:t>
            </a:r>
          </a:p>
          <a:p>
            <a:pPr>
              <a:buNone/>
            </a:pPr>
            <a:endParaRPr lang="ru-RU" sz="3100" u="sng" dirty="0" smtClean="0"/>
          </a:p>
          <a:p>
            <a:pPr>
              <a:buNone/>
            </a:pPr>
            <a:endParaRPr lang="ru-RU" sz="3100" u="sng" dirty="0" smtClean="0"/>
          </a:p>
          <a:p>
            <a:pPr>
              <a:buNone/>
            </a:pPr>
            <a:r>
              <a:rPr lang="ru-RU" sz="3100" dirty="0" smtClean="0"/>
              <a:t>      Есть даже шуточные типы поведения в стрессе:</a:t>
            </a:r>
          </a:p>
          <a:p>
            <a:pPr marL="1076325" indent="-442913">
              <a:buFont typeface="Arial" pitchFamily="34" charset="0"/>
              <a:buChar char="•"/>
            </a:pPr>
            <a:r>
              <a:rPr lang="ru-RU" sz="3100" dirty="0" smtClean="0"/>
              <a:t>Кролик.</a:t>
            </a:r>
          </a:p>
          <a:p>
            <a:pPr marL="1076325" indent="-442913">
              <a:buFont typeface="Arial" pitchFamily="34" charset="0"/>
              <a:buChar char="•"/>
            </a:pPr>
            <a:r>
              <a:rPr lang="ru-RU" sz="3100" dirty="0" smtClean="0"/>
              <a:t>Лев.</a:t>
            </a:r>
          </a:p>
          <a:p>
            <a:pPr marL="1076325" indent="-442913">
              <a:buFont typeface="Arial" pitchFamily="34" charset="0"/>
              <a:buChar char="•"/>
            </a:pPr>
            <a:r>
              <a:rPr lang="ru-RU" sz="3100" dirty="0" smtClean="0"/>
              <a:t>Мул.</a:t>
            </a:r>
            <a:endParaRPr lang="ru-RU" sz="3100" dirty="0"/>
          </a:p>
        </p:txBody>
      </p:sp>
    </p:spTree>
    <p:extLst>
      <p:ext uri="{BB962C8B-B14F-4D97-AF65-F5344CB8AC3E}">
        <p14:creationId xmlns="" xmlns:p14="http://schemas.microsoft.com/office/powerpoint/2010/main" val="72310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4" y="285728"/>
            <a:ext cx="7719274" cy="621510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9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</a:rPr>
              <a:t>Родителям подростка и самому подростку важно знать:</a:t>
            </a:r>
          </a:p>
          <a:p>
            <a:pPr algn="ctr">
              <a:buNone/>
            </a:pPr>
            <a:endParaRPr lang="ru-RU" dirty="0" smtClean="0">
              <a:solidFill>
                <a:srgbClr val="C00000"/>
              </a:solidFill>
            </a:endParaRPr>
          </a:p>
          <a:p>
            <a:pPr marL="365125" indent="-11113" algn="just">
              <a:lnSpc>
                <a:spcPct val="150000"/>
              </a:lnSpc>
              <a:buNone/>
            </a:pPr>
            <a:r>
              <a:rPr lang="ru-RU" sz="2600" b="1" i="1" dirty="0" smtClean="0">
                <a:solidFill>
                  <a:schemeClr val="accent6">
                    <a:lumMod val="50000"/>
                  </a:schemeClr>
                </a:solidFill>
              </a:rPr>
              <a:t>Стресс </a:t>
            </a:r>
            <a:r>
              <a:rPr lang="ru-RU" sz="2600" i="1" dirty="0" smtClean="0"/>
              <a:t>- </a:t>
            </a:r>
            <a:r>
              <a:rPr lang="ru-RU" sz="2600" dirty="0" smtClean="0"/>
              <a:t>совершенно нормальная реакция нашего организма, помогающая ему проявить свои силы и способности , а в целом приобрести опыт, ведь можно сколько угодно рассказывать подростку как надо действовать в той или иной ситуации, но ничто не заменит своего опыта.</a:t>
            </a:r>
            <a:r>
              <a:rPr lang="ru-RU" sz="2600" i="1" dirty="0" smtClean="0"/>
              <a:t> </a:t>
            </a:r>
            <a:endParaRPr lang="ru-RU" sz="2600" i="1" dirty="0"/>
          </a:p>
        </p:txBody>
      </p:sp>
    </p:spTree>
    <p:extLst>
      <p:ext uri="{BB962C8B-B14F-4D97-AF65-F5344CB8AC3E}">
        <p14:creationId xmlns="" xmlns:p14="http://schemas.microsoft.com/office/powerpoint/2010/main" val="10218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214422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/>
              <a:t>Вопросы с которыми часто сталкиваются родители подростка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1214422"/>
            <a:ext cx="8076464" cy="5357826"/>
          </a:xfrm>
        </p:spPr>
        <p:txBody>
          <a:bodyPr>
            <a:noAutofit/>
          </a:bodyPr>
          <a:lstStyle/>
          <a:p>
            <a:pPr marL="538163" indent="-273050" algn="just">
              <a:lnSpc>
                <a:spcPts val="2000"/>
              </a:lnSpc>
              <a:buNone/>
            </a:pPr>
            <a:r>
              <a:rPr lang="ru-RU" sz="2200" i="1" dirty="0" smtClean="0">
                <a:solidFill>
                  <a:schemeClr val="accent6">
                    <a:lumMod val="50000"/>
                  </a:schemeClr>
                </a:solidFill>
              </a:rPr>
              <a:t>1. </a:t>
            </a:r>
            <a:r>
              <a:rPr lang="ru-RU" sz="2200" b="1" i="1" dirty="0" smtClean="0">
                <a:solidFill>
                  <a:srgbClr val="C00000"/>
                </a:solidFill>
              </a:rPr>
              <a:t>Особенности возраста</a:t>
            </a:r>
            <a:r>
              <a:rPr lang="ru-RU" sz="2200" b="1" dirty="0" smtClean="0"/>
              <a:t>:</a:t>
            </a:r>
          </a:p>
          <a:p>
            <a:pPr marL="530225" indent="-176213" algn="just">
              <a:lnSpc>
                <a:spcPts val="2000"/>
              </a:lnSpc>
              <a:buFont typeface="Arial" pitchFamily="34" charset="0"/>
              <a:buChar char="•"/>
            </a:pPr>
            <a:r>
              <a:rPr lang="ru-RU" sz="2200" dirty="0" smtClean="0"/>
              <a:t>Поведенческие протестные реакции(поведение по принципу «другим насолить» распространяется не только на общение с вами).</a:t>
            </a:r>
          </a:p>
          <a:p>
            <a:pPr marL="530225" indent="-176213" algn="just">
              <a:lnSpc>
                <a:spcPts val="2000"/>
              </a:lnSpc>
              <a:buFont typeface="Arial" pitchFamily="34" charset="0"/>
              <a:buChar char="•"/>
            </a:pPr>
            <a:r>
              <a:rPr lang="ru-RU" sz="2200" dirty="0" smtClean="0"/>
              <a:t>Реакции группирования со сверстниками(отсюда вытекающие проблемы- «никто из моих друзей не учиться», поступление «за компанию» и т.д.</a:t>
            </a:r>
          </a:p>
          <a:p>
            <a:pPr marL="365125" indent="-100013" algn="just">
              <a:lnSpc>
                <a:spcPts val="2000"/>
              </a:lnSpc>
              <a:buNone/>
            </a:pPr>
            <a:r>
              <a:rPr lang="ru-RU" sz="2200" dirty="0" smtClean="0"/>
              <a:t>2. </a:t>
            </a:r>
            <a:r>
              <a:rPr lang="ru-RU" sz="2200" b="1" i="1" dirty="0" smtClean="0">
                <a:solidFill>
                  <a:srgbClr val="C00000"/>
                </a:solidFill>
              </a:rPr>
              <a:t>Низкая учебная мотивация </a:t>
            </a:r>
            <a:r>
              <a:rPr lang="ru-RU" sz="2200" dirty="0" smtClean="0"/>
              <a:t>как таковая-подросток плохо учиться в школе и не стремиться продолжить учебу в другом учебном заведении.</a:t>
            </a:r>
          </a:p>
          <a:p>
            <a:pPr marL="365125" indent="-100013" algn="just">
              <a:lnSpc>
                <a:spcPts val="2000"/>
              </a:lnSpc>
              <a:buNone/>
            </a:pPr>
            <a:r>
              <a:rPr lang="ru-RU" sz="2200" dirty="0" smtClean="0"/>
              <a:t>3. </a:t>
            </a:r>
            <a:r>
              <a:rPr lang="ru-RU" sz="2200" b="1" i="1" dirty="0" smtClean="0">
                <a:solidFill>
                  <a:srgbClr val="C00000"/>
                </a:solidFill>
              </a:rPr>
              <a:t>«Модные» профессии </a:t>
            </a:r>
            <a:r>
              <a:rPr lang="ru-RU" sz="2200" dirty="0" smtClean="0"/>
              <a:t>- подросток ориентируется только на внешний вид специальности либо на заработную плату.</a:t>
            </a:r>
          </a:p>
          <a:p>
            <a:pPr marL="365125" indent="-100013" algn="just">
              <a:lnSpc>
                <a:spcPts val="2000"/>
              </a:lnSpc>
              <a:buNone/>
            </a:pPr>
            <a:r>
              <a:rPr lang="ru-RU" sz="2200" dirty="0" smtClean="0"/>
              <a:t>4. </a:t>
            </a:r>
            <a:r>
              <a:rPr lang="ru-RU" sz="2200" b="1" i="1" dirty="0" smtClean="0">
                <a:solidFill>
                  <a:srgbClr val="C00000"/>
                </a:solidFill>
              </a:rPr>
              <a:t>Не учитываются при выборе профессии склонности и способности</a:t>
            </a:r>
            <a:r>
              <a:rPr lang="ru-RU" sz="2200" b="1" dirty="0" smtClean="0">
                <a:solidFill>
                  <a:srgbClr val="C00000"/>
                </a:solidFill>
              </a:rPr>
              <a:t> </a:t>
            </a:r>
            <a:r>
              <a:rPr lang="ru-RU" sz="2200" dirty="0" smtClean="0"/>
              <a:t>самого подростка </a:t>
            </a:r>
            <a:r>
              <a:rPr lang="ru-RU" sz="2200" dirty="0"/>
              <a:t>(</a:t>
            </a:r>
            <a:r>
              <a:rPr lang="ru-RU" sz="2200" dirty="0" smtClean="0"/>
              <a:t>зачастую выбор профессии базируется на успехах  по тому или иному предмету).</a:t>
            </a:r>
          </a:p>
          <a:p>
            <a:pPr marL="365125" indent="-100013" algn="just">
              <a:lnSpc>
                <a:spcPts val="2000"/>
              </a:lnSpc>
              <a:buNone/>
            </a:pPr>
            <a:r>
              <a:rPr lang="ru-RU" sz="2200" dirty="0" smtClean="0"/>
              <a:t>5.  </a:t>
            </a:r>
            <a:r>
              <a:rPr lang="ru-RU" sz="2200" b="1" i="1" dirty="0" smtClean="0">
                <a:solidFill>
                  <a:srgbClr val="C00000"/>
                </a:solidFill>
              </a:rPr>
              <a:t>Противопоказания по состоянию здоровья .</a:t>
            </a:r>
          </a:p>
          <a:p>
            <a:pPr marL="365125" indent="-100013" algn="just">
              <a:buNone/>
            </a:pPr>
            <a:r>
              <a:rPr lang="ru-RU" sz="2200" dirty="0" smtClean="0"/>
              <a:t>6. </a:t>
            </a:r>
            <a:r>
              <a:rPr lang="ru-RU" sz="2200" b="1" i="1" dirty="0" smtClean="0">
                <a:solidFill>
                  <a:srgbClr val="C00000"/>
                </a:solidFill>
              </a:rPr>
              <a:t>Проекция </a:t>
            </a:r>
            <a:r>
              <a:rPr lang="ru-RU" sz="2200" dirty="0" smtClean="0"/>
              <a:t>- когда происходит перенос  личности  авторитетного для подростка человека на его профессию .</a:t>
            </a:r>
          </a:p>
          <a:p>
            <a:endParaRPr lang="ru-RU" sz="2200" i="1" dirty="0" smtClean="0">
              <a:solidFill>
                <a:srgbClr val="C00000"/>
              </a:solidFill>
            </a:endParaRPr>
          </a:p>
          <a:p>
            <a:endParaRPr lang="ru-RU" sz="2200" i="1" dirty="0" smtClean="0"/>
          </a:p>
          <a:p>
            <a:endParaRPr lang="ru-RU" sz="2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97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0"/>
            <a:ext cx="7498080" cy="92867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/>
              <a:t>Как действовать родителям</a:t>
            </a:r>
            <a:endParaRPr lang="ru-RU" sz="32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2976" y="785794"/>
            <a:ext cx="7790712" cy="5786478"/>
          </a:xfrm>
        </p:spPr>
        <p:txBody>
          <a:bodyPr>
            <a:noAutofit/>
          </a:bodyPr>
          <a:lstStyle/>
          <a:p>
            <a:pPr marL="87313" indent="-4763" algn="just">
              <a:lnSpc>
                <a:spcPts val="2400"/>
              </a:lnSpc>
              <a:buNone/>
            </a:pPr>
            <a:r>
              <a:rPr lang="ru-RU" sz="2400" dirty="0" smtClean="0"/>
              <a:t>1.Правильно расставьте приоритеты в независимости от выбора профессии – </a:t>
            </a:r>
          </a:p>
          <a:p>
            <a:pPr marL="87313" indent="-4763" algn="just">
              <a:lnSpc>
                <a:spcPts val="2400"/>
              </a:lnSpc>
              <a:buFont typeface="Arial" pitchFamily="34" charset="0"/>
              <a:buChar char="•"/>
            </a:pPr>
            <a:r>
              <a:rPr lang="ru-RU" sz="2400" dirty="0" smtClean="0"/>
              <a:t> это по-прежнему ваш ребенок, продолжит ли он обучение в школе, будет поступать или пойдет работать.</a:t>
            </a:r>
          </a:p>
          <a:p>
            <a:pPr marL="87313" indent="-4763" algn="just">
              <a:lnSpc>
                <a:spcPts val="2400"/>
              </a:lnSpc>
              <a:buNone/>
            </a:pPr>
            <a:r>
              <a:rPr lang="ru-RU" sz="2400" dirty="0" smtClean="0"/>
              <a:t>2.Обсудите с подростком, что он знает о профессии и каковы причины его выбора. По возможности организуйте экскурсию или возможность подработать по привлекательной для подростка специальности.</a:t>
            </a:r>
          </a:p>
          <a:p>
            <a:pPr marL="87313" indent="-4763" algn="just">
              <a:buNone/>
            </a:pPr>
            <a:r>
              <a:rPr lang="ru-RU" sz="2400" dirty="0" smtClean="0"/>
              <a:t>3.Оцените шансы поступления –</a:t>
            </a:r>
          </a:p>
          <a:p>
            <a:pPr marL="87313" indent="-4763" algn="just">
              <a:lnSpc>
                <a:spcPts val="1800"/>
              </a:lnSpc>
              <a:buFont typeface="Arial" pitchFamily="34" charset="0"/>
              <a:buChar char="•"/>
            </a:pPr>
            <a:r>
              <a:rPr lang="ru-RU" sz="2400" dirty="0" smtClean="0"/>
              <a:t>проходные баллы,</a:t>
            </a:r>
          </a:p>
          <a:p>
            <a:pPr marL="87313" indent="-4763" algn="just">
              <a:lnSpc>
                <a:spcPts val="1800"/>
              </a:lnSpc>
              <a:buFont typeface="Arial" pitchFamily="34" charset="0"/>
              <a:buChar char="•"/>
            </a:pPr>
            <a:r>
              <a:rPr lang="ru-RU" sz="2400" dirty="0" smtClean="0"/>
              <a:t>конкурс,</a:t>
            </a:r>
          </a:p>
          <a:p>
            <a:pPr marL="87313" indent="-4763" algn="just">
              <a:lnSpc>
                <a:spcPts val="1800"/>
              </a:lnSpc>
              <a:buFont typeface="Arial" pitchFamily="34" charset="0"/>
              <a:buChar char="•"/>
            </a:pPr>
            <a:r>
              <a:rPr lang="ru-RU" sz="2400" dirty="0" smtClean="0"/>
              <a:t>реально соотнесите шансы поступления, </a:t>
            </a:r>
          </a:p>
          <a:p>
            <a:pPr marL="87313" indent="-4763" algn="just">
              <a:lnSpc>
                <a:spcPts val="1800"/>
              </a:lnSpc>
              <a:buFont typeface="Arial" pitchFamily="34" charset="0"/>
              <a:buChar char="•"/>
            </a:pPr>
            <a:r>
              <a:rPr lang="ru-RU" sz="2400" dirty="0" smtClean="0"/>
              <a:t>возможность  дальнейшее обучения.</a:t>
            </a:r>
          </a:p>
          <a:p>
            <a:pPr marL="87313" indent="-4763" algn="just">
              <a:lnSpc>
                <a:spcPts val="2400"/>
              </a:lnSpc>
              <a:buNone/>
            </a:pPr>
            <a:r>
              <a:rPr lang="ru-RU" sz="2400" dirty="0"/>
              <a:t>4</a:t>
            </a:r>
            <a:r>
              <a:rPr lang="ru-RU" sz="2400" dirty="0" smtClean="0"/>
              <a:t>.Выберете вместе с ним «запасной» вариант, осознание его наличия зачастую сильно снижает тревогу.</a:t>
            </a:r>
          </a:p>
          <a:p>
            <a:pPr marL="87313" indent="-4763" algn="just">
              <a:lnSpc>
                <a:spcPts val="2400"/>
              </a:lnSpc>
              <a:buNone/>
            </a:pPr>
            <a:r>
              <a:rPr lang="ru-RU" sz="2400" dirty="0" smtClean="0"/>
              <a:t>5.Поддерживайте уверенность подростка в собственных силах, хвалите его .</a:t>
            </a:r>
          </a:p>
        </p:txBody>
      </p:sp>
    </p:spTree>
    <p:extLst>
      <p:ext uri="{BB962C8B-B14F-4D97-AF65-F5344CB8AC3E}">
        <p14:creationId xmlns="" xmlns:p14="http://schemas.microsoft.com/office/powerpoint/2010/main" val="2996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</a:rPr>
              <a:t>Ваш ребенок сдает выпускные экзамены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1000108"/>
            <a:ext cx="7786742" cy="5857892"/>
          </a:xfrm>
        </p:spPr>
        <p:txBody>
          <a:bodyPr>
            <a:noAutofit/>
          </a:bodyPr>
          <a:lstStyle/>
          <a:p>
            <a:pPr marL="87313" indent="-4763" algn="just">
              <a:lnSpc>
                <a:spcPts val="1800"/>
              </a:lnSpc>
              <a:buNone/>
            </a:pPr>
            <a:r>
              <a:rPr lang="ru-RU" sz="2000" dirty="0" smtClean="0"/>
              <a:t>1.Помните,что подготовка к ним должна начинаться (имеется ввиду более-менее успешное обучение) за год-два до них.</a:t>
            </a:r>
          </a:p>
          <a:p>
            <a:pPr marL="87313" indent="-4763" algn="just">
              <a:buNone/>
            </a:pPr>
            <a:endParaRPr lang="ru-RU" sz="300" dirty="0" smtClean="0"/>
          </a:p>
          <a:p>
            <a:pPr marL="87313" indent="-4763" algn="just">
              <a:lnSpc>
                <a:spcPts val="1800"/>
              </a:lnSpc>
              <a:buNone/>
            </a:pPr>
            <a:r>
              <a:rPr lang="ru-RU" sz="2000" dirty="0" smtClean="0"/>
              <a:t>2.Вы можете создать подростку все возможные условия для учебы , но ведущими должны быть его собственные мотивы  (а вы свой диплом об окончании средней школы уже получали!).</a:t>
            </a:r>
          </a:p>
          <a:p>
            <a:pPr marL="87313" indent="-4763" algn="just">
              <a:lnSpc>
                <a:spcPts val="1800"/>
              </a:lnSpc>
              <a:buNone/>
            </a:pPr>
            <a:r>
              <a:rPr lang="ru-RU" sz="2000" dirty="0" smtClean="0"/>
              <a:t>3.Советовать и предлогать,но не навязывать ( это относится к т.н. профессиональным династиям, либо в случае гиперопекающих родителей).</a:t>
            </a:r>
          </a:p>
          <a:p>
            <a:pPr marL="87313" indent="-4763" algn="just">
              <a:buNone/>
            </a:pPr>
            <a:endParaRPr lang="ru-RU" sz="300" dirty="0" smtClean="0"/>
          </a:p>
          <a:p>
            <a:pPr marL="87313" indent="-4763" algn="just">
              <a:lnSpc>
                <a:spcPts val="1800"/>
              </a:lnSpc>
              <a:buNone/>
            </a:pPr>
            <a:r>
              <a:rPr lang="ru-RU" sz="2000" dirty="0" smtClean="0"/>
              <a:t>4.Подросток имеет право на ошибку, но он по-прежнему остается вашим ребенком, жизнь после неудачной сдачи экзаменов не заканчивается, отнеситесь к этому как к репетиции, ваш ребенок уже знает, на что надо обратить внимание, что подтянуть, а может и вовсе пересмотреть свое отношение к собственному выбору.</a:t>
            </a:r>
          </a:p>
          <a:p>
            <a:pPr marL="87313" indent="-4763" algn="just">
              <a:buNone/>
            </a:pPr>
            <a:endParaRPr lang="ru-RU" sz="300" dirty="0" smtClean="0"/>
          </a:p>
          <a:p>
            <a:pPr marL="87313" indent="-4763" algn="just">
              <a:lnSpc>
                <a:spcPts val="1800"/>
              </a:lnSpc>
              <a:buNone/>
            </a:pPr>
            <a:r>
              <a:rPr lang="ru-RU" sz="2000" dirty="0" smtClean="0"/>
              <a:t>5.Жизнь во время сдачи экзаменов немного меняется, НО не стоит резко менять режим дня подростка, либо его рацион питания. Он  как и раньше делает уроки, гуляет с друзьями, но время на подготовку должно быть структурировано. Постарайтесь, чтобы даже при самом напряженном графике подготовки у ребенка был 1 день в неделю «гарантированного» выходного дня ( при таком постоянстве организм подростка даже испытывая достаточные нагрузки будет уверен в запланированном отдыхе).</a:t>
            </a:r>
          </a:p>
          <a:p>
            <a:pPr>
              <a:lnSpc>
                <a:spcPts val="1800"/>
              </a:lnSpc>
            </a:pP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75521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7498080" cy="1647056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Как помочь подростку </a:t>
            </a:r>
            <a:br>
              <a:rPr lang="ru-RU" sz="3200" i="1" dirty="0" smtClean="0"/>
            </a:br>
            <a:r>
              <a:rPr lang="ru-RU" sz="3200" i="1" dirty="0" smtClean="0"/>
              <a:t> в подготовке</a:t>
            </a:r>
            <a:br>
              <a:rPr lang="ru-RU" sz="3200" i="1" dirty="0" smtClean="0"/>
            </a:br>
            <a:r>
              <a:rPr lang="ru-RU" sz="3200" i="1" dirty="0" smtClean="0"/>
              <a:t> к сдаче экзаменов?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285992"/>
            <a:ext cx="8143900" cy="45720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i="1" dirty="0" smtClean="0"/>
              <a:t>1. </a:t>
            </a:r>
            <a:r>
              <a:rPr lang="ru-RU" sz="2400" b="1" i="1" dirty="0" smtClean="0">
                <a:solidFill>
                  <a:srgbClr val="C00000"/>
                </a:solidFill>
              </a:rPr>
              <a:t>План и ритм</a:t>
            </a:r>
            <a:r>
              <a:rPr lang="ru-RU" sz="2400" b="1" dirty="0" smtClean="0">
                <a:solidFill>
                  <a:srgbClr val="C00000"/>
                </a:solidFill>
              </a:rPr>
              <a:t>:</a:t>
            </a:r>
            <a:r>
              <a:rPr lang="ru-RU" sz="2400" b="1" dirty="0"/>
              <a:t> </a:t>
            </a:r>
            <a:r>
              <a:rPr lang="ru-RU" sz="2400" dirty="0" smtClean="0"/>
              <a:t>экзамены это вынужденный стресс, «рывков» и интеллектуальных подвигов обычно недостаточно для полноценной подготовке.</a:t>
            </a:r>
          </a:p>
          <a:p>
            <a:pPr>
              <a:buNone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ru-RU" sz="24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b="1" i="1" dirty="0" smtClean="0">
                <a:solidFill>
                  <a:srgbClr val="C00000"/>
                </a:solidFill>
              </a:rPr>
              <a:t>Понимание</a:t>
            </a:r>
            <a:r>
              <a:rPr lang="ru-RU" sz="24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 ключ</a:t>
            </a:r>
            <a:r>
              <a:rPr lang="ru-RU" sz="2400" dirty="0" smtClean="0"/>
              <a:t> к знаниям, механическая память коварна и может подвести и все, что подросток выучил накануне может «вылететь» у него из головы. </a:t>
            </a:r>
          </a:p>
          <a:p>
            <a:pPr>
              <a:buNone/>
            </a:pPr>
            <a:endParaRPr lang="ru-RU" sz="800" dirty="0" smtClean="0"/>
          </a:p>
          <a:p>
            <a:pPr>
              <a:buNone/>
            </a:pPr>
            <a:r>
              <a:rPr lang="ru-RU" sz="2400" dirty="0" smtClean="0"/>
              <a:t>    Фундамент подготовки  -  это  понимание и осмысление материала, </a:t>
            </a:r>
          </a:p>
          <a:p>
            <a:pPr>
              <a:buNone/>
            </a:pPr>
            <a:r>
              <a:rPr lang="ru-RU" sz="2400" dirty="0" smtClean="0"/>
              <a:t>    Теоремы, формулы, исторические даты  - это кирпичики.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06" y="-1"/>
            <a:ext cx="1928794" cy="22991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89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214290"/>
            <a:ext cx="7933588" cy="6643710"/>
          </a:xfrm>
        </p:spPr>
        <p:txBody>
          <a:bodyPr>
            <a:noAutofit/>
          </a:bodyPr>
          <a:lstStyle/>
          <a:p>
            <a:pPr marL="87313" indent="-4763" algn="just">
              <a:buNone/>
            </a:pPr>
            <a:r>
              <a:rPr lang="ru-RU" sz="2400" dirty="0" smtClean="0"/>
              <a:t>3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i="1" dirty="0" smtClean="0">
                <a:solidFill>
                  <a:srgbClr val="C00000"/>
                </a:solidFill>
              </a:rPr>
              <a:t>Да шпаргалке</a:t>
            </a:r>
            <a:r>
              <a:rPr lang="ru-RU" sz="2400" dirty="0" smtClean="0"/>
              <a:t>! Но только «своя»  -   материал не просто осмысливается, разбивается на «подпункты», но и лучше запоминается. Чужие или скачанные шпаргалки как правило мина замедленного действия, подросток вместо того , чтобы сконцентрироваться и вспомнить материал, будет пребывать в напряжении как достать и воспользоваться шпаргалкой.</a:t>
            </a:r>
          </a:p>
          <a:p>
            <a:pPr marL="87313" indent="-4763" algn="just">
              <a:buNone/>
            </a:pPr>
            <a:r>
              <a:rPr lang="ru-RU" sz="2400" dirty="0" smtClean="0"/>
              <a:t>4</a:t>
            </a:r>
            <a:r>
              <a:rPr lang="ru-RU" sz="2400" i="1" dirty="0" smtClean="0"/>
              <a:t>. </a:t>
            </a:r>
            <a:r>
              <a:rPr lang="ru-RU" sz="2400" i="1" dirty="0">
                <a:solidFill>
                  <a:srgbClr val="C00000"/>
                </a:solidFill>
              </a:rPr>
              <a:t>Подготовка в группе</a:t>
            </a:r>
            <a:r>
              <a:rPr lang="ru-RU" sz="2400" i="1" dirty="0" smtClean="0">
                <a:solidFill>
                  <a:srgbClr val="C00000"/>
                </a:solidFill>
              </a:rPr>
              <a:t>? </a:t>
            </a:r>
            <a:r>
              <a:rPr lang="en-US" sz="2400" i="1" dirty="0" smtClean="0">
                <a:solidFill>
                  <a:srgbClr val="C00000"/>
                </a:solidFill>
              </a:rPr>
              <a:t>- </a:t>
            </a:r>
            <a:r>
              <a:rPr lang="ru-RU" sz="2400" i="1" dirty="0" smtClean="0">
                <a:solidFill>
                  <a:srgbClr val="C00000"/>
                </a:solidFill>
              </a:rPr>
              <a:t>ДА</a:t>
            </a:r>
            <a:r>
              <a:rPr lang="ru-RU" sz="2400" dirty="0" smtClean="0">
                <a:solidFill>
                  <a:srgbClr val="C00000"/>
                </a:solidFill>
              </a:rPr>
              <a:t>!</a:t>
            </a:r>
            <a:r>
              <a:rPr lang="ru-RU" sz="2400" dirty="0" smtClean="0"/>
              <a:t> Используем особенность возраста</a:t>
            </a:r>
            <a:r>
              <a:rPr lang="en-US" sz="2400" dirty="0" smtClean="0"/>
              <a:t>  </a:t>
            </a:r>
            <a:r>
              <a:rPr lang="ru-RU" sz="2400" dirty="0" smtClean="0"/>
              <a:t>-</a:t>
            </a:r>
            <a:r>
              <a:rPr lang="en-US" sz="2400" dirty="0" smtClean="0"/>
              <a:t>  </a:t>
            </a:r>
            <a:r>
              <a:rPr lang="ru-RU" sz="2400" dirty="0" smtClean="0"/>
              <a:t>в кругу сверстников подготовка идет легче и эффективнее. Один читает материал, другой объясняет мелкие нюансы, третий структурирует и т.д.</a:t>
            </a:r>
          </a:p>
          <a:p>
            <a:pPr marL="87313" indent="-4763" algn="just">
              <a:buNone/>
            </a:pPr>
            <a:r>
              <a:rPr lang="ru-RU" sz="2400" dirty="0" smtClean="0"/>
              <a:t>5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i="1" dirty="0" smtClean="0">
                <a:solidFill>
                  <a:srgbClr val="C00000"/>
                </a:solidFill>
              </a:rPr>
              <a:t>Клад </a:t>
            </a:r>
            <a:r>
              <a:rPr lang="en-US" sz="2400" i="1" dirty="0" smtClean="0">
                <a:solidFill>
                  <a:srgbClr val="C00000"/>
                </a:solidFill>
              </a:rPr>
              <a:t>-</a:t>
            </a:r>
            <a:r>
              <a:rPr lang="ru-RU" sz="2400" i="1" dirty="0" smtClean="0">
                <a:solidFill>
                  <a:srgbClr val="C00000"/>
                </a:solidFill>
              </a:rPr>
              <a:t> в твоей голове</a:t>
            </a:r>
            <a:r>
              <a:rPr lang="ru-RU" sz="2400" dirty="0" smtClean="0"/>
              <a:t>: у подроста за время учебы накопилось достаточно информации и вероятность того, что все, что будет выучено накануне ночью исчезнет утром</a:t>
            </a:r>
            <a:r>
              <a:rPr lang="en-US" sz="2400" dirty="0" smtClean="0"/>
              <a:t>  </a:t>
            </a:r>
            <a:r>
              <a:rPr lang="ru-RU" sz="2400" dirty="0" smtClean="0"/>
              <a:t>велика.</a:t>
            </a:r>
          </a:p>
          <a:p>
            <a:pPr marL="87313" indent="-4763" algn="just">
              <a:buNone/>
            </a:pPr>
            <a:r>
              <a:rPr lang="ru-RU" sz="2400" dirty="0" smtClean="0"/>
              <a:t>6</a:t>
            </a:r>
            <a:r>
              <a:rPr lang="ru-RU" sz="2400" i="1" dirty="0" smtClean="0"/>
              <a:t> </a:t>
            </a:r>
            <a:r>
              <a:rPr lang="ru-RU" sz="2400" i="1" dirty="0" smtClean="0">
                <a:solidFill>
                  <a:srgbClr val="C00000"/>
                </a:solidFill>
              </a:rPr>
              <a:t>Позитивное мышление </a:t>
            </a:r>
            <a:r>
              <a:rPr lang="en-US" sz="2400" i="1" dirty="0" smtClean="0">
                <a:solidFill>
                  <a:srgbClr val="C00000"/>
                </a:solidFill>
              </a:rPr>
              <a:t> - </a:t>
            </a:r>
            <a:r>
              <a:rPr lang="ru-RU" sz="2400" dirty="0" smtClean="0"/>
              <a:t>обычно то, чего мы боимся в 80% происходит в нашем воображении.</a:t>
            </a:r>
            <a:endParaRPr lang="ru-RU" sz="24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8895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И в шутку и в серьез</a:t>
            </a:r>
            <a:r>
              <a:rPr lang="en-US" sz="2800" i="1" dirty="0" smtClean="0"/>
              <a:t/>
            </a:r>
            <a:br>
              <a:rPr lang="en-US" sz="2800" i="1" dirty="0" smtClean="0"/>
            </a:br>
            <a:r>
              <a:rPr lang="ru-RU" sz="1800" i="1" dirty="0" smtClean="0"/>
              <a:t>(родителям на заметку)</a:t>
            </a:r>
            <a:endParaRPr lang="ru-RU" sz="1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1538" y="1285836"/>
            <a:ext cx="7862150" cy="5572164"/>
          </a:xfrm>
        </p:spPr>
        <p:txBody>
          <a:bodyPr>
            <a:normAutofit/>
          </a:bodyPr>
          <a:lstStyle/>
          <a:p>
            <a:pPr algn="ctr">
              <a:lnSpc>
                <a:spcPts val="224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Что вашему ребенку нужно есть, </a:t>
            </a:r>
          </a:p>
          <a:p>
            <a:pPr algn="ctr">
              <a:lnSpc>
                <a:spcPts val="2240"/>
              </a:lnSpc>
              <a:buNone/>
            </a:pPr>
            <a:r>
              <a:rPr lang="ru-RU" b="1" dirty="0" smtClean="0">
                <a:solidFill>
                  <a:srgbClr val="C00000"/>
                </a:solidFill>
              </a:rPr>
              <a:t>чтобы лучше сдать экзамены: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Лучшему запоминанию способствует морковь.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Орехи  - для выносливости.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Клубника и бананы помогут снять стресс.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Для питания клеток мозга - морская рыба.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Для улучшения кровоснабжения мозга - черника.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Шоколадку просто необходимо съесть непосредственно перед сдачей экзамена.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167897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203</TotalTime>
  <Words>878</Words>
  <Application>Microsoft Office PowerPoint</Application>
  <PresentationFormat>Экран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Стресс и подросток </vt:lpstr>
      <vt:lpstr>Слайд 2</vt:lpstr>
      <vt:lpstr>Слайд 3</vt:lpstr>
      <vt:lpstr>Вопросы с которыми часто сталкиваются родители подростка</vt:lpstr>
      <vt:lpstr>Как действовать родителям</vt:lpstr>
      <vt:lpstr>Ваш ребенок сдает выпускные экзамены</vt:lpstr>
      <vt:lpstr>Как помочь подростку   в подготовке  к сдаче экзаменов?</vt:lpstr>
      <vt:lpstr>Слайд 8</vt:lpstr>
      <vt:lpstr>И в шутку и в серьез (родителям на заметку)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СТРЕСС.УПРАВЛЕНИЕ СТРЕССОМ.</dc:title>
  <dc:creator>user</dc:creator>
  <cp:lastModifiedBy>ПрежинаИЕ</cp:lastModifiedBy>
  <cp:revision>27</cp:revision>
  <dcterms:created xsi:type="dcterms:W3CDTF">2013-05-15T19:12:18Z</dcterms:created>
  <dcterms:modified xsi:type="dcterms:W3CDTF">2016-05-23T11:51:42Z</dcterms:modified>
</cp:coreProperties>
</file>