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70" d="100"/>
          <a:sy n="70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568633D-5696-4266-AD1A-87BA243A56C2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409E8FE-EBEE-4136-8BA5-D923BD9F12D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>
            <a:extLst>
              <a:ext uri="{FF2B5EF4-FFF2-40B4-BE49-F238E27FC236}">
                <a16:creationId xmlns="" xmlns:a16="http://schemas.microsoft.com/office/drawing/2014/main" id="{922E211F-FF40-4360-A141-DA755AEF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E63A9D-0BE5-44CB-A24F-FCC88D813EF1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7" name="Нижний колонтитул 17">
            <a:extLst>
              <a:ext uri="{FF2B5EF4-FFF2-40B4-BE49-F238E27FC236}">
                <a16:creationId xmlns="" xmlns:a16="http://schemas.microsoft.com/office/drawing/2014/main" id="{3EE25F8F-540E-4203-B82A-D7F7B691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>
            <a:extLst>
              <a:ext uri="{FF2B5EF4-FFF2-40B4-BE49-F238E27FC236}">
                <a16:creationId xmlns="" xmlns:a16="http://schemas.microsoft.com/office/drawing/2014/main" id="{23870ACA-6A3D-440D-8355-9FF2F51A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064E9C-E47D-44D8-8C83-FC9F155DC6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57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>
            <a:extLst>
              <a:ext uri="{FF2B5EF4-FFF2-40B4-BE49-F238E27FC236}">
                <a16:creationId xmlns="" xmlns:a16="http://schemas.microsoft.com/office/drawing/2014/main" id="{F628C8F8-3CA6-47E8-B6C6-3B088E24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CE99-1E5B-4146-93B2-30A3FD66D221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F961DC93-138E-442E-ACF5-3A0D12A7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>
            <a:extLst>
              <a:ext uri="{FF2B5EF4-FFF2-40B4-BE49-F238E27FC236}">
                <a16:creationId xmlns="" xmlns:a16="http://schemas.microsoft.com/office/drawing/2014/main" id="{E6E5BAAD-D9DD-4064-989E-3BB3233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78B3-5477-4158-8A93-25F51EF4F4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35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A14A86-EDAF-43CB-9204-0FD69142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97A0D8-DD8B-4A5E-B226-0EA45E986823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B91BC0-1127-4CDF-80EA-CF196284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3BB01A-ADC2-4440-A8BE-343D2293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EAE8FDE6-A323-41A9-A7B6-3106BF4D89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33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>
            <a:extLst>
              <a:ext uri="{FF2B5EF4-FFF2-40B4-BE49-F238E27FC236}">
                <a16:creationId xmlns="" xmlns:a16="http://schemas.microsoft.com/office/drawing/2014/main" id="{288EAC82-132A-4297-B8EA-B0E73169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2968-F7F1-46BB-96E3-79C772F2C1D5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DB7F01C0-CF86-467A-82C4-BC0745A8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>
            <a:extLst>
              <a:ext uri="{FF2B5EF4-FFF2-40B4-BE49-F238E27FC236}">
                <a16:creationId xmlns="" xmlns:a16="http://schemas.microsoft.com/office/drawing/2014/main" id="{563976D0-176D-464E-8140-41CCD039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FF53E-433D-4109-91D1-519CF2F3A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23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FDF2CD-2934-459A-9B5B-6EC22CAA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555CEF9-3C4A-4AB7-A624-980111F7FE54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CE14A7-22A7-4C12-8B2F-02DBB809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85D2EC-441A-4BB0-980C-9A2BEA30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E602EF45-16BE-49B1-B052-283A70B49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130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>
            <a:extLst>
              <a:ext uri="{FF2B5EF4-FFF2-40B4-BE49-F238E27FC236}">
                <a16:creationId xmlns="" xmlns:a16="http://schemas.microsoft.com/office/drawing/2014/main" id="{B8583143-6A31-4C57-BF87-B980CD79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F847-5446-49CF-B2F6-DEA8B56A7613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82BE58B9-D9DE-4933-B008-35C7CE8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>
            <a:extLst>
              <a:ext uri="{FF2B5EF4-FFF2-40B4-BE49-F238E27FC236}">
                <a16:creationId xmlns="" xmlns:a16="http://schemas.microsoft.com/office/drawing/2014/main" id="{8A86201B-F49E-49A1-9C35-DC930F1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E468-0825-48A4-A6DC-57A36456B5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79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>
            <a:extLst>
              <a:ext uri="{FF2B5EF4-FFF2-40B4-BE49-F238E27FC236}">
                <a16:creationId xmlns="" xmlns:a16="http://schemas.microsoft.com/office/drawing/2014/main" id="{2FDB76F2-67AB-4F05-A8A6-8E2CD624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2338-4538-4979-8C8E-8F900DD60AE3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F7FDA2C4-7570-4A9B-801A-5B9D3FFF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>
            <a:extLst>
              <a:ext uri="{FF2B5EF4-FFF2-40B4-BE49-F238E27FC236}">
                <a16:creationId xmlns="" xmlns:a16="http://schemas.microsoft.com/office/drawing/2014/main" id="{B8FDB2B6-8181-4EB0-AB45-C9961384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BE4DB-3912-4061-8030-9AE812B4DF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08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>
            <a:extLst>
              <a:ext uri="{FF2B5EF4-FFF2-40B4-BE49-F238E27FC236}">
                <a16:creationId xmlns="" xmlns:a16="http://schemas.microsoft.com/office/drawing/2014/main" id="{18891A64-65F0-4A8A-A8B3-3148091B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9C6D-8A3A-4CE8-A18A-5B98E12817E3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083CF54-6B14-4E21-849E-4ECD1B14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>
            <a:extLst>
              <a:ext uri="{FF2B5EF4-FFF2-40B4-BE49-F238E27FC236}">
                <a16:creationId xmlns="" xmlns:a16="http://schemas.microsoft.com/office/drawing/2014/main" id="{5D7E10D8-B1BA-4029-B270-EFBAF934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5F002-B3CF-41DE-BA03-7E787ABA8A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38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>
            <a:extLst>
              <a:ext uri="{FF2B5EF4-FFF2-40B4-BE49-F238E27FC236}">
                <a16:creationId xmlns="" xmlns:a16="http://schemas.microsoft.com/office/drawing/2014/main" id="{78454428-1F53-49E2-8D8C-964CF72C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6575-C859-42BE-A236-1B2409D4110D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3" name="Нижний колонтитул 3">
            <a:extLst>
              <a:ext uri="{FF2B5EF4-FFF2-40B4-BE49-F238E27FC236}">
                <a16:creationId xmlns="" xmlns:a16="http://schemas.microsoft.com/office/drawing/2014/main" id="{9D66D5C6-E84B-42CC-B2E9-3A8CA513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>
            <a:extLst>
              <a:ext uri="{FF2B5EF4-FFF2-40B4-BE49-F238E27FC236}">
                <a16:creationId xmlns="" xmlns:a16="http://schemas.microsoft.com/office/drawing/2014/main" id="{78EC914A-6C40-4730-ACF8-2D0B87D9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5A412-32FC-4E71-BA69-1D0C67F790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3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>
            <a:extLst>
              <a:ext uri="{FF2B5EF4-FFF2-40B4-BE49-F238E27FC236}">
                <a16:creationId xmlns="" xmlns:a16="http://schemas.microsoft.com/office/drawing/2014/main" id="{8B956929-0318-4839-855C-3F398750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12C7-268D-4A9A-9C0A-B24E66E01CF0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5AC55349-14FB-4B9F-A867-FB737D95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>
            <a:extLst>
              <a:ext uri="{FF2B5EF4-FFF2-40B4-BE49-F238E27FC236}">
                <a16:creationId xmlns="" xmlns:a16="http://schemas.microsoft.com/office/drawing/2014/main" id="{8A16B643-F50B-41CD-858C-803054E3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52D2E-88A5-4DFE-95E4-25FD209856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6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AA81F84-43C9-4636-AEC4-99AA922C1C4A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99784BF-A35E-48C9-96CB-9B27980C1989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>
            <a:extLst>
              <a:ext uri="{FF2B5EF4-FFF2-40B4-BE49-F238E27FC236}">
                <a16:creationId xmlns="" xmlns:a16="http://schemas.microsoft.com/office/drawing/2014/main" id="{108A5FAC-44EB-407F-AF53-6B47E350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3C739B-DDEE-42F3-9570-FF8CDE714883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B6467ADE-4D88-4BB9-8814-1A74E7D9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F706684B-9466-4C0D-92E6-FE7DA711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D7BC7-0D43-4C7D-8559-8B0DA0A6C0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05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A0F6D13-D518-4F27-8619-CCAA9E881E88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95F465F-6D81-4BEE-9B96-8E889964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Текст 30">
            <a:extLst>
              <a:ext uri="{FF2B5EF4-FFF2-40B4-BE49-F238E27FC236}">
                <a16:creationId xmlns="" xmlns:a16="http://schemas.microsoft.com/office/drawing/2014/main" id="{0E5A8360-07F7-45F7-89B0-B902E4101A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7" name="Дата 26">
            <a:extLst>
              <a:ext uri="{FF2B5EF4-FFF2-40B4-BE49-F238E27FC236}">
                <a16:creationId xmlns="" xmlns:a16="http://schemas.microsoft.com/office/drawing/2014/main" id="{63A1EB49-73DA-42B7-B61E-B9E69E6D3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8F04F80-6F9C-4545-85B9-39BB12A72936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9305CB-6608-413D-B6F3-0310B5082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BE4F0018-3295-4177-B1CC-17C087637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3A62117F-B12C-4973-B06C-8FF48D7EC3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1" fontAlgn="base" hangingPunct="1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1" fontAlgn="base" hangingPunct="1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1" fontAlgn="base" hangingPunct="1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9.xml"/><Relationship Id="rId18" Type="http://schemas.openxmlformats.org/officeDocument/2006/relationships/slide" Target="slide24.xml"/><Relationship Id="rId26" Type="http://schemas.openxmlformats.org/officeDocument/2006/relationships/slide" Target="slide26.xml"/><Relationship Id="rId3" Type="http://schemas.openxmlformats.org/officeDocument/2006/relationships/slide" Target="slide21.xml"/><Relationship Id="rId21" Type="http://schemas.openxmlformats.org/officeDocument/2006/relationships/slide" Target="slide31.xml"/><Relationship Id="rId7" Type="http://schemas.openxmlformats.org/officeDocument/2006/relationships/slide" Target="slide13.xml"/><Relationship Id="rId12" Type="http://schemas.openxmlformats.org/officeDocument/2006/relationships/slide" Target="slide9.xml"/><Relationship Id="rId17" Type="http://schemas.openxmlformats.org/officeDocument/2006/relationships/slide" Target="slide30.xml"/><Relationship Id="rId25" Type="http://schemas.openxmlformats.org/officeDocument/2006/relationships/slide" Target="slide32.xml"/><Relationship Id="rId2" Type="http://schemas.openxmlformats.org/officeDocument/2006/relationships/slide" Target="slide3.xml"/><Relationship Id="rId16" Type="http://schemas.openxmlformats.org/officeDocument/2006/relationships/slide" Target="slide11.xml"/><Relationship Id="rId20" Type="http://schemas.openxmlformats.org/officeDocument/2006/relationships/slide" Target="slide12.xml"/><Relationship Id="rId29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16.xml"/><Relationship Id="rId24" Type="http://schemas.openxmlformats.org/officeDocument/2006/relationships/slide" Target="slide5.xml"/><Relationship Id="rId5" Type="http://schemas.openxmlformats.org/officeDocument/2006/relationships/slide" Target="slide28.xml"/><Relationship Id="rId15" Type="http://schemas.openxmlformats.org/officeDocument/2006/relationships/slide" Target="slide17.xml"/><Relationship Id="rId23" Type="http://schemas.openxmlformats.org/officeDocument/2006/relationships/slide" Target="slide4.xml"/><Relationship Id="rId28" Type="http://schemas.openxmlformats.org/officeDocument/2006/relationships/slide" Target="slide14.xml"/><Relationship Id="rId10" Type="http://schemas.openxmlformats.org/officeDocument/2006/relationships/slide" Target="slide15.xml"/><Relationship Id="rId19" Type="http://schemas.openxmlformats.org/officeDocument/2006/relationships/slide" Target="slide18.xml"/><Relationship Id="rId31" Type="http://schemas.openxmlformats.org/officeDocument/2006/relationships/slide" Target="slide8.xml"/><Relationship Id="rId4" Type="http://schemas.openxmlformats.org/officeDocument/2006/relationships/slide" Target="slide22.xml"/><Relationship Id="rId9" Type="http://schemas.openxmlformats.org/officeDocument/2006/relationships/slide" Target="slide10.xml"/><Relationship Id="rId14" Type="http://schemas.openxmlformats.org/officeDocument/2006/relationships/slide" Target="slide23.xml"/><Relationship Id="rId22" Type="http://schemas.openxmlformats.org/officeDocument/2006/relationships/slide" Target="slide25.xml"/><Relationship Id="rId27" Type="http://schemas.openxmlformats.org/officeDocument/2006/relationships/slide" Target="slide20.xml"/><Relationship Id="rId30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7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3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_%D0%B8%D1%8E%D0%BB%D1%8F" TargetMode="External"/><Relationship Id="rId7" Type="http://schemas.openxmlformats.org/officeDocument/2006/relationships/slide" Target="slide36.xml"/><Relationship Id="rId2" Type="http://schemas.openxmlformats.org/officeDocument/2006/relationships/hyperlink" Target="https://ru.wikipedia.org/wiki/%D0%91%D1%80%D0%B5%D1%81%D1%82%D1%81%D0%BA%D0%B0%D1%8F_%D0%BA%D1%80%D0%B5%D0%BF%D0%BE%D1%81%D1%82%D1%8C" TargetMode="External"/><Relationship Id="rId1" Type="http://schemas.openxmlformats.org/officeDocument/2006/relationships/slideLayout" Target="../slideLayouts/slideLayout9.xml"/><Relationship Id="rId6" Type="http://schemas.openxmlformats.org/officeDocument/2006/relationships/slide" Target="slide63.xml"/><Relationship Id="rId5" Type="http://schemas.openxmlformats.org/officeDocument/2006/relationships/slide" Target="slide2.xml"/><Relationship Id="rId4" Type="http://schemas.openxmlformats.org/officeDocument/2006/relationships/hyperlink" Target="https://ru.wikipedia.org/wiki/1941_%D0%B3%D0%BE%D0%B4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868E87-3AF6-4BC7-A7B3-BA7C6AB28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593" y="1268124"/>
            <a:ext cx="7020887" cy="36730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</a:rPr>
              <a:t>«БЕЛАРУСЬ В ГОДЫ </a:t>
            </a:r>
            <a:r>
              <a:rPr lang="ru-RU" sz="4000" dirty="0" smtClean="0">
                <a:solidFill>
                  <a:srgbClr val="FFFF00"/>
                </a:solidFill>
              </a:rPr>
              <a:t>ВЕЛИКОЙ </a:t>
            </a:r>
            <a:r>
              <a:rPr lang="ru-RU" sz="4000" dirty="0">
                <a:solidFill>
                  <a:srgbClr val="FFFF00"/>
                </a:solidFill>
              </a:rPr>
              <a:t>ОТЕЧЕСТВЕННОЙ </a:t>
            </a:r>
            <a:r>
              <a:rPr lang="ru-RU" sz="4000" dirty="0" smtClean="0">
                <a:solidFill>
                  <a:srgbClr val="FFFF00"/>
                </a:solidFill>
              </a:rPr>
              <a:t>Войны»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147" name="Подзаголовок 2">
            <a:extLst>
              <a:ext uri="{FF2B5EF4-FFF2-40B4-BE49-F238E27FC236}">
                <a16:creationId xmlns="" xmlns:a16="http://schemas.microsoft.com/office/drawing/2014/main" id="{71880370-17C3-4C91-8BE6-4C701EB67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7280" y="1556792"/>
            <a:ext cx="5130899" cy="1101725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B050"/>
                </a:solidFill>
              </a:rPr>
              <a:t>ВИКТОРИНА НА </a:t>
            </a:r>
            <a:r>
              <a:rPr lang="ru-RU" altLang="ru-RU" sz="3200" b="1" dirty="0" smtClean="0">
                <a:solidFill>
                  <a:srgbClr val="00B050"/>
                </a:solidFill>
              </a:rPr>
              <a:t>ТЕМУ: </a:t>
            </a:r>
            <a:endParaRPr lang="ru-RU" altLang="ru-RU" sz="3200" b="1" dirty="0">
              <a:solidFill>
                <a:srgbClr val="00B050"/>
              </a:solidFill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8" y="252347"/>
            <a:ext cx="3726985" cy="26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13F9A4-AD23-4A4E-9B8D-627B6E41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57166"/>
            <a:ext cx="8246597" cy="487203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</a:rPr>
              <a:t>8. НАЗОВИТЕ ФАМИЛИИ КОМАНДУЮЩИХ ЧЕТЫРЁХ ФРОНТОВ, ОСВОБОЖДАВШИХ БЕЛАРУСЬ.</a:t>
            </a:r>
          </a:p>
        </p:txBody>
      </p:sp>
      <p:sp>
        <p:nvSpPr>
          <p:cNvPr id="1536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9E9CC7CD-153A-466E-8B9D-839AFA7BA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536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09367E8-206A-4C7E-A41A-BF935D22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5365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8955D27A-571E-4E33-A390-003DD16F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B58272-E7BB-4BBF-A7A1-A39768EB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357298"/>
            <a:ext cx="7889436" cy="3071834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9. </a:t>
            </a:r>
            <a:r>
              <a:rPr lang="ru-RU" sz="4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Чей голос звучал по Всесоюзному радио, оповещая о начале Великой Отечественной войны?  </a:t>
            </a:r>
          </a:p>
        </p:txBody>
      </p:sp>
      <p:sp>
        <p:nvSpPr>
          <p:cNvPr id="1638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239CB24C-03F1-4C3B-B6A5-AF7C8E528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638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A3219B9-6DC6-40E8-A01D-FDFA28EE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6389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5B3A4CF-52B8-4DF6-AE65-D4D39E94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2C12E7-1B8D-43CE-9A57-4CA5892C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96" y="404664"/>
            <a:ext cx="7889436" cy="4429156"/>
          </a:xfrm>
        </p:spPr>
        <p:txBody>
          <a:bodyPr/>
          <a:lstStyle/>
          <a:p>
            <a:r>
              <a:rPr lang="ru-RU" sz="6000" dirty="0">
                <a:solidFill>
                  <a:schemeClr val="bg1"/>
                </a:solidFill>
              </a:rPr>
              <a:t>10. </a:t>
            </a:r>
            <a:r>
              <a:rPr lang="ru-RU" sz="4400" dirty="0">
                <a:solidFill>
                  <a:schemeClr val="bg1"/>
                </a:solidFill>
              </a:rPr>
              <a:t>Как называлась операция, проводимая советскими партизанами по нарушению перевозок в тылу врага?</a:t>
            </a:r>
            <a:endParaRPr lang="ru-RU" sz="4400" b="0" dirty="0">
              <a:solidFill>
                <a:schemeClr val="bg1"/>
              </a:solidFill>
            </a:endParaRPr>
          </a:p>
        </p:txBody>
      </p:sp>
      <p:sp>
        <p:nvSpPr>
          <p:cNvPr id="1741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7F605416-E5DD-4C99-96F2-33734427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741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9015DFE-A319-40A3-B459-6957D4D8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7413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3F7C7CFA-DF01-4599-9FFF-23A44FA5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182CB-C203-4A90-B458-64633BA4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857232"/>
            <a:ext cx="7889436" cy="34290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</a:rPr>
              <a:t>11. Когда сожгли белорусскую деревню Хатынь?</a:t>
            </a:r>
          </a:p>
        </p:txBody>
      </p:sp>
      <p:sp>
        <p:nvSpPr>
          <p:cNvPr id="1843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AA1447CB-B741-4CAE-8B6B-89AAF859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843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78F6E95B-B924-485B-A88E-ECD9D1B3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8437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C1C0C87-8A55-4953-BE4D-DDB156A11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2AE588-65AA-486A-B8F6-629A9F81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42918"/>
            <a:ext cx="8568952" cy="465829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12. </a:t>
            </a:r>
            <a:r>
              <a:rPr lang="ru-RU" sz="6600" dirty="0" smtClean="0">
                <a:solidFill>
                  <a:schemeClr val="bg1"/>
                </a:solidFill>
              </a:rPr>
              <a:t>Назовите Донорский </a:t>
            </a:r>
            <a:r>
              <a:rPr lang="ru-RU" sz="6600" dirty="0">
                <a:solidFill>
                  <a:schemeClr val="bg1"/>
                </a:solidFill>
              </a:rPr>
              <a:t>детский концлагерь</a:t>
            </a:r>
          </a:p>
        </p:txBody>
      </p:sp>
      <p:sp>
        <p:nvSpPr>
          <p:cNvPr id="1945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AA96194E-EA84-4750-A390-CA223BED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946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0CE5B2B-126B-4276-8810-999A65E7F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9461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396D2FAC-3849-4CBB-BBFD-42005A53B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9A3C43-C056-4DDF-86C1-786343FD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57232"/>
            <a:ext cx="8349382" cy="45159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</a:rPr>
              <a:t>13. КАК НАЗЫВАЕТСЯ ЕДИНИЦА АДМИНИСТРАТИВНО-ТЕРРИТОРИАЛЬНОГО ДЕЛЕНИЯ ОККУПИРОВАННЫХ ТЕРРИТОРИЙ В ГОДЫ </a:t>
            </a:r>
            <a:r>
              <a:rPr lang="ru-RU" sz="4400" dirty="0" smtClean="0">
                <a:solidFill>
                  <a:schemeClr val="bg1"/>
                </a:solidFill>
              </a:rPr>
              <a:t>великой отечественной </a:t>
            </a:r>
            <a:r>
              <a:rPr lang="ru-RU" sz="4400" dirty="0">
                <a:solidFill>
                  <a:schemeClr val="bg1"/>
                </a:solidFill>
              </a:rPr>
              <a:t>ВОЙНЫ?</a:t>
            </a:r>
          </a:p>
        </p:txBody>
      </p:sp>
      <p:sp>
        <p:nvSpPr>
          <p:cNvPr id="2048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D21092D3-66C6-420C-AEE3-0484DF4DA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048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FD349FA-803A-4CAC-AE2C-554D5836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0485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CF2E5FC2-D3EC-40F7-A3A2-59E27684E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E421D3-C05F-4EFB-AB19-7FCF4ED2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00042"/>
            <a:ext cx="8351124" cy="47291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</a:rPr>
              <a:t>14. КАКОЙ САМЫЙ БОЛЬШОЙ КОНЦЕНТРАЦИОННЫЙ ЛАГЕРЬ СУЩЕСТВОВАЛ НА ТЕРРИТОРИИ БЕЛАРУСИ В ГОДЫ ВЕЛИКОЙ ОТЕЧЕСТВЕННОЙ ВОЙНЫ?</a:t>
            </a:r>
          </a:p>
        </p:txBody>
      </p:sp>
      <p:sp>
        <p:nvSpPr>
          <p:cNvPr id="2150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3570366A-7D36-483C-BEB3-17E5D48B4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150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B56170F7-C6B5-4F88-A1AA-E1B6D313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1509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CFF7614D-0E4D-4E53-AD09-E3F27AD91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FB182-81BC-4AD6-9724-17CA6012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42"/>
            <a:ext cx="8460911" cy="47291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</a:rPr>
              <a:t>15. КАК НАЗЫВАЛСЯ ПЛАН ГЕРМАНСКИХ ЗАХВАТЧИКОВ, В СООТВЕТСТВИИ С КОТОРЫМ 25</a:t>
            </a:r>
            <a:r>
              <a:rPr lang="x-none" b="0" dirty="0"/>
              <a:t> </a:t>
            </a:r>
            <a:r>
              <a:rPr lang="x-none" sz="4800" dirty="0">
                <a:solidFill>
                  <a:schemeClr val="bg1"/>
                </a:solidFill>
              </a:rPr>
              <a:t>%</a:t>
            </a:r>
            <a:r>
              <a:rPr lang="ru-RU" sz="4800" dirty="0">
                <a:solidFill>
                  <a:schemeClr val="bg1"/>
                </a:solidFill>
              </a:rPr>
              <a:t> БЕЛОРУСОВ ПОДЛЕЖАЛИ ОНЕМЕЧИВАНИЮ, А 75</a:t>
            </a:r>
            <a:r>
              <a:rPr lang="x-none" sz="4800" dirty="0">
                <a:solidFill>
                  <a:schemeClr val="bg1"/>
                </a:solidFill>
              </a:rPr>
              <a:t> %</a:t>
            </a:r>
            <a:r>
              <a:rPr lang="ru-RU" sz="4800" dirty="0">
                <a:solidFill>
                  <a:schemeClr val="bg1"/>
                </a:solidFill>
              </a:rPr>
              <a:t> ПЛАНИРОВАЛОСЬ ВЫСЕЛИТЬ ИЛИ УНИЧТОЖИТЬ?</a:t>
            </a:r>
          </a:p>
        </p:txBody>
      </p:sp>
      <p:sp>
        <p:nvSpPr>
          <p:cNvPr id="2253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12102FC5-0446-4B93-AB59-1103BE4DF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253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3198FDB-8598-4B4E-A123-5BBDB86F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2533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2B37888B-2EDA-4B5D-8E43-323C4D6E5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F9F69F-DDE7-4DE5-91C6-F076A8FE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69683"/>
            <a:ext cx="7889436" cy="46582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</a:rPr>
              <a:t>16. Когда была осуществлена операция «Багратион»?</a:t>
            </a:r>
            <a:r>
              <a:rPr lang="ru-RU" sz="6000" dirty="0">
                <a:solidFill>
                  <a:srgbClr val="FFFF00"/>
                </a:solidFill>
              </a:rPr>
              <a:t/>
            </a:r>
            <a:br>
              <a:rPr lang="ru-RU" sz="6000" dirty="0">
                <a:solidFill>
                  <a:srgbClr val="FFFF00"/>
                </a:solidFill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355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1B955B51-1606-426B-B301-9FF20009D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355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4D4A73C-B9EC-450E-94BE-09EB4FE2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3557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24E10EF4-D496-4DFB-B021-911E69D30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68C928-CAF8-4EE2-B4E6-3151DB81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642918"/>
            <a:ext cx="8643937" cy="46582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dirty="0">
                <a:solidFill>
                  <a:schemeClr val="bg1"/>
                </a:solidFill>
              </a:rPr>
              <a:t>17. </a:t>
            </a:r>
            <a:r>
              <a:rPr lang="ru-RU" sz="4600" dirty="0" smtClean="0">
                <a:solidFill>
                  <a:schemeClr val="bg1"/>
                </a:solidFill>
              </a:rPr>
              <a:t>16 июля 1944 года в Минске прошёл необычный парад, в котором принимало участие около 30 </a:t>
            </a:r>
            <a:r>
              <a:rPr lang="ru-RU" sz="4600" dirty="0" err="1" smtClean="0">
                <a:solidFill>
                  <a:schemeClr val="bg1"/>
                </a:solidFill>
              </a:rPr>
              <a:t>тыс.человек</a:t>
            </a:r>
            <a:r>
              <a:rPr lang="ru-RU" sz="4600" dirty="0" smtClean="0">
                <a:solidFill>
                  <a:schemeClr val="bg1"/>
                </a:solidFill>
              </a:rPr>
              <a:t>. Как назывался этот парад?</a:t>
            </a:r>
            <a:endParaRPr lang="ru-RU" sz="4600" dirty="0">
              <a:solidFill>
                <a:schemeClr val="bg1"/>
              </a:solidFill>
            </a:endParaRPr>
          </a:p>
        </p:txBody>
      </p:sp>
      <p:sp>
        <p:nvSpPr>
          <p:cNvPr id="2457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16A605C6-F5E5-474B-8F7F-162692C7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458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8DE8B4F-EF62-4F5C-B793-C168C569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4581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E89A3604-22FA-4A0C-9B2E-6B5626E9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2ACD254E-1CB9-4BAB-929C-45F8397CF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7150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1" name="AutoShape 16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BF78FC8-1DBB-45CF-833D-8AA1AA32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42912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7172" name="AutoShape 1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D635AF3C-184F-407B-8EF0-8DC0726FA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357688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173" name="AutoShape 16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33A1D174-421A-47C4-B242-D2AD20A7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57212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7174" name="AutoShape 16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7F041F60-F9BC-44A7-9B3A-AD62FEA55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314325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7175" name="AutoShape 16">
            <a:hlinkClick r:id="rId7" action="ppaction://hlinksldjump" highlightClick="1"/>
            <a:extLst>
              <a:ext uri="{FF2B5EF4-FFF2-40B4-BE49-F238E27FC236}">
                <a16:creationId xmlns="" xmlns:a16="http://schemas.microsoft.com/office/drawing/2014/main" id="{77BEAC14-E8C7-4A32-99A6-55AFE30E1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185737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7176" name="AutoShape 16">
            <a:hlinkClick r:id="rId8" action="ppaction://hlinksldjump" highlightClick="1"/>
            <a:extLst>
              <a:ext uri="{FF2B5EF4-FFF2-40B4-BE49-F238E27FC236}">
                <a16:creationId xmlns="" xmlns:a16="http://schemas.microsoft.com/office/drawing/2014/main" id="{601079FD-DB19-4700-9C85-5EA016490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57212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7177" name="AutoShape 16">
            <a:hlinkClick r:id="rId9" action="ppaction://hlinksldjump" highlightClick="1"/>
            <a:extLst>
              <a:ext uri="{FF2B5EF4-FFF2-40B4-BE49-F238E27FC236}">
                <a16:creationId xmlns="" xmlns:a16="http://schemas.microsoft.com/office/drawing/2014/main" id="{2248077C-2E85-40F9-98AC-E3F5D33D3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85737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178" name="AutoShape 16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5A54798A-AC07-484F-9CF5-A12041C0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14325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7179" name="AutoShape 16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CAFD210E-FDFA-4BD3-BF86-34C88FCE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14325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7180" name="AutoShape 16">
            <a:hlinkClick r:id="rId12" action="ppaction://hlinksldjump" highlightClick="1"/>
            <a:extLst>
              <a:ext uri="{FF2B5EF4-FFF2-40B4-BE49-F238E27FC236}">
                <a16:creationId xmlns="" xmlns:a16="http://schemas.microsoft.com/office/drawing/2014/main" id="{2E82817D-8C26-4967-8586-23719A4C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85737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181" name="AutoShape 16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3FA51448-FCEB-41CB-AA9B-B4EE43F6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557212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7182" name="AutoShape 16">
            <a:hlinkClick r:id="rId14" action="ppaction://hlinksldjump" highlightClick="1"/>
            <a:extLst>
              <a:ext uri="{FF2B5EF4-FFF2-40B4-BE49-F238E27FC236}">
                <a16:creationId xmlns="" xmlns:a16="http://schemas.microsoft.com/office/drawing/2014/main" id="{DD093861-43F3-4EB5-88E9-23EF4E1F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357688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7183" name="AutoShape 16">
            <a:hlinkClick r:id="rId15" action="ppaction://hlinksldjump" highlightClick="1"/>
            <a:extLst>
              <a:ext uri="{FF2B5EF4-FFF2-40B4-BE49-F238E27FC236}">
                <a16:creationId xmlns="" xmlns:a16="http://schemas.microsoft.com/office/drawing/2014/main" id="{C3F32E95-3208-422E-84DD-5165BFE6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314325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7184" name="AutoShape 16">
            <a:hlinkClick r:id="rId16" action="ppaction://hlinksldjump" highlightClick="1"/>
            <a:extLst>
              <a:ext uri="{FF2B5EF4-FFF2-40B4-BE49-F238E27FC236}">
                <a16:creationId xmlns="" xmlns:a16="http://schemas.microsoft.com/office/drawing/2014/main" id="{903138DD-B503-4855-B1DC-A1FF1FBB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185737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7185" name="AutoShape 16">
            <a:hlinkClick r:id="rId17" action="ppaction://hlinksldjump" highlightClick="1"/>
            <a:extLst>
              <a:ext uri="{FF2B5EF4-FFF2-40B4-BE49-F238E27FC236}">
                <a16:creationId xmlns="" xmlns:a16="http://schemas.microsoft.com/office/drawing/2014/main" id="{AC19E66E-3684-4348-B417-D880FF70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557212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7186" name="AutoShape 16">
            <a:hlinkClick r:id="rId18" action="ppaction://hlinksldjump" highlightClick="1"/>
            <a:extLst>
              <a:ext uri="{FF2B5EF4-FFF2-40B4-BE49-F238E27FC236}">
                <a16:creationId xmlns="" xmlns:a16="http://schemas.microsoft.com/office/drawing/2014/main" id="{6A37BD89-FB75-4F53-9B1F-2CB5A41F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357688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7187" name="AutoShape 16">
            <a:hlinkClick r:id="rId19" action="ppaction://hlinksldjump" highlightClick="1"/>
            <a:extLst>
              <a:ext uri="{FF2B5EF4-FFF2-40B4-BE49-F238E27FC236}">
                <a16:creationId xmlns="" xmlns:a16="http://schemas.microsoft.com/office/drawing/2014/main" id="{295EB33C-F8AD-4980-AF02-79ED28AA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14325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7188" name="AutoShape 16">
            <a:hlinkClick r:id="rId20" action="ppaction://hlinksldjump" highlightClick="1"/>
            <a:extLst>
              <a:ext uri="{FF2B5EF4-FFF2-40B4-BE49-F238E27FC236}">
                <a16:creationId xmlns="" xmlns:a16="http://schemas.microsoft.com/office/drawing/2014/main" id="{21C4A128-BB00-44ED-8F15-88662662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185737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189" name="AutoShape 16">
            <a:hlinkClick r:id="rId21" action="ppaction://hlinksldjump" highlightClick="1"/>
            <a:extLst>
              <a:ext uri="{FF2B5EF4-FFF2-40B4-BE49-F238E27FC236}">
                <a16:creationId xmlns="" xmlns:a16="http://schemas.microsoft.com/office/drawing/2014/main" id="{87F0D891-D492-4B9C-8CD7-5D0BA9DC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557212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7190" name="AutoShape 16">
            <a:hlinkClick r:id="rId22" action="ppaction://hlinksldjump" highlightClick="1"/>
            <a:extLst>
              <a:ext uri="{FF2B5EF4-FFF2-40B4-BE49-F238E27FC236}">
                <a16:creationId xmlns="" xmlns:a16="http://schemas.microsoft.com/office/drawing/2014/main" id="{0913F8C1-FF06-4047-B0D4-CC9166A3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4357688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7191" name="AutoShape 16">
            <a:hlinkClick r:id="rId23" action="ppaction://hlinksldjump" highlightClick="1"/>
            <a:extLst>
              <a:ext uri="{FF2B5EF4-FFF2-40B4-BE49-F238E27FC236}">
                <a16:creationId xmlns="" xmlns:a16="http://schemas.microsoft.com/office/drawing/2014/main" id="{6AFC5282-2607-4F12-9460-C6F04C38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150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92" name="AutoShape 16">
            <a:hlinkClick r:id="rId24" action="ppaction://hlinksldjump" highlightClick="1"/>
            <a:extLst>
              <a:ext uri="{FF2B5EF4-FFF2-40B4-BE49-F238E27FC236}">
                <a16:creationId xmlns="" xmlns:a16="http://schemas.microsoft.com/office/drawing/2014/main" id="{205CC641-8F6F-4098-97B3-8D95C6F6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57150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93" name="AutoShape 16">
            <a:hlinkClick r:id="rId25" action="ppaction://hlinksldjump" highlightClick="1"/>
            <a:extLst>
              <a:ext uri="{FF2B5EF4-FFF2-40B4-BE49-F238E27FC236}">
                <a16:creationId xmlns="" xmlns:a16="http://schemas.microsoft.com/office/drawing/2014/main" id="{7415AACF-7DF6-4BA2-8B82-CD397C30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557212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7194" name="AutoShape 16">
            <a:hlinkClick r:id="rId26" action="ppaction://hlinksldjump" highlightClick="1"/>
            <a:extLst>
              <a:ext uri="{FF2B5EF4-FFF2-40B4-BE49-F238E27FC236}">
                <a16:creationId xmlns="" xmlns:a16="http://schemas.microsoft.com/office/drawing/2014/main" id="{BDA69E81-1F82-402B-85AE-9675A521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4357688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7195" name="AutoShape 16">
            <a:hlinkClick r:id="rId27" action="ppaction://hlinksldjump" highlightClick="1"/>
            <a:extLst>
              <a:ext uri="{FF2B5EF4-FFF2-40B4-BE49-F238E27FC236}">
                <a16:creationId xmlns="" xmlns:a16="http://schemas.microsoft.com/office/drawing/2014/main" id="{F24CDB2D-296C-4CEE-9A0F-AFE9E6756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314325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7196" name="AutoShape 16">
            <a:hlinkClick r:id="rId28" action="ppaction://hlinksldjump" highlightClick="1"/>
            <a:extLst>
              <a:ext uri="{FF2B5EF4-FFF2-40B4-BE49-F238E27FC236}">
                <a16:creationId xmlns="" xmlns:a16="http://schemas.microsoft.com/office/drawing/2014/main" id="{FF51789C-E38D-4042-93D2-FBEDB4940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1857375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7197" name="AutoShape 16">
            <a:hlinkClick r:id="rId29" action="ppaction://hlinksldjump" highlightClick="1"/>
            <a:extLst>
              <a:ext uri="{FF2B5EF4-FFF2-40B4-BE49-F238E27FC236}">
                <a16:creationId xmlns="" xmlns:a16="http://schemas.microsoft.com/office/drawing/2014/main" id="{0E5E8C30-90B4-4151-9E11-EAC8789F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57150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98" name="AutoShape 16">
            <a:hlinkClick r:id="rId30" action="ppaction://hlinksldjump" highlightClick="1"/>
            <a:extLst>
              <a:ext uri="{FF2B5EF4-FFF2-40B4-BE49-F238E27FC236}">
                <a16:creationId xmlns="" xmlns:a16="http://schemas.microsoft.com/office/drawing/2014/main" id="{97D97D1D-E435-4FAD-9243-51F98A34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57150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99" name="AutoShape 16">
            <a:hlinkClick r:id="rId31" action="ppaction://hlinksldjump" highlightClick="1"/>
            <a:extLst>
              <a:ext uri="{FF2B5EF4-FFF2-40B4-BE49-F238E27FC236}">
                <a16:creationId xmlns="" xmlns:a16="http://schemas.microsoft.com/office/drawing/2014/main" id="{8A50D19C-A8E8-40CE-8E03-9B9C0998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571500"/>
            <a:ext cx="812800" cy="758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3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33776-C2E9-449D-BA56-E0A63756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642918"/>
            <a:ext cx="8460940" cy="408222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18. ЧТО БЫЛО СОЗДАНО ДЛЯ КООРДИНАЦИИ ДЕЙСТВИЙ ПАРТИЗАН</a:t>
            </a:r>
            <a:br>
              <a:rPr lang="ru-RU" sz="5400" dirty="0">
                <a:solidFill>
                  <a:schemeClr val="bg1"/>
                </a:solidFill>
              </a:rPr>
            </a:br>
            <a:r>
              <a:rPr lang="ru-RU" sz="5400" dirty="0">
                <a:solidFill>
                  <a:schemeClr val="bg1"/>
                </a:solidFill>
              </a:rPr>
              <a:t>30 МАЯ 1942  ГОДА?</a:t>
            </a:r>
          </a:p>
        </p:txBody>
      </p:sp>
      <p:sp>
        <p:nvSpPr>
          <p:cNvPr id="2560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C4609DA1-884C-4514-B043-22A4BA75B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560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8416E2-F89D-4E35-AAF7-B49D5A8DF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5605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07D7CC2C-FC49-4AA0-9369-7640E2A27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8827AC-B1F0-4325-8A78-45AAEB41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" y="188640"/>
            <a:ext cx="8318035" cy="50405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19. НАЗОВИТЕ ФАМИЛИИ ПАРТИЗАН, КОТОРЫЕ ПЕРВЫМИ УДОСТОИЛИСЬ ЗВАНИЯ ГЕРОЯ СОВЕТСКОГО СОЮЗА.</a:t>
            </a:r>
          </a:p>
        </p:txBody>
      </p:sp>
      <p:sp>
        <p:nvSpPr>
          <p:cNvPr id="2662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097621EC-0A92-4B3C-99B0-52A99DCA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662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27AE880C-428C-4431-9AEB-6B1E42184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6629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E1732664-8A32-4D01-AEC8-F90D5255F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824B5-BA3E-4EC8-BC65-BEC30798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28800"/>
            <a:ext cx="8643937" cy="280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20. </a:t>
            </a:r>
            <a:r>
              <a:rPr lang="ru-RU" sz="5400" dirty="0" smtClean="0">
                <a:solidFill>
                  <a:schemeClr val="bg1"/>
                </a:solidFill>
              </a:rPr>
              <a:t>Когда был </a:t>
            </a:r>
            <a:r>
              <a:rPr lang="ru-RU" sz="5400" smtClean="0">
                <a:solidFill>
                  <a:schemeClr val="bg1"/>
                </a:solidFill>
              </a:rPr>
              <a:t>освобожден </a:t>
            </a:r>
            <a:r>
              <a:rPr lang="ru-RU" sz="5400" smtClean="0">
                <a:solidFill>
                  <a:schemeClr val="bg1"/>
                </a:solidFill>
              </a:rPr>
              <a:t>город </a:t>
            </a:r>
            <a:r>
              <a:rPr lang="ru-RU" sz="5400" dirty="0" smtClean="0">
                <a:solidFill>
                  <a:schemeClr val="bg1"/>
                </a:solidFill>
              </a:rPr>
              <a:t>Речица от немецко-фашистских захватчиков?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765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F89C90E3-455B-4D1B-9D2F-B99519F85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765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C14AD05-F80E-4896-A3B8-3FC9C461E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7653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F069B170-A8C6-4B2B-8E1E-F03FC5825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E0D2D3-7B69-4CBC-8B3D-F19357BB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642918"/>
            <a:ext cx="8422562" cy="47302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>
                <a:solidFill>
                  <a:schemeClr val="bg1"/>
                </a:solidFill>
              </a:rPr>
              <a:t>21. Как Называется </a:t>
            </a:r>
            <a:r>
              <a:rPr lang="ru-RU" sz="5400" dirty="0" err="1">
                <a:solidFill>
                  <a:schemeClr val="bg1"/>
                </a:solidFill>
              </a:rPr>
              <a:t>уничтожениЕ</a:t>
            </a:r>
            <a:r>
              <a:rPr lang="ru-RU" sz="5400" dirty="0">
                <a:solidFill>
                  <a:schemeClr val="bg1"/>
                </a:solidFill>
              </a:rPr>
              <a:t> ЛЮДЕЙ ПО РАСОВОМУ, НАЦИОНАЛЬНОМУ, РЕЛИГИОЗНОМУ И ДРУГИМ ПРИЗНАКАМ?</a:t>
            </a:r>
          </a:p>
        </p:txBody>
      </p:sp>
      <p:sp>
        <p:nvSpPr>
          <p:cNvPr id="2867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0700FCF2-14DE-4AC1-B0C9-DC286E743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867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6C3B99E-4948-48DC-95EF-5CEA6E2BE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8677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DE3EAC02-F5BC-420F-A33B-451C03427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5FCF-B6BD-4D14-AEBF-7FE3ECEA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1196752"/>
            <a:ext cx="7889436" cy="38753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22.Как называется Уничтожение евреев в годы </a:t>
            </a:r>
            <a:r>
              <a:rPr lang="ru-RU" sz="5400" dirty="0" smtClean="0">
                <a:solidFill>
                  <a:schemeClr val="bg1"/>
                </a:solidFill>
              </a:rPr>
              <a:t>великой отечественной войны</a:t>
            </a:r>
            <a:r>
              <a:rPr lang="ru-RU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69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5807462C-1685-4EF3-8F20-D3DE4FF04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2970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C475464-9C40-4AD1-B9AD-75D3B9444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29701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A9E17DD7-D0E6-45BE-8A94-DEDB1838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69D03-357C-45FE-84CC-F31D309B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42918"/>
            <a:ext cx="8422562" cy="46582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dirty="0">
                <a:solidFill>
                  <a:schemeClr val="bg1"/>
                </a:solidFill>
              </a:rPr>
              <a:t>23. НАЗОВИТЕ ФАМИЛИИ КАПИТАНОВ ЭКИПАЖЕЙ САМОЛЁТОВ, СОВЕРШИВШИХ БЕССМЕРТНЫЕ ПОДВИГИ В ПЕРВЫЕ ДНИ ВЕЛИКОЙ ОТЕЧЕСТВЕННОЙ ВОЙНЫ. </a:t>
            </a:r>
          </a:p>
        </p:txBody>
      </p:sp>
      <p:sp>
        <p:nvSpPr>
          <p:cNvPr id="3072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43E68EAC-9B7D-4063-AC92-282F57CCC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072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BF78082-ABDD-4CC3-BDD4-7E3905B3B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0725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45DB352F-32F4-4BAF-8C8B-19AA39658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3A3310-FC92-4FF3-A557-CEB74049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44060"/>
            <a:ext cx="8134530" cy="442915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24. Какой областной центр </a:t>
            </a:r>
            <a:r>
              <a:rPr lang="ru-RU" sz="5400" dirty="0" err="1" smtClean="0">
                <a:solidFill>
                  <a:schemeClr val="bg1"/>
                </a:solidFill>
              </a:rPr>
              <a:t>Белоруси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>
                <a:solidFill>
                  <a:schemeClr val="bg1"/>
                </a:solidFill>
              </a:rPr>
              <a:t>был освобожден частями Красной Армии первым?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174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6CDC84E6-525F-44FA-B1F6-8D33DD598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174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3E42194-84CC-4687-B41C-5759BE3D9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1749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ED0FA83E-19E2-47B6-B70C-8A5AA10C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F17D73-B666-4200-96C7-644F3CE7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642918"/>
            <a:ext cx="7889436" cy="44291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25. НАЗОВИТЕ ФАМИЛИЮ ЕДИНСТВЕННОГО В МИРЕ ЛЁТЧИКА, КОТОРЫЙ СОВЕРШИЛ 4 ТАРАНА И ОСТАЛСЯ В ЖИВЫХ?</a:t>
            </a:r>
          </a:p>
        </p:txBody>
      </p:sp>
      <p:sp>
        <p:nvSpPr>
          <p:cNvPr id="3277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F7D81F30-1643-4703-A31F-70A08BF07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277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8697781-AC6F-49FA-8D2B-C40E30EB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2773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80CCED5C-BAD4-4428-B460-3E2D964C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EE9E7-4BA6-4709-9689-C57E1972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64704"/>
            <a:ext cx="7888932" cy="4608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26. КОГДА ОСВОБОДИЛИ ГОРОД МИНСК ОТ НЕМЕЦКО-ФАШИСТСКИХ ЗАХВАТЧИКОВ?</a:t>
            </a:r>
          </a:p>
        </p:txBody>
      </p:sp>
      <p:sp>
        <p:nvSpPr>
          <p:cNvPr id="3379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AADBF61F-0DC9-4112-BFD0-3D9D617F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379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9839D2A0-E9A9-4B27-9612-80994DB2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3797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259948CA-6D34-4AF0-A012-8544D7F9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33319A-53B5-4D1D-AE93-B9E99A2C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857232"/>
            <a:ext cx="7889436" cy="4443976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27. </a:t>
            </a:r>
            <a:r>
              <a:rPr lang="ru-RU" sz="4900" dirty="0">
                <a:solidFill>
                  <a:schemeClr val="bg1"/>
                </a:solidFill>
              </a:rPr>
              <a:t>Когда было водружено Знамя Победы Михаилом Егоровым и </a:t>
            </a:r>
            <a:r>
              <a:rPr lang="ru-RU" sz="4900" dirty="0" err="1">
                <a:solidFill>
                  <a:schemeClr val="bg1"/>
                </a:solidFill>
              </a:rPr>
              <a:t>Мелитоном</a:t>
            </a:r>
            <a:r>
              <a:rPr lang="ru-RU" sz="4900" dirty="0">
                <a:solidFill>
                  <a:schemeClr val="bg1"/>
                </a:solidFill>
              </a:rPr>
              <a:t> </a:t>
            </a:r>
            <a:r>
              <a:rPr lang="ru-RU" sz="4900" dirty="0" err="1">
                <a:solidFill>
                  <a:schemeClr val="bg1"/>
                </a:solidFill>
              </a:rPr>
              <a:t>Кантария</a:t>
            </a:r>
            <a:r>
              <a:rPr lang="ru-RU" sz="4900" dirty="0">
                <a:solidFill>
                  <a:schemeClr val="bg1"/>
                </a:solidFill>
              </a:rPr>
              <a:t> над Рейхстагом в Берлине?</a:t>
            </a:r>
            <a:endParaRPr lang="ru-RU" sz="4900" b="0" dirty="0">
              <a:solidFill>
                <a:schemeClr val="bg1"/>
              </a:solidFill>
            </a:endParaRPr>
          </a:p>
        </p:txBody>
      </p:sp>
      <p:sp>
        <p:nvSpPr>
          <p:cNvPr id="3481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CF04BB7B-0D5F-4588-A128-58F79799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482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A8F2F55-BAAD-445A-A34D-6099E874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4821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342C73C4-8A7D-4E39-ABAD-0AD2449F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7EB4F0-86DA-4A73-973D-5461A789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88" y="836712"/>
            <a:ext cx="8032312" cy="3600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1. 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Как назывался немецкий </a:t>
            </a: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план-блицкриг по 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захвату СССР?</a:t>
            </a:r>
          </a:p>
        </p:txBody>
      </p:sp>
      <p:sp>
        <p:nvSpPr>
          <p:cNvPr id="819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29D6354D-F358-466F-9944-082C92C0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819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92232A8E-0F92-4D67-B85D-382CB29C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8197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3A6AFE5B-91E6-4000-84A3-D9EE3793F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2C391A-6C88-4B52-9DEE-4DA78C4F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428604"/>
            <a:ext cx="8246597" cy="50720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</a:rPr>
              <a:t>28. ОСОЗНАННОЕ ДОБРОВОЛЬНОЕ И УМЫШЛЕННОЕ СОТРУДНИЧЕСТВО С ВРАГОМ В ЕГО ИНТЕРЕСАХ И В УЩЕРБ СВОЕМУ ГОСУДАРСТВУ.</a:t>
            </a:r>
          </a:p>
        </p:txBody>
      </p:sp>
      <p:sp>
        <p:nvSpPr>
          <p:cNvPr id="3584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3E86D13F-55F4-49D7-A0D6-0C214088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584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E1C84A9-26BF-4CA0-A5FE-690A1084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5845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004691C0-234D-4ADC-A51D-7DCD039E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0C9D56-E67B-482D-987B-FC81DA3A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642918"/>
            <a:ext cx="8389502" cy="471490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29. </a:t>
            </a:r>
            <a:r>
              <a:rPr lang="ru-RU" sz="5500" dirty="0">
                <a:solidFill>
                  <a:schemeClr val="bg1"/>
                </a:solidFill>
              </a:rPr>
              <a:t>Этот полководец командовал Парадом Победы на Красной площади Москвы.</a:t>
            </a:r>
            <a:endParaRPr lang="ru-RU" sz="5500" b="0" dirty="0">
              <a:solidFill>
                <a:schemeClr val="bg1"/>
              </a:solidFill>
            </a:endParaRPr>
          </a:p>
        </p:txBody>
      </p:sp>
      <p:sp>
        <p:nvSpPr>
          <p:cNvPr id="3686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6CC14AE2-B1AE-4802-8519-BF390F0C0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686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1AF6C24-9B71-4FEA-8462-F1A4BC9D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6869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0DBFDEA6-12B8-491B-851D-2FEC3FC6C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20AC6C-F269-407A-8B14-5CECBDA7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14356"/>
            <a:ext cx="8102704" cy="40827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30. Когда ЗАКОНЧИЛАСЬ </a:t>
            </a:r>
            <a:r>
              <a:rPr lang="ru-RU" sz="5400" dirty="0" smtClean="0">
                <a:solidFill>
                  <a:schemeClr val="bg1"/>
                </a:solidFill>
              </a:rPr>
              <a:t>великая отечественная </a:t>
            </a:r>
            <a:r>
              <a:rPr lang="ru-RU" sz="5400" dirty="0">
                <a:solidFill>
                  <a:schemeClr val="bg1"/>
                </a:solidFill>
              </a:rPr>
              <a:t>ВОЙНА?</a:t>
            </a:r>
          </a:p>
        </p:txBody>
      </p:sp>
      <p:sp>
        <p:nvSpPr>
          <p:cNvPr id="3789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C52B17E7-B1BE-4DFA-A24E-D73A9C613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789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AB152DD-C24A-42D1-BD93-FD0FAD111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7893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9EA6697B-3203-4A37-9A71-DEE36CB83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BDFEEC-4AD5-4664-822F-18C44DDAB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792" y="2468386"/>
            <a:ext cx="6336704" cy="242889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</a:rPr>
              <a:t>План «Барбаросса»</a:t>
            </a:r>
          </a:p>
        </p:txBody>
      </p:sp>
      <p:sp>
        <p:nvSpPr>
          <p:cNvPr id="3891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01EBA68E-ADFD-489E-90B3-710B9CE06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891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FC59E6A-3FBB-4A0B-AB2E-6C623F0F4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6" name="Picture 6" descr="70 лет Великой Победы - План &quot;Барбаросса&quot;">
            <a:extLst>
              <a:ext uri="{FF2B5EF4-FFF2-40B4-BE49-F238E27FC236}">
                <a16:creationId xmlns="" xmlns:a16="http://schemas.microsoft.com/office/drawing/2014/main" id="{FA35B1BA-431D-4B0D-806B-436847A0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754349" cy="318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663D0-C9FA-4BCC-A04E-D8FC12F0C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832" y="1817370"/>
            <a:ext cx="5832648" cy="32232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22 июня 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1941 года</a:t>
            </a:r>
          </a:p>
        </p:txBody>
      </p:sp>
      <p:sp>
        <p:nvSpPr>
          <p:cNvPr id="3993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A2FC19F2-FB60-4B98-878C-600C2917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3994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81484D94-3B5D-417E-99A5-B5FB648AB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8" name="Picture 6" descr="Писатель Дмитрий Карасюк собрал воспоминания свердловчан о том, как  началась война - 22 июня 2023 - Е1.ру">
            <a:extLst>
              <a:ext uri="{FF2B5EF4-FFF2-40B4-BE49-F238E27FC236}">
                <a16:creationId xmlns="" xmlns:a16="http://schemas.microsoft.com/office/drawing/2014/main" id="{2F375EF6-A658-451D-A467-E8DCE744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623">
            <a:off x="508354" y="856900"/>
            <a:ext cx="2586072" cy="38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8785DC-990A-43A5-B7D0-44C13D8AE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872" y="571480"/>
            <a:ext cx="5400600" cy="46577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 дней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96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27C77AC4-1171-4030-AE4C-35E89F593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096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C384E66F-C4A9-413F-BCC8-420E28BB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7" name="Picture 4" descr="Картина «Защитники Брестской крепости» (художник — Пётр Кривоногов, 1951 год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2095"/>
            <a:ext cx="46753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6C9BD-CE46-4FC7-BF8E-B3DFE2E92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896" y="285750"/>
            <a:ext cx="5256584" cy="49434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«Я умираю, но не сдаюсь! Прощай, Родина» 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98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FBB7ACB1-B1F9-4468-8DF9-B591AF172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198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FD0D038A-F62E-4D6F-92F8-C31B7A21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104456" cy="252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F70B9F-4769-456C-AA99-F422B7FC8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0981" y="1844824"/>
            <a:ext cx="5904656" cy="2864930"/>
          </a:xfrm>
        </p:spPr>
        <p:txBody>
          <a:bodyPr/>
          <a:lstStyle/>
          <a:p>
            <a:pPr algn="ctr"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Василий Захарович Корж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301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BCD8A106-E1FD-4FCA-B59F-B54EEEC7F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301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A251BFF-AD73-41AA-9F3E-8AAFCF7FF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1820"/>
            <a:ext cx="2890565" cy="38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117396-50E0-4937-9A38-00860F11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442" y="692696"/>
            <a:ext cx="6340366" cy="30015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        Орша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403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889FD9B4-9242-46BF-95F6-07DE918DB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403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B18D3BAA-023A-42D4-B8F3-AAAF2B44D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5122" name="Picture 2" descr="https://m.fishki.net/upload/users/2023/07/14/526806/a6c804b0612f51f51c23b8a3d6fd6a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0792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2B5033-42B5-4337-91FB-05B0A355D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848" y="714356"/>
            <a:ext cx="5044792" cy="342902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Священная война</a:t>
            </a:r>
            <a:endParaRPr lang="ru-RU" sz="1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05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1816220C-8797-4BB4-A391-1B7A2895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506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9186F3B-6FA3-4722-9BEB-B0830A9A6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024336" cy="30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1E65EA-FDDC-4328-A6D8-84A671EE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" y="908720"/>
            <a:ext cx="8928992" cy="30963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2. </a:t>
            </a:r>
            <a:r>
              <a:rPr lang="ru-RU" sz="6000" dirty="0">
                <a:solidFill>
                  <a:schemeClr val="bg1"/>
                </a:solidFill>
              </a:rPr>
              <a:t>Когда Германия напала на СССР?</a:t>
            </a:r>
            <a:endParaRPr lang="ru-RU" sz="1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C266B9BB-0B30-4562-BD59-FAE2BF8C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922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0160FBF-EF7F-4850-9404-6A82CD9A1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9221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EDA780C-8C6E-4792-A0D1-CCE3E3138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18999D-27A5-4007-B10E-F5F01802C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714355"/>
            <a:ext cx="8496944" cy="464345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1-ЫЙ БЕЛОРУССКИЙ –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u="sng" dirty="0">
                <a:solidFill>
                  <a:schemeClr val="tx1"/>
                </a:solidFill>
              </a:rPr>
              <a:t>К.К. РОКОССОВСКИЙ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2-ОЙ БЕЛОРУССКИЙ –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u="sng" dirty="0">
                <a:solidFill>
                  <a:schemeClr val="tx1"/>
                </a:solidFill>
              </a:rPr>
              <a:t>Г.Ф. ЗАХАРОВ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3-ИЙ БЕЛОРУССКИЙ –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u="sng" dirty="0">
                <a:solidFill>
                  <a:schemeClr val="tx1"/>
                </a:solidFill>
              </a:rPr>
              <a:t>И.Д. ЧЕРНЯХОВСКИЙ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1-ЫЙ ПРИБАЛТИЙСКИЙ –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u="sng" dirty="0">
                <a:solidFill>
                  <a:schemeClr val="tx1"/>
                </a:solidFill>
              </a:rPr>
              <a:t>И.Х. БАГРАМЯН</a:t>
            </a:r>
          </a:p>
        </p:txBody>
      </p:sp>
      <p:sp>
        <p:nvSpPr>
          <p:cNvPr id="4608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AAD319CF-552A-4710-98D3-E62C96061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704" y="5445225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608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8210C24-9008-4026-98A1-1E26285FF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445225"/>
            <a:ext cx="2428875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46086" name="Picture 6" descr="Солдатский долг Маршала К. К. Рокоссовского">
            <a:extLst>
              <a:ext uri="{FF2B5EF4-FFF2-40B4-BE49-F238E27FC236}">
                <a16:creationId xmlns="" xmlns:a16="http://schemas.microsoft.com/office/drawing/2014/main" id="{E82FAE2F-6FC4-4F1A-B587-1E3A8A6D8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r="16276" b="36000"/>
          <a:stretch/>
        </p:blipFill>
        <p:spPr bwMode="auto">
          <a:xfrm>
            <a:off x="273471" y="352425"/>
            <a:ext cx="130223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Почему будущий маршал Баграмян выбрал советскую власть в 1920-м? —  Армянский музей Москвы и культуры наций">
            <a:extLst>
              <a:ext uri="{FF2B5EF4-FFF2-40B4-BE49-F238E27FC236}">
                <a16:creationId xmlns="" xmlns:a16="http://schemas.microsoft.com/office/drawing/2014/main" id="{3F4E8313-419E-440B-A6B9-1297F0CAC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3" r="26293"/>
          <a:stretch/>
        </p:blipFill>
        <p:spPr bwMode="auto">
          <a:xfrm>
            <a:off x="7636371" y="3398013"/>
            <a:ext cx="1227509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Захаров Георгий Федорович">
            <a:extLst>
              <a:ext uri="{FF2B5EF4-FFF2-40B4-BE49-F238E27FC236}">
                <a16:creationId xmlns="" xmlns:a16="http://schemas.microsoft.com/office/drawing/2014/main" id="{B2949B22-DEE4-4376-9E87-1E273C113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9"/>
          <a:stretch/>
        </p:blipFill>
        <p:spPr bwMode="auto">
          <a:xfrm>
            <a:off x="7489665" y="1395303"/>
            <a:ext cx="1380864" cy="16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Черняховский Иван Данилович | Учреждение «Гомельский областной музей  военной славы»">
            <a:extLst>
              <a:ext uri="{FF2B5EF4-FFF2-40B4-BE49-F238E27FC236}">
                <a16:creationId xmlns="" xmlns:a16="http://schemas.microsoft.com/office/drawing/2014/main" id="{A0397E15-364E-4358-89DB-4A1D72613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7" b="8657"/>
          <a:stretch/>
        </p:blipFill>
        <p:spPr bwMode="auto">
          <a:xfrm>
            <a:off x="259436" y="2381230"/>
            <a:ext cx="1330302" cy="18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F38408-761B-4CF6-987E-8C51478E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824" y="642918"/>
            <a:ext cx="5904656" cy="393821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Ю.Б. Левитан</a:t>
            </a:r>
            <a:endParaRPr lang="ru-RU" sz="11500" dirty="0">
              <a:solidFill>
                <a:schemeClr val="tx1"/>
              </a:solidFill>
            </a:endParaRPr>
          </a:p>
        </p:txBody>
      </p:sp>
      <p:sp>
        <p:nvSpPr>
          <p:cNvPr id="4710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5EB00BFD-E7B4-4418-B3DB-2ACB58FD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710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E6E0429-A90C-4024-BAB7-8233F2298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472209" cy="34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2E3475-DB78-4289-8465-A6D2C3A12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792" y="1772816"/>
            <a:ext cx="6120680" cy="342902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Рельсовая война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4813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2C6DE51E-71B1-49A8-9CB3-B2077043C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813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E87C6B9-04EF-4182-BD58-FCD147762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859">
            <a:off x="169732" y="621943"/>
            <a:ext cx="4614322" cy="30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A71C88-578E-4EC3-AF84-8B31D5F55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816" y="857232"/>
            <a:ext cx="5261386" cy="34290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</a:rPr>
              <a:t>22 марта</a:t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>
                <a:solidFill>
                  <a:schemeClr val="tx1"/>
                </a:solidFill>
              </a:rPr>
              <a:t>1943 года</a:t>
            </a:r>
          </a:p>
        </p:txBody>
      </p:sp>
      <p:sp>
        <p:nvSpPr>
          <p:cNvPr id="4915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6C20CACC-178E-45CF-9C95-5C8BA3DAD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4915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99AC69B-4F50-496E-A624-E01064FC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49158" name="Picture 6" descr="Впервые обнародован первый документ со списком жертв Хатыни - 22.03.2023,  Sputnik Беларусь">
            <a:extLst>
              <a:ext uri="{FF2B5EF4-FFF2-40B4-BE49-F238E27FC236}">
                <a16:creationId xmlns="" xmlns:a16="http://schemas.microsoft.com/office/drawing/2014/main" id="{A2F90677-C8FA-4D7E-9802-A926C7627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r="15910"/>
          <a:stretch/>
        </p:blipFill>
        <p:spPr bwMode="auto">
          <a:xfrm>
            <a:off x="326163" y="1268760"/>
            <a:ext cx="2449471" cy="38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4B9F48-AADB-4F02-BC89-9578078E2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3928" y="2852936"/>
            <a:ext cx="5117940" cy="23489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1"/>
                </a:solidFill>
              </a:rPr>
              <a:t>Красный берег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5017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4BF9E9FB-2822-4470-AF2D-6A166DA9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018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CE292C88-8D52-4E07-895A-473C772C0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914">
            <a:off x="321853" y="856134"/>
            <a:ext cx="4920481" cy="27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A1106A-7238-4516-AF81-67C3384FE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642918"/>
            <a:ext cx="8496944" cy="4442266"/>
          </a:xfrm>
        </p:spPr>
        <p:txBody>
          <a:bodyPr/>
          <a:lstStyle/>
          <a:p>
            <a:pPr algn="ctr">
              <a:defRPr/>
            </a:pPr>
            <a:r>
              <a:rPr lang="ru-RU" sz="6000" dirty="0">
                <a:solidFill>
                  <a:schemeClr val="tx1"/>
                </a:solidFill>
              </a:rPr>
              <a:t>РЕЙХСКОМИССАРИАТ</a:t>
            </a:r>
          </a:p>
        </p:txBody>
      </p:sp>
      <p:sp>
        <p:nvSpPr>
          <p:cNvPr id="5120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EA300368-F33C-4A0A-A120-9993AC3EB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120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BEB6E19-0B16-43C8-B256-20AD17734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51208" name="Picture 8">
            <a:extLst>
              <a:ext uri="{FF2B5EF4-FFF2-40B4-BE49-F238E27FC236}">
                <a16:creationId xmlns="" xmlns:a16="http://schemas.microsoft.com/office/drawing/2014/main" id="{01AE777B-1133-4926-BD8D-FB160F967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1611" r="10625"/>
          <a:stretch/>
        </p:blipFill>
        <p:spPr bwMode="auto">
          <a:xfrm>
            <a:off x="2123728" y="370289"/>
            <a:ext cx="4896544" cy="368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Мемориальный комплекс «Тростенец» | Планета Беларусь">
            <a:extLst>
              <a:ext uri="{FF2B5EF4-FFF2-40B4-BE49-F238E27FC236}">
                <a16:creationId xmlns="" xmlns:a16="http://schemas.microsoft.com/office/drawing/2014/main" id="{4E6D20A1-CC88-4011-BD6B-65E3947DE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r="19531"/>
          <a:stretch/>
        </p:blipFill>
        <p:spPr bwMode="auto">
          <a:xfrm>
            <a:off x="395536" y="850667"/>
            <a:ext cx="3504787" cy="4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FBFE5B-9FCE-416D-AAA4-F97B8B0EF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896" y="1928789"/>
            <a:ext cx="5328592" cy="258033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ТРОСТЕНЕЦ</a:t>
            </a:r>
            <a:br>
              <a:rPr lang="ru-RU" sz="6000" dirty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52227" name="AutoShape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0AD64F69-4712-4D8F-99BB-482C5B9D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2228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CCF92D3F-9DBE-4658-965B-7F82D2AA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7846B1-6991-49AF-A460-91C1552B5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442" y="1268760"/>
            <a:ext cx="3822366" cy="32901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</a:rPr>
              <a:t>ПЛАН</a:t>
            </a:r>
            <a:br>
              <a:rPr lang="ru-RU" sz="7200" dirty="0">
                <a:solidFill>
                  <a:schemeClr val="tx1"/>
                </a:solidFill>
              </a:rPr>
            </a:br>
            <a:r>
              <a:rPr lang="ru-RU" sz="7200" dirty="0">
                <a:solidFill>
                  <a:schemeClr val="tx1"/>
                </a:solidFill>
              </a:rPr>
              <a:t>«ОСТ»</a:t>
            </a:r>
          </a:p>
        </p:txBody>
      </p:sp>
      <p:sp>
        <p:nvSpPr>
          <p:cNvPr id="5325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E89B1FAA-8097-4590-9B82-26A443DC3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325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F54AFE0-2890-4C6F-862E-EBF513AE3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53254" name="Picture 6" descr="Генеральный план Ост»: что Гитлер хотел сделать с СССР - Русская семерка">
            <a:extLst>
              <a:ext uri="{FF2B5EF4-FFF2-40B4-BE49-F238E27FC236}">
                <a16:creationId xmlns="" xmlns:a16="http://schemas.microsoft.com/office/drawing/2014/main" id="{B239BEEE-E99E-4822-BEE8-010E6EA47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4" y="352425"/>
            <a:ext cx="311609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Операция Багратион">
            <a:extLst>
              <a:ext uri="{FF2B5EF4-FFF2-40B4-BE49-F238E27FC236}">
                <a16:creationId xmlns="" xmlns:a16="http://schemas.microsoft.com/office/drawing/2014/main" id="{D5CCE133-AD80-465F-9996-BC9726981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17000" b="11636"/>
          <a:stretch/>
        </p:blipFill>
        <p:spPr bwMode="auto">
          <a:xfrm rot="20632229">
            <a:off x="-291964" y="-488561"/>
            <a:ext cx="4464496" cy="37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5D01CA-8F40-43A5-80FC-25043EFE6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816" y="1268760"/>
            <a:ext cx="5976664" cy="3938780"/>
          </a:xfrm>
        </p:spPr>
        <p:txBody>
          <a:bodyPr/>
          <a:lstStyle/>
          <a:p>
            <a:pPr algn="ctr">
              <a:defRPr/>
            </a:pPr>
            <a:r>
              <a:rPr lang="ru-RU" sz="6600" dirty="0">
                <a:solidFill>
                  <a:schemeClr val="tx1"/>
                </a:solidFill>
              </a:rPr>
              <a:t>23 июня – </a:t>
            </a:r>
            <a:br>
              <a:rPr lang="ru-RU" sz="6600" dirty="0">
                <a:solidFill>
                  <a:schemeClr val="tx1"/>
                </a:solidFill>
              </a:rPr>
            </a:br>
            <a:r>
              <a:rPr lang="ru-RU" sz="6600" dirty="0">
                <a:solidFill>
                  <a:schemeClr val="tx1"/>
                </a:solidFill>
              </a:rPr>
              <a:t>29 августа 1944 года</a:t>
            </a:r>
          </a:p>
        </p:txBody>
      </p:sp>
      <p:sp>
        <p:nvSpPr>
          <p:cNvPr id="54275" name="AutoShape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95C55FD5-FAB3-4188-880A-B31F1899B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4276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F859B5AE-C2AA-4364-BFDF-B58C227A5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2859A7-F935-44A6-BDC0-7CBA374EF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736" y="3267511"/>
            <a:ext cx="6588224" cy="209030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Партизанский парад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529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D90ED2EC-8A1C-473B-AD49-2341C6D3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530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2095B6F3-27F7-402E-BB73-8F5542425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447">
            <a:off x="491780" y="582388"/>
            <a:ext cx="4660538" cy="30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11B0AB-5331-46D8-A95F-0A2E8E0F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22" y="642918"/>
            <a:ext cx="8532378" cy="44422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3. </a:t>
            </a: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Сколько дней длилась оборона Брестской крепости?</a:t>
            </a:r>
            <a:endParaRPr lang="ru-RU" sz="3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F0D1CA52-9D44-4F8F-A031-6CE194A0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024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276870CD-71AE-4EE8-834A-DB6DC9EA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0245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99C2EF95-A276-4A4C-8DF1-0AB9FBE97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2C0689-7714-4915-8A38-F7F546759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0" y="714355"/>
            <a:ext cx="6696744" cy="464345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</a:rPr>
              <a:t>ЦЕНТРАЛЬНЫЙ ШТАБ ПАРТИЗАНСКОГО ДВИЖЕНИЯ И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БЕЛОРУССКИЙ ШТАБ ПАРТИЗАНСКОГО ДВИЖЕНИЯ</a:t>
            </a:r>
          </a:p>
        </p:txBody>
      </p:sp>
      <p:sp>
        <p:nvSpPr>
          <p:cNvPr id="5632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20EDCE2B-801F-479A-8DA8-D1308E22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632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721A3C06-EBD6-48D6-9970-7800EE465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5E10B6-D6C7-4005-9EFC-D0C298744600}"/>
              </a:ext>
            </a:extLst>
          </p:cNvPr>
          <p:cNvSpPr txBox="1"/>
          <p:nvPr/>
        </p:nvSpPr>
        <p:spPr>
          <a:xfrm>
            <a:off x="357188" y="908720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ЦШПД</a:t>
            </a:r>
          </a:p>
          <a:p>
            <a:endParaRPr lang="ru-RU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endParaRPr lang="ru-RU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ru-RU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БШПД</a:t>
            </a:r>
            <a:endParaRPr lang="x-none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B8E6AB-895C-499F-A574-C06D7E002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0" y="714356"/>
            <a:ext cx="6552728" cy="34290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tx1"/>
                </a:solidFill>
              </a:rPr>
              <a:t>Т.П. БУМАЖКОВ</a:t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Ф.И. ПАВЛОВСКИЙ</a:t>
            </a:r>
          </a:p>
        </p:txBody>
      </p:sp>
      <p:sp>
        <p:nvSpPr>
          <p:cNvPr id="5734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67A113FA-D412-46D8-9815-FD6B4238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734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E8E7045-79F1-4C21-8D28-EEA005BF5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57350" name="Picture 6" descr="80 лет назад звание Героя Советского Союза присвоено Тихону Бумажкову и  Федору Павловскому">
            <a:extLst>
              <a:ext uri="{FF2B5EF4-FFF2-40B4-BE49-F238E27FC236}">
                <a16:creationId xmlns="" xmlns:a16="http://schemas.microsoft.com/office/drawing/2014/main" id="{973AF4B1-D662-45C8-974B-67E59BCEA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 b="10601"/>
          <a:stretch/>
        </p:blipFill>
        <p:spPr bwMode="auto">
          <a:xfrm>
            <a:off x="502800" y="352425"/>
            <a:ext cx="1790518" cy="23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80 лет назад звание Героя Советского Союза присвоено Тихону Бумажкову и  Федору Павловскому">
            <a:extLst>
              <a:ext uri="{FF2B5EF4-FFF2-40B4-BE49-F238E27FC236}">
                <a16:creationId xmlns="" xmlns:a16="http://schemas.microsoft.com/office/drawing/2014/main" id="{041F2AFE-C0D7-4826-BAED-12323BB09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b="10853"/>
          <a:stretch/>
        </p:blipFill>
        <p:spPr bwMode="auto">
          <a:xfrm>
            <a:off x="502800" y="2845903"/>
            <a:ext cx="1804374" cy="22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518F40-0678-4B60-84C2-9C21EFC0E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36904" cy="4680520"/>
          </a:xfrm>
        </p:spPr>
        <p:txBody>
          <a:bodyPr/>
          <a:lstStyle/>
          <a:p>
            <a:pPr algn="ctr"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18 ноября 1943 года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837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212789EF-1BC9-4FC0-94D1-CFA13960C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837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FDF58EDE-9444-43C9-81E6-F0D4F1F37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8528"/>
            <a:ext cx="4370471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Нацистская политика геноцида в Беларуси (1941-1944): Борисовский район">
            <a:extLst>
              <a:ext uri="{FF2B5EF4-FFF2-40B4-BE49-F238E27FC236}">
                <a16:creationId xmlns="" xmlns:a16="http://schemas.microsoft.com/office/drawing/2014/main" id="{E64ADA16-43B3-4A22-AEFD-AF2F852E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726">
            <a:off x="-227128" y="376720"/>
            <a:ext cx="6442668" cy="33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С 10 ноября по 9 декабря 2022 года на территории Центрального района  проходит конкурс &quot;Вспомнить все. Помнить каждого&quot; - Белорусский  государственный университет физической культуры">
            <a:extLst>
              <a:ext uri="{FF2B5EF4-FFF2-40B4-BE49-F238E27FC236}">
                <a16:creationId xmlns="" xmlns:a16="http://schemas.microsoft.com/office/drawing/2014/main" id="{5D263E4A-5EE6-49DF-9759-8349B6DB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617">
            <a:off x="5358432" y="183287"/>
            <a:ext cx="379679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BDB557-3C71-41CF-A12C-FB0C36180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452" y="3596920"/>
            <a:ext cx="5582392" cy="12961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err="1">
                <a:solidFill>
                  <a:schemeClr val="tx1"/>
                </a:solidFill>
              </a:rPr>
              <a:t>ГеНоЦИД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9395" name="AutoShape 4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6F44128E-1D3F-458D-A9F3-00F477385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59396" name="AutoShape 5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3DABFD94-6AA9-438A-BC9E-5B855D41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D5A5B-5DF1-4DA7-B56E-414BFFD2C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0" y="2420888"/>
            <a:ext cx="7127776" cy="12961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</a:rPr>
              <a:t>холокост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041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DAC230E0-204B-4BD5-91BB-A3377148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042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7A932220-779F-400F-92CA-0B8C82C0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60422" name="Picture 6" descr="Отличительный знак, еврейский">
            <a:extLst>
              <a:ext uri="{FF2B5EF4-FFF2-40B4-BE49-F238E27FC236}">
                <a16:creationId xmlns="" xmlns:a16="http://schemas.microsoft.com/office/drawing/2014/main" id="{0C15DF2E-A6A8-41C4-A11F-630CDF94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9263"/>
            <a:ext cx="2847446" cy="31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Герои огненных таранов">
            <a:extLst>
              <a:ext uri="{FF2B5EF4-FFF2-40B4-BE49-F238E27FC236}">
                <a16:creationId xmlns="" xmlns:a16="http://schemas.microsoft.com/office/drawing/2014/main" id="{E06D7F6B-46FB-49D8-91AF-A7201A48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" y="55169"/>
            <a:ext cx="3458765" cy="2496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0A24CE-83C3-4622-9BB3-34DABFFC4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2173" y="1556791"/>
            <a:ext cx="6408712" cy="380102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tx1"/>
                </a:solidFill>
              </a:rPr>
              <a:t>Н. ГАСТЕЛЛО,</a:t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А. МАСЛОВ,</a:t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А. АВДЕЕВ,</a:t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П. РЯБЦЕВ,</a:t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А. ДАНИЛОВ,</a:t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С. ГУДИМОВ</a:t>
            </a:r>
          </a:p>
        </p:txBody>
      </p:sp>
      <p:sp>
        <p:nvSpPr>
          <p:cNvPr id="61443" name="AutoShape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96F3FBF-83C3-48CB-9D3F-CA108920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1444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D2EA3361-A817-4BA9-AD47-1A1F896E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CA113F-2565-451F-A249-293F42EEF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1209" y="908721"/>
            <a:ext cx="5404832" cy="3312368"/>
          </a:xfrm>
        </p:spPr>
        <p:txBody>
          <a:bodyPr/>
          <a:lstStyle/>
          <a:p>
            <a:pPr algn="ctr"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Гомель 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6246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EBBBA1B3-FB91-46EC-994A-56B10D778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246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2C4FDFD-2110-4DC3-A9F5-0DA4FAF72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098">
            <a:off x="395536" y="692696"/>
            <a:ext cx="4392488" cy="28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Ковзан, Борис Иванович — Энциклопедия Бобруйска">
            <a:extLst>
              <a:ext uri="{FF2B5EF4-FFF2-40B4-BE49-F238E27FC236}">
                <a16:creationId xmlns="" xmlns:a16="http://schemas.microsoft.com/office/drawing/2014/main" id="{DCD3F609-FD9A-4E1D-A630-484406A4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5" y="307228"/>
            <a:ext cx="3792438" cy="300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37FEFB-6E6A-49E0-A035-9EA3AF534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896" y="857232"/>
            <a:ext cx="5184576" cy="39399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/>
                </a:solidFill>
              </a:rPr>
              <a:t>БОРИС ИВАНОВИЧ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 КОВЗАН</a:t>
            </a:r>
          </a:p>
        </p:txBody>
      </p:sp>
      <p:sp>
        <p:nvSpPr>
          <p:cNvPr id="63491" name="AutoShape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BD9C59DE-CFE8-4211-BFBF-18CC5DF36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3492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044297EF-7B50-469F-B9A9-37DE38925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Минск 3-го июля 1944 года. О картине">
            <a:extLst>
              <a:ext uri="{FF2B5EF4-FFF2-40B4-BE49-F238E27FC236}">
                <a16:creationId xmlns="" xmlns:a16="http://schemas.microsoft.com/office/drawing/2014/main" id="{667BC043-D503-4E6B-B02B-99A0BEEC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3322">
            <a:off x="-624710" y="-120688"/>
            <a:ext cx="7098100" cy="36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574C46-82B4-4018-A69F-E3D88A321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6948" y="1484784"/>
            <a:ext cx="4973354" cy="34290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</a:rPr>
              <a:t>3 июля</a:t>
            </a:r>
            <a:br>
              <a:rPr lang="ru-RU" sz="6600" dirty="0">
                <a:solidFill>
                  <a:schemeClr val="tx1"/>
                </a:solidFill>
              </a:rPr>
            </a:br>
            <a:r>
              <a:rPr lang="ru-RU" sz="6600" dirty="0">
                <a:solidFill>
                  <a:schemeClr val="tx1"/>
                </a:solidFill>
              </a:rPr>
              <a:t>1944 года</a:t>
            </a:r>
          </a:p>
        </p:txBody>
      </p:sp>
      <p:sp>
        <p:nvSpPr>
          <p:cNvPr id="64515" name="AutoShape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0AAB4AB5-B333-48B6-9F61-1EBD43ABE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4516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0281F909-1ED1-4543-A86C-5A07F10D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11A454-DF75-4607-AAAD-0DA760977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571480"/>
            <a:ext cx="7056784" cy="45857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</a:rPr>
              <a:t>30 Апреля 1945 года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553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46F27D97-7213-4996-966B-6552A950D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554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2A1FBA5-E8DF-4AB5-946B-143B463B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8387" cy="34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DE8FDD-EDB3-4191-8A51-0B179DFF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404664"/>
            <a:ext cx="7889436" cy="4392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4. 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Надпись, сделанная в 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Брестская крепость"/>
              </a:rPr>
              <a:t>Брестской крепости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  <a:hlinkClick r:id="rId3" tooltip="20 июля"/>
              </a:rPr>
              <a:t>20 июля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  <a:hlinkClick r:id="rId4" tooltip="1941 год"/>
              </a:rPr>
              <a:t>1941 года</a:t>
            </a:r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в районе Белостокских ворот в западной части Центрального острова</a:t>
            </a:r>
            <a:endParaRPr lang="ru-RU" sz="8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7" name="AutoShape 4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81BB7E5E-F643-4ED0-8231-0B9E3F96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1268" name="AutoShape 5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A01582A5-F896-4E5F-B0D1-9D8A414C4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1269" name="AutoShape 5">
            <a:hlinkClick r:id="rId7" action="ppaction://hlinksldjump" highlightClick="1"/>
            <a:extLst>
              <a:ext uri="{FF2B5EF4-FFF2-40B4-BE49-F238E27FC236}">
                <a16:creationId xmlns="" xmlns:a16="http://schemas.microsoft.com/office/drawing/2014/main" id="{6B680117-CB2B-4E50-85C6-F2D74A73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92D8D1-0866-48AC-9BC7-7BC1369B2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920880" cy="1412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tx1"/>
                </a:solidFill>
              </a:rPr>
              <a:t>КОЛЛАБОРАЦИОНИЗМ</a:t>
            </a:r>
          </a:p>
        </p:txBody>
      </p:sp>
      <p:sp>
        <p:nvSpPr>
          <p:cNvPr id="66563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02002D24-0E86-4AFF-BF58-69FA38CE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6564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6BEEEC2-B17A-46F3-B7C7-813CC16BC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66572" name="Picture 12" descr="Нацистские коллаборационисты в Беларуси - Портал белорусской истории">
            <a:extLst>
              <a:ext uri="{FF2B5EF4-FFF2-40B4-BE49-F238E27FC236}">
                <a16:creationId xmlns="" xmlns:a16="http://schemas.microsoft.com/office/drawing/2014/main" id="{19D50BB2-AE76-47ED-88D4-0F1B07A8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46" y="548680"/>
            <a:ext cx="6092307" cy="35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B1FA55-DD79-4EDC-B101-5FDEF03B6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40" y="1714488"/>
            <a:ext cx="5548278" cy="12824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К.К. Рокоссовский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7587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A69E22D4-5E65-4611-83F1-BB13170CE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7588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304D156-1917-4C26-8E9E-BDA2BACE6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 flipV="1">
            <a:off x="179511" y="160338"/>
            <a:ext cx="280863" cy="2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655503"/>
            <a:ext cx="2544217" cy="35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F2DF80-71FF-4B2B-8D3B-ADE7E60AA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40" y="1340768"/>
            <a:ext cx="5477980" cy="34290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1"/>
                </a:solidFill>
              </a:rPr>
              <a:t>9 мая</a:t>
            </a:r>
            <a:r>
              <a:rPr lang="ru-RU" sz="6600" dirty="0">
                <a:solidFill>
                  <a:schemeClr val="tx1"/>
                </a:solidFill>
              </a:rPr>
              <a:t/>
            </a:r>
            <a:br>
              <a:rPr lang="ru-RU" sz="6600" dirty="0">
                <a:solidFill>
                  <a:schemeClr val="tx1"/>
                </a:solidFill>
              </a:rPr>
            </a:br>
            <a:r>
              <a:rPr lang="ru-RU" sz="6600" dirty="0">
                <a:solidFill>
                  <a:schemeClr val="tx1"/>
                </a:solidFill>
              </a:rPr>
              <a:t>1945 года</a:t>
            </a:r>
          </a:p>
        </p:txBody>
      </p:sp>
      <p:sp>
        <p:nvSpPr>
          <p:cNvPr id="6861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57BA94F9-34E8-4BC5-BFB4-1DD2F013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6861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74F9B0FE-F768-4FD7-B0E8-3F7C33A9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5357813"/>
            <a:ext cx="2428875" cy="121443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1310">
            <a:off x="152715" y="411527"/>
            <a:ext cx="48234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5FED82-355D-4570-8EF0-F5C9C1423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08" y="1000108"/>
            <a:ext cx="6120680" cy="35810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rgbClr val="FFFF00"/>
                </a:solidFill>
              </a:rPr>
              <a:t>СПАСИБО</a:t>
            </a:r>
            <a:br>
              <a:rPr lang="ru-RU" sz="6600" dirty="0">
                <a:solidFill>
                  <a:srgbClr val="FFFF00"/>
                </a:solidFill>
              </a:rPr>
            </a:br>
            <a:r>
              <a:rPr lang="ru-RU" sz="6600" dirty="0">
                <a:solidFill>
                  <a:srgbClr val="FFFF00"/>
                </a:solidFill>
              </a:rPr>
              <a:t>ЗА УЧАСТИЕ</a:t>
            </a:r>
            <a:br>
              <a:rPr lang="ru-RU" sz="6600" dirty="0">
                <a:solidFill>
                  <a:srgbClr val="FFFF00"/>
                </a:solidFill>
              </a:rPr>
            </a:br>
            <a:r>
              <a:rPr lang="ru-RU" sz="6600" dirty="0">
                <a:solidFill>
                  <a:srgbClr val="FFFF00"/>
                </a:solidFill>
              </a:rPr>
              <a:t>В ВИКТОРИНЕ</a:t>
            </a:r>
          </a:p>
        </p:txBody>
      </p:sp>
      <p:sp>
        <p:nvSpPr>
          <p:cNvPr id="6963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8CAA2F60-6788-4C29-8449-962EDC4A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5357813"/>
            <a:ext cx="2420938" cy="11477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pic>
        <p:nvPicPr>
          <p:cNvPr id="69637" name="Picture 5" descr="Награда | Викии Вики | Fandom">
            <a:extLst>
              <a:ext uri="{FF2B5EF4-FFF2-40B4-BE49-F238E27FC236}">
                <a16:creationId xmlns="" xmlns:a16="http://schemas.microsoft.com/office/drawing/2014/main" id="{B11A8ECD-AF95-4520-931B-E5AF660E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4" y="1233237"/>
            <a:ext cx="3502719" cy="37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135855-1835-4727-AB69-ED2BF267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404664"/>
            <a:ext cx="8318035" cy="410445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</a:rPr>
              <a:t>5. </a:t>
            </a: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Кто организовал первый партизанский отряд в Беларуси?</a:t>
            </a:r>
            <a:endParaRPr lang="ru-RU" sz="13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91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9A528641-5BEF-4DD9-BF42-E214E172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2292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12EA766-2B48-418E-8B89-E17976EE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2293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E2AC9387-A498-4CCD-B689-17FC9052C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BD2290-B68E-43E7-B5EA-591FB92C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476672"/>
            <a:ext cx="8568952" cy="4464496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6. </a:t>
            </a: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Возле этого белорусского города 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14 </a:t>
            </a:r>
            <a:r>
              <a:rPr lang="ru-RU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июля 1941 года советская армия впервые применила «катюши» ...</a:t>
            </a:r>
          </a:p>
        </p:txBody>
      </p:sp>
      <p:sp>
        <p:nvSpPr>
          <p:cNvPr id="13315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E83A6840-6E70-4AE9-8A6B-D2B4DD839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3316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EF041DD-548D-4B05-A9DE-34DDFA259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3317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66158587-6772-4FCC-B7C9-2DEF49AB9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4E4BAA-135B-4A90-BABF-8DDB7228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214422"/>
            <a:ext cx="7889436" cy="3654738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7. </a:t>
            </a:r>
            <a:r>
              <a:rPr lang="ru-RU" sz="6600" dirty="0" smtClean="0">
                <a:solidFill>
                  <a:schemeClr val="bg1"/>
                </a:solidFill>
              </a:rPr>
              <a:t>«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Вставай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страна огромная, вставай на смертный бой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…»</a:t>
            </a:r>
            <a:r>
              <a:rPr lang="ru-RU" sz="4000" b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Стихи этой песни были напечатаны на третий день войны -24 июня 1941года.</a:t>
            </a:r>
            <a:r>
              <a:rPr lang="ru-RU" sz="4000" b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 какой песне идет речь?</a:t>
            </a:r>
            <a:r>
              <a:rPr lang="ru-RU" sz="4000" b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  </a:t>
            </a:r>
          </a:p>
        </p:txBody>
      </p:sp>
      <p:sp>
        <p:nvSpPr>
          <p:cNvPr id="14339" name="AutoShape 4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154BC669-110A-4BFC-A129-5C92EAC00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500688"/>
            <a:ext cx="2420937" cy="114776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назад</a:t>
            </a:r>
          </a:p>
        </p:txBody>
      </p:sp>
      <p:sp>
        <p:nvSpPr>
          <p:cNvPr id="14340" name="AutoShape 5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B72945B3-83A8-452D-B8DC-3888980BA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5500688"/>
            <a:ext cx="2428875" cy="12144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/>
              <a:t>закончить</a:t>
            </a:r>
          </a:p>
        </p:txBody>
      </p:sp>
      <p:sp>
        <p:nvSpPr>
          <p:cNvPr id="14341" name="AutoShape 5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AC1DDFDA-3F2C-4D99-B8B2-980117FC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500688"/>
            <a:ext cx="2663825" cy="1150937"/>
          </a:xfrm>
          <a:prstGeom prst="actionButtonBlank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000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Viktorina-Belarus_v_gody_2_MIROVOJ_i_VOV-6 (1)</Template>
  <TotalTime>161</TotalTime>
  <Words>655</Words>
  <Application>Microsoft Office PowerPoint</Application>
  <PresentationFormat>Экран (4:3)</PresentationFormat>
  <Paragraphs>248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Изящная</vt:lpstr>
      <vt:lpstr>«БЕЛАРУСЬ В ГОДЫ ВЕЛИКОЙ ОТЕЧЕСТВЕННОЙ Войны»</vt:lpstr>
      <vt:lpstr>Презентация PowerPoint</vt:lpstr>
      <vt:lpstr>1. Как назывался немецкий  план-блицкриг по захвату СССР?</vt:lpstr>
      <vt:lpstr>2. Когда Германия напала на СССР?</vt:lpstr>
      <vt:lpstr>3. Сколько дней длилась оборона Брестской крепости?</vt:lpstr>
      <vt:lpstr>4. Надпись, сделанная в Брестской крепости 20 июля 1941 года, в районе Белостокских ворот в западной части Центрального острова</vt:lpstr>
      <vt:lpstr>5. Кто организовал первый партизанский отряд в Беларуси?</vt:lpstr>
      <vt:lpstr>6. Возле этого белорусского города  14 июля 1941 года советская армия впервые применила «катюши» ...</vt:lpstr>
      <vt:lpstr>7. «Вставай страна огромная, вставай на смертный бой…» Стихи этой песни были напечатаны на третий день войны -24 июня 1941года. О какой песне идет речь?   </vt:lpstr>
      <vt:lpstr>8. НАЗОВИТЕ ФАМИЛИИ КОМАНДУЮЩИХ ЧЕТЫРЁХ ФРОНТОВ, ОСВОБОЖДАВШИХ БЕЛАРУСЬ.</vt:lpstr>
      <vt:lpstr>9. Чей голос звучал по Всесоюзному радио, оповещая о начале Великой Отечественной войны?  </vt:lpstr>
      <vt:lpstr>10. Как называлась операция, проводимая советскими партизанами по нарушению перевозок в тылу врага?</vt:lpstr>
      <vt:lpstr>11. Когда сожгли белорусскую деревню Хатынь?</vt:lpstr>
      <vt:lpstr>12. Назовите Донорский детский концлагерь</vt:lpstr>
      <vt:lpstr>13. КАК НАЗЫВАЕТСЯ ЕДИНИЦА АДМИНИСТРАТИВНО-ТЕРРИТОРИАЛЬНОГО ДЕЛЕНИЯ ОККУПИРОВАННЫХ ТЕРРИТОРИЙ В ГОДЫ великой отечественной ВОЙНЫ?</vt:lpstr>
      <vt:lpstr>14. КАКОЙ САМЫЙ БОЛЬШОЙ КОНЦЕНТРАЦИОННЫЙ ЛАГЕРЬ СУЩЕСТВОВАЛ НА ТЕРРИТОРИИ БЕЛАРУСИ В ГОДЫ ВЕЛИКОЙ ОТЕЧЕСТВЕННОЙ ВОЙНЫ?</vt:lpstr>
      <vt:lpstr>15. КАК НАЗЫВАЛСЯ ПЛАН ГЕРМАНСКИХ ЗАХВАТЧИКОВ, В СООТВЕТСТВИИ С КОТОРЫМ 25 % БЕЛОРУСОВ ПОДЛЕЖАЛИ ОНЕМЕЧИВАНИЮ, А 75 % ПЛАНИРОВАЛОСЬ ВЫСЕЛИТЬ ИЛИ УНИЧТОЖИТЬ?</vt:lpstr>
      <vt:lpstr>16. Когда была осуществлена операция «Багратион»? </vt:lpstr>
      <vt:lpstr>17. 16 июля 1944 года в Минске прошёл необычный парад, в котором принимало участие около 30 тыс.человек. Как назывался этот парад?</vt:lpstr>
      <vt:lpstr>18. ЧТО БЫЛО СОЗДАНО ДЛЯ КООРДИНАЦИИ ДЕЙСТВИЙ ПАРТИЗАН 30 МАЯ 1942  ГОДА?</vt:lpstr>
      <vt:lpstr>19. НАЗОВИТЕ ФАМИЛИИ ПАРТИЗАН, КОТОРЫЕ ПЕРВЫМИ УДОСТОИЛИСЬ ЗВАНИЯ ГЕРОЯ СОВЕТСКОГО СОЮЗА.</vt:lpstr>
      <vt:lpstr>20. Когда был освобожден город Речица от немецко-фашистских захватчиков?</vt:lpstr>
      <vt:lpstr>21. Как Называется уничтожениЕ ЛЮДЕЙ ПО РАСОВОМУ, НАЦИОНАЛЬНОМУ, РЕЛИГИОЗНОМУ И ДРУГИМ ПРИЗНАКАМ?</vt:lpstr>
      <vt:lpstr>22.Как называется Уничтожение евреев в годы великой отечественной войны?</vt:lpstr>
      <vt:lpstr>23. НАЗОВИТЕ ФАМИЛИИ КАПИТАНОВ ЭКИПАЖЕЙ САМОЛЁТОВ, СОВЕРШИВШИХ БЕССМЕРТНЫЕ ПОДВИГИ В ПЕРВЫЕ ДНИ ВЕЛИКОЙ ОТЕЧЕСТВЕННОЙ ВОЙНЫ. </vt:lpstr>
      <vt:lpstr>24. Какой областной центр Белоруси был освобожден частями Красной Армии первым?</vt:lpstr>
      <vt:lpstr>25. НАЗОВИТЕ ФАМИЛИЮ ЕДИНСТВЕННОГО В МИРЕ ЛЁТЧИКА, КОТОРЫЙ СОВЕРШИЛ 4 ТАРАНА И ОСТАЛСЯ В ЖИВЫХ?</vt:lpstr>
      <vt:lpstr>26. КОГДА ОСВОБОДИЛИ ГОРОД МИНСК ОТ НЕМЕЦКО-ФАШИСТСКИХ ЗАХВАТЧИКОВ?</vt:lpstr>
      <vt:lpstr>27. Когда было водружено Знамя Победы Михаилом Егоровым и Мелитоном Кантария над Рейхстагом в Берлине?</vt:lpstr>
      <vt:lpstr>28. ОСОЗНАННОЕ ДОБРОВОЛЬНОЕ И УМЫШЛЕННОЕ СОТРУДНИЧЕСТВО С ВРАГОМ В ЕГО ИНТЕРЕСАХ И В УЩЕРБ СВОЕМУ ГОСУДАРСТВУ.</vt:lpstr>
      <vt:lpstr>29. Этот полководец командовал Парадом Победы на Красной площади Москвы.</vt:lpstr>
      <vt:lpstr>30. Когда ЗАКОНЧИЛАСЬ великая отечественная ВОЙНА?</vt:lpstr>
      <vt:lpstr>План «Барбаросса»</vt:lpstr>
      <vt:lpstr>22 июня  1941 года</vt:lpstr>
      <vt:lpstr>28 дней</vt:lpstr>
      <vt:lpstr>«Я умираю, но не сдаюсь! Прощай, Родина» </vt:lpstr>
      <vt:lpstr>Василий Захарович Корж</vt:lpstr>
      <vt:lpstr>        Орша</vt:lpstr>
      <vt:lpstr>Священная война</vt:lpstr>
      <vt:lpstr>1-ЫЙ БЕЛОРУССКИЙ –  К.К. РОКОССОВСКИЙ 2-ОЙ БЕЛОРУССКИЙ – Г.Ф. ЗАХАРОВ 3-ИЙ БЕЛОРУССКИЙ – И.Д. ЧЕРНЯХОВСКИЙ 1-ЫЙ ПРИБАЛТИЙСКИЙ – И.Х. БАГРАМЯН</vt:lpstr>
      <vt:lpstr>Ю.Б. Левитан</vt:lpstr>
      <vt:lpstr>Рельсовая война</vt:lpstr>
      <vt:lpstr>22 марта 1943 года</vt:lpstr>
      <vt:lpstr>Красный берег</vt:lpstr>
      <vt:lpstr>РЕЙХСКОМИССАРИАТ</vt:lpstr>
      <vt:lpstr>ТРОСТЕНЕЦ </vt:lpstr>
      <vt:lpstr>ПЛАН «ОСТ»</vt:lpstr>
      <vt:lpstr>23 июня –  29 августа 1944 года</vt:lpstr>
      <vt:lpstr>Партизанский парад</vt:lpstr>
      <vt:lpstr>ЦЕНТРАЛЬНЫЙ ШТАБ ПАРТИЗАНСКОГО ДВИЖЕНИЯ И БЕЛОРУССКИЙ ШТАБ ПАРТИЗАНСКОГО ДВИЖЕНИЯ</vt:lpstr>
      <vt:lpstr>Т.П. БУМАЖКОВ Ф.И. ПАВЛОВСКИЙ</vt:lpstr>
      <vt:lpstr>18 ноября 1943 года</vt:lpstr>
      <vt:lpstr>ГеНоЦИД</vt:lpstr>
      <vt:lpstr>холокост</vt:lpstr>
      <vt:lpstr>Н. ГАСТЕЛЛО, А. МАСЛОВ, А. АВДЕЕВ, П. РЯБЦЕВ, А. ДАНИЛОВ, С. ГУДИМОВ</vt:lpstr>
      <vt:lpstr>Гомель </vt:lpstr>
      <vt:lpstr>БОРИС ИВАНОВИЧ  КОВЗАН</vt:lpstr>
      <vt:lpstr>3 июля 1944 года</vt:lpstr>
      <vt:lpstr>30 Апреля 1945 года</vt:lpstr>
      <vt:lpstr>КОЛЛАБОРАЦИОНИЗМ</vt:lpstr>
      <vt:lpstr>К.К. Рокоссовский</vt:lpstr>
      <vt:lpstr>9 мая 1945 года</vt:lpstr>
      <vt:lpstr>СПАСИБО ЗА УЧАСТИЕ В ВИКТОРИНЕ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«БЕЛАРУСЬ В ГОДЫ ВТОРОЙ МИРОВОЙ И ВЕЛИКОЙ ОТЕЧЕСТВЕННОЙ ВОЙН»</dc:title>
  <dc:creator>Юлия</dc:creator>
  <cp:lastModifiedBy>Екатерина</cp:lastModifiedBy>
  <cp:revision>16</cp:revision>
  <dcterms:created xsi:type="dcterms:W3CDTF">2024-04-28T16:21:25Z</dcterms:created>
  <dcterms:modified xsi:type="dcterms:W3CDTF">2005-12-31T22:14:38Z</dcterms:modified>
</cp:coreProperties>
</file>