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sldIdLst>
    <p:sldId id="268" r:id="rId2"/>
    <p:sldId id="257" r:id="rId3"/>
    <p:sldId id="259" r:id="rId4"/>
    <p:sldId id="256" r:id="rId5"/>
    <p:sldId id="260" r:id="rId6"/>
    <p:sldId id="269" r:id="rId7"/>
    <p:sldId id="270" r:id="rId8"/>
    <p:sldId id="261" r:id="rId9"/>
    <p:sldId id="277" r:id="rId10"/>
    <p:sldId id="279" r:id="rId11"/>
    <p:sldId id="271" r:id="rId12"/>
    <p:sldId id="272" r:id="rId13"/>
    <p:sldId id="273" r:id="rId14"/>
    <p:sldId id="262" r:id="rId15"/>
    <p:sldId id="263" r:id="rId16"/>
    <p:sldId id="265" r:id="rId17"/>
    <p:sldId id="266" r:id="rId18"/>
    <p:sldId id="275" r:id="rId19"/>
    <p:sldId id="278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421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288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213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3F43C0-AC6D-4FE6-A6E9-D221E509AAE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619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285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83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073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850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122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355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195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457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D5AFC-8127-44CE-8C0E-7D5A071B0BB8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94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8229600" cy="692150"/>
          </a:xfrm>
        </p:spPr>
        <p:txBody>
          <a:bodyPr>
            <a:normAutofit/>
          </a:bodyPr>
          <a:lstStyle/>
          <a:p>
            <a:pPr algn="l" eaLnBrk="1" hangingPunct="1"/>
            <a:r>
              <a:rPr lang="ru-RU" sz="3200" dirty="0" err="1" smtClean="0"/>
              <a:t>Вусныя</a:t>
            </a:r>
            <a:r>
              <a:rPr lang="ru-RU" sz="3200" dirty="0" smtClean="0"/>
              <a:t> </a:t>
            </a:r>
            <a:r>
              <a:rPr lang="ru-RU" sz="3200" dirty="0" err="1" smtClean="0"/>
              <a:t>практыкаванні</a:t>
            </a:r>
            <a:endParaRPr lang="ru-RU" sz="3200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052513"/>
            <a:ext cx="7200900" cy="46815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dirty="0" smtClean="0"/>
              <a:t>357 х 49 – 49 х 257       </a:t>
            </a:r>
            <a:r>
              <a:rPr lang="ru-RU" dirty="0" smtClean="0">
                <a:solidFill>
                  <a:srgbClr val="0000FF"/>
                </a:solidFill>
              </a:rPr>
              <a:t>Е</a:t>
            </a:r>
          </a:p>
          <a:p>
            <a:pPr eaLnBrk="1" hangingPunct="1">
              <a:buFontTx/>
              <a:buNone/>
            </a:pPr>
            <a:r>
              <a:rPr lang="ru-RU" dirty="0" smtClean="0"/>
              <a:t>85 х 99                           </a:t>
            </a:r>
            <a:r>
              <a:rPr lang="ru-RU" dirty="0" smtClean="0">
                <a:solidFill>
                  <a:srgbClr val="0000FF"/>
                </a:solidFill>
              </a:rPr>
              <a:t>Ь</a:t>
            </a:r>
          </a:p>
          <a:p>
            <a:pPr eaLnBrk="1" hangingPunct="1">
              <a:buFontTx/>
              <a:buNone/>
            </a:pPr>
            <a:r>
              <a:rPr lang="ru-RU" dirty="0" smtClean="0"/>
              <a:t>25 х 75 х 4                     </a:t>
            </a:r>
            <a:r>
              <a:rPr lang="ru-RU" dirty="0" smtClean="0">
                <a:solidFill>
                  <a:srgbClr val="0000FF"/>
                </a:solidFill>
              </a:rPr>
              <a:t>П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</a:p>
          <a:p>
            <a:pPr eaLnBrk="1" hangingPunct="1">
              <a:buFontTx/>
              <a:buNone/>
            </a:pPr>
            <a:r>
              <a:rPr lang="ru-RU" dirty="0" smtClean="0"/>
              <a:t>35 + 35 + 35 +35           </a:t>
            </a:r>
            <a:r>
              <a:rPr lang="ru-RU" dirty="0" smtClean="0">
                <a:solidFill>
                  <a:srgbClr val="0000FF"/>
                </a:solidFill>
              </a:rPr>
              <a:t>Т</a:t>
            </a:r>
          </a:p>
          <a:p>
            <a:pPr eaLnBrk="1" hangingPunct="1">
              <a:buFontTx/>
              <a:buNone/>
            </a:pPr>
            <a:r>
              <a:rPr lang="ru-RU" dirty="0" smtClean="0"/>
              <a:t>21 + 21 + 21 + 21 + 21  </a:t>
            </a:r>
            <a:r>
              <a:rPr lang="ru-RU" dirty="0" smtClean="0">
                <a:solidFill>
                  <a:srgbClr val="0000FF"/>
                </a:solidFill>
              </a:rPr>
              <a:t>У</a:t>
            </a:r>
          </a:p>
          <a:p>
            <a:pPr eaLnBrk="1" hangingPunct="1">
              <a:buFontTx/>
              <a:buNone/>
            </a:pPr>
            <a:r>
              <a:rPr lang="ru-RU" dirty="0" smtClean="0"/>
              <a:t>2 х 2 х 2 х 2 х 2 х 2        </a:t>
            </a:r>
            <a:r>
              <a:rPr lang="ru-RU" dirty="0" smtClean="0">
                <a:solidFill>
                  <a:srgbClr val="0000FF"/>
                </a:solidFill>
              </a:rPr>
              <a:t>С</a:t>
            </a:r>
          </a:p>
          <a:p>
            <a:pPr eaLnBrk="1" hangingPunct="1">
              <a:buFontTx/>
              <a:buNone/>
            </a:pPr>
            <a:r>
              <a:rPr lang="ru-RU" dirty="0" smtClean="0"/>
              <a:t>5 х 5 х 5                         </a:t>
            </a:r>
            <a:r>
              <a:rPr lang="ru-RU" dirty="0" smtClean="0">
                <a:solidFill>
                  <a:srgbClr val="0000FF"/>
                </a:solidFill>
              </a:rPr>
              <a:t>Н</a:t>
            </a:r>
          </a:p>
          <a:p>
            <a:pPr eaLnBrk="1" hangingPunct="1">
              <a:buFontTx/>
              <a:buNone/>
            </a:pPr>
            <a:r>
              <a:rPr lang="ru-RU" b="1" dirty="0" smtClean="0"/>
              <a:t>64  140  105  7500  4900  125  8415</a:t>
            </a:r>
            <a:r>
              <a:rPr lang="ru-RU" dirty="0" smtClean="0"/>
              <a:t> </a:t>
            </a:r>
          </a:p>
          <a:p>
            <a:pPr eaLnBrk="1" hangingPunct="1">
              <a:buFontTx/>
              <a:buNone/>
            </a:pPr>
            <a:endParaRPr lang="ru-RU" dirty="0" smtClean="0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76238" y="5969000"/>
            <a:ext cx="66436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sz="2800" b="1" i="0" dirty="0">
                <a:solidFill>
                  <a:srgbClr val="0000FF"/>
                </a:solidFill>
              </a:rPr>
              <a:t>С      Т       </a:t>
            </a:r>
            <a:r>
              <a:rPr lang="ru-RU" sz="2800" b="1" i="0" dirty="0" smtClean="0">
                <a:solidFill>
                  <a:srgbClr val="0000FF"/>
                </a:solidFill>
              </a:rPr>
              <a:t>У       </a:t>
            </a:r>
            <a:r>
              <a:rPr lang="ru-RU" sz="2800" b="1" i="0" dirty="0">
                <a:solidFill>
                  <a:srgbClr val="0000FF"/>
                </a:solidFill>
              </a:rPr>
              <a:t>П         Е         Н       Ь</a:t>
            </a:r>
          </a:p>
        </p:txBody>
      </p:sp>
    </p:spTree>
    <p:extLst>
      <p:ext uri="{BB962C8B-B14F-4D97-AF65-F5344CB8AC3E}">
        <p14:creationId xmlns:p14="http://schemas.microsoft.com/office/powerpoint/2010/main" val="138126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  <p:bldP spid="1434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260350"/>
            <a:ext cx="8713787" cy="6408738"/>
          </a:xfrm>
          <a:noFill/>
        </p:spPr>
      </p:pic>
      <p:sp>
        <p:nvSpPr>
          <p:cNvPr id="47110" name="Oval 6"/>
          <p:cNvSpPr>
            <a:spLocks noChangeArrowheads="1"/>
          </p:cNvSpPr>
          <p:nvPr/>
        </p:nvSpPr>
        <p:spPr bwMode="auto">
          <a:xfrm>
            <a:off x="323850" y="476250"/>
            <a:ext cx="720725" cy="6492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47112" name="Oval 8"/>
          <p:cNvSpPr>
            <a:spLocks noChangeArrowheads="1"/>
          </p:cNvSpPr>
          <p:nvPr/>
        </p:nvSpPr>
        <p:spPr bwMode="auto">
          <a:xfrm>
            <a:off x="827088" y="692150"/>
            <a:ext cx="647700" cy="7921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47114" name="Oval 10"/>
          <p:cNvSpPr>
            <a:spLocks noChangeArrowheads="1"/>
          </p:cNvSpPr>
          <p:nvPr/>
        </p:nvSpPr>
        <p:spPr bwMode="auto">
          <a:xfrm>
            <a:off x="2124075" y="620713"/>
            <a:ext cx="647700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47115" name="Oval 11"/>
          <p:cNvSpPr>
            <a:spLocks noChangeArrowheads="1"/>
          </p:cNvSpPr>
          <p:nvPr/>
        </p:nvSpPr>
        <p:spPr bwMode="auto">
          <a:xfrm>
            <a:off x="2771775" y="765175"/>
            <a:ext cx="647700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47116" name="Oval 12"/>
          <p:cNvSpPr>
            <a:spLocks noChangeArrowheads="1"/>
          </p:cNvSpPr>
          <p:nvPr/>
        </p:nvSpPr>
        <p:spPr bwMode="auto">
          <a:xfrm>
            <a:off x="3276600" y="476250"/>
            <a:ext cx="647700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47117" name="Oval 13"/>
          <p:cNvSpPr>
            <a:spLocks noChangeArrowheads="1"/>
          </p:cNvSpPr>
          <p:nvPr/>
        </p:nvSpPr>
        <p:spPr bwMode="auto">
          <a:xfrm>
            <a:off x="4716463" y="476250"/>
            <a:ext cx="647700" cy="6492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47118" name="Oval 14"/>
          <p:cNvSpPr>
            <a:spLocks noChangeArrowheads="1"/>
          </p:cNvSpPr>
          <p:nvPr/>
        </p:nvSpPr>
        <p:spPr bwMode="auto">
          <a:xfrm>
            <a:off x="5292725" y="404813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47119" name="Oval 15"/>
          <p:cNvSpPr>
            <a:spLocks noChangeArrowheads="1"/>
          </p:cNvSpPr>
          <p:nvPr/>
        </p:nvSpPr>
        <p:spPr bwMode="auto">
          <a:xfrm>
            <a:off x="5867400" y="476250"/>
            <a:ext cx="647700" cy="6492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47120" name="Oval 16"/>
          <p:cNvSpPr>
            <a:spLocks noChangeArrowheads="1"/>
          </p:cNvSpPr>
          <p:nvPr/>
        </p:nvSpPr>
        <p:spPr bwMode="auto">
          <a:xfrm>
            <a:off x="6516688" y="620713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1276" name="Oval 17"/>
          <p:cNvSpPr>
            <a:spLocks noChangeArrowheads="1"/>
          </p:cNvSpPr>
          <p:nvPr/>
        </p:nvSpPr>
        <p:spPr bwMode="auto">
          <a:xfrm>
            <a:off x="7019925" y="549275"/>
            <a:ext cx="576263" cy="6492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47122" name="Oval 18"/>
          <p:cNvSpPr>
            <a:spLocks noChangeArrowheads="1"/>
          </p:cNvSpPr>
          <p:nvPr/>
        </p:nvSpPr>
        <p:spPr bwMode="auto">
          <a:xfrm>
            <a:off x="7524750" y="765175"/>
            <a:ext cx="576263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47123" name="Oval 19"/>
          <p:cNvSpPr>
            <a:spLocks noChangeArrowheads="1"/>
          </p:cNvSpPr>
          <p:nvPr/>
        </p:nvSpPr>
        <p:spPr bwMode="auto">
          <a:xfrm>
            <a:off x="8101013" y="54927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47124" name="Oval 20"/>
          <p:cNvSpPr>
            <a:spLocks noChangeArrowheads="1"/>
          </p:cNvSpPr>
          <p:nvPr/>
        </p:nvSpPr>
        <p:spPr bwMode="auto">
          <a:xfrm>
            <a:off x="1403350" y="476250"/>
            <a:ext cx="576263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157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7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7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7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7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0" grpId="0" animBg="1"/>
      <p:bldP spid="47112" grpId="0" animBg="1"/>
      <p:bldP spid="47114" grpId="0" animBg="1"/>
      <p:bldP spid="47115" grpId="0" animBg="1"/>
      <p:bldP spid="47116" grpId="0" animBg="1"/>
      <p:bldP spid="47117" grpId="0" animBg="1"/>
      <p:bldP spid="47118" grpId="0" animBg="1"/>
      <p:bldP spid="47119" grpId="0" animBg="1"/>
      <p:bldP spid="47119" grpId="1" animBg="1"/>
      <p:bldP spid="47120" grpId="0" animBg="1"/>
      <p:bldP spid="47122" grpId="0" animBg="1"/>
      <p:bldP spid="47122" grpId="1" animBg="1"/>
      <p:bldP spid="47123" grpId="0" animBg="1"/>
      <p:bldP spid="471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be-BY" sz="2800" dirty="0" smtClean="0">
                <a:solidFill>
                  <a:srgbClr val="0000FF"/>
                </a:solidFill>
              </a:rPr>
              <a:t>Квадрат ліку: здабытак двух роўных множнікаў</a:t>
            </a:r>
            <a:endParaRPr lang="ru-RU" sz="28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16482" name="Group 98"/>
          <p:cNvGraphicFramePr>
            <a:graphicFrameLocks noGrp="1"/>
          </p:cNvGraphicFramePr>
          <p:nvPr>
            <p:ph sz="quarter" idx="2"/>
          </p:nvPr>
        </p:nvGraphicFramePr>
        <p:xfrm>
          <a:off x="323850" y="3860800"/>
          <a:ext cx="8291513" cy="915988"/>
        </p:xfrm>
        <a:graphic>
          <a:graphicData uri="http://schemas.openxmlformats.org/drawingml/2006/table">
            <a:tbl>
              <a:tblPr/>
              <a:tblGrid>
                <a:gridCol w="752475"/>
                <a:gridCol w="754063"/>
                <a:gridCol w="755650"/>
                <a:gridCol w="752475"/>
                <a:gridCol w="752475"/>
                <a:gridCol w="757237"/>
                <a:gridCol w="752475"/>
                <a:gridCol w="752475"/>
                <a:gridCol w="755650"/>
                <a:gridCol w="754063"/>
                <a:gridCol w="752475"/>
              </a:tblGrid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</a:t>
                      </a:r>
                      <a:r>
                        <a:rPr kumimoji="0" lang="ru-RU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479" name="Group 95"/>
          <p:cNvGraphicFramePr>
            <a:graphicFrameLocks noGrp="1"/>
          </p:cNvGraphicFramePr>
          <p:nvPr>
            <p:ph sz="quarter" idx="3"/>
          </p:nvPr>
        </p:nvGraphicFramePr>
        <p:xfrm>
          <a:off x="250825" y="5445125"/>
          <a:ext cx="8532813" cy="1090613"/>
        </p:xfrm>
        <a:graphic>
          <a:graphicData uri="http://schemas.openxmlformats.org/drawingml/2006/table">
            <a:tbl>
              <a:tblPr/>
              <a:tblGrid>
                <a:gridCol w="711200"/>
                <a:gridCol w="711200"/>
                <a:gridCol w="711200"/>
                <a:gridCol w="711200"/>
                <a:gridCol w="711200"/>
                <a:gridCol w="711200"/>
                <a:gridCol w="709613"/>
                <a:gridCol w="711200"/>
                <a:gridCol w="711200"/>
                <a:gridCol w="711200"/>
                <a:gridCol w="711200"/>
                <a:gridCol w="711200"/>
              </a:tblGrid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</a:t>
                      </a:r>
                      <a:r>
                        <a:rPr kumimoji="0" lang="ru-RU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95288" y="1052736"/>
            <a:ext cx="8229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2400" b="1" i="0" dirty="0" err="1" smtClean="0">
                <a:solidFill>
                  <a:srgbClr val="FF0000"/>
                </a:solidFill>
              </a:rPr>
              <a:t>Табліца</a:t>
            </a:r>
            <a:r>
              <a:rPr lang="ru-RU" sz="2400" b="1" i="0" dirty="0" smtClean="0">
                <a:solidFill>
                  <a:srgbClr val="FF0000"/>
                </a:solidFill>
              </a:rPr>
              <a:t> </a:t>
            </a:r>
            <a:r>
              <a:rPr lang="ru-RU" sz="2400" b="1" i="0" dirty="0" err="1" smtClean="0">
                <a:solidFill>
                  <a:srgbClr val="FF0000"/>
                </a:solidFill>
              </a:rPr>
              <a:t>квадратаў</a:t>
            </a:r>
            <a:r>
              <a:rPr lang="ru-RU" sz="2400" b="1" i="0" dirty="0" smtClean="0">
                <a:solidFill>
                  <a:srgbClr val="FF0000"/>
                </a:solidFill>
              </a:rPr>
              <a:t> </a:t>
            </a:r>
            <a:r>
              <a:rPr lang="ru-RU" sz="2400" b="1" i="0" dirty="0" err="1" smtClean="0">
                <a:solidFill>
                  <a:srgbClr val="FF0000"/>
                </a:solidFill>
              </a:rPr>
              <a:t>першых</a:t>
            </a:r>
            <a:r>
              <a:rPr lang="ru-RU" sz="2400" b="1" i="0" dirty="0" smtClean="0">
                <a:solidFill>
                  <a:srgbClr val="FF0000"/>
                </a:solidFill>
              </a:rPr>
              <a:t> </a:t>
            </a:r>
            <a:r>
              <a:rPr lang="ru-RU" sz="2400" b="1" i="0" dirty="0">
                <a:solidFill>
                  <a:srgbClr val="FF0000"/>
                </a:solidFill>
              </a:rPr>
              <a:t>10 натуральных </a:t>
            </a:r>
            <a:r>
              <a:rPr lang="ru-RU" sz="2400" b="1" i="0" dirty="0" err="1" smtClean="0">
                <a:solidFill>
                  <a:srgbClr val="FF0000"/>
                </a:solidFill>
              </a:rPr>
              <a:t>лікаў</a:t>
            </a:r>
            <a:endParaRPr lang="ru-RU" sz="2400" b="1" i="0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</a:pPr>
            <a:r>
              <a:rPr lang="ru-RU" sz="2400" i="0" dirty="0" smtClean="0">
                <a:solidFill>
                  <a:srgbClr val="0000FF"/>
                </a:solidFill>
              </a:rPr>
              <a:t> </a:t>
            </a:r>
            <a:r>
              <a:rPr lang="ru-RU" sz="2400" b="1" i="0" dirty="0"/>
              <a:t>6</a:t>
            </a:r>
            <a:r>
              <a:rPr lang="ru-RU" sz="2400" b="1" i="0" baseline="30000" dirty="0"/>
              <a:t>2</a:t>
            </a:r>
            <a:r>
              <a:rPr lang="ru-RU" sz="2400" b="1" i="0" dirty="0"/>
              <a:t> = 6 </a:t>
            </a:r>
            <a:r>
              <a:rPr lang="ru-RU" sz="2400" b="1" i="0" baseline="30000" dirty="0"/>
              <a:t>.</a:t>
            </a:r>
            <a:r>
              <a:rPr lang="ru-RU" sz="2400" b="1" i="0" dirty="0"/>
              <a:t> 6 </a:t>
            </a:r>
            <a:endParaRPr lang="ru-RU" sz="2400" b="1" i="0" dirty="0">
              <a:solidFill>
                <a:srgbClr val="FF0000"/>
              </a:solidFill>
            </a:endParaRPr>
          </a:p>
          <a:p>
            <a:pPr algn="l" eaLnBrk="1" hangingPunct="1">
              <a:spcBef>
                <a:spcPct val="20000"/>
              </a:spcBef>
            </a:pPr>
            <a:endParaRPr lang="ru-RU" sz="2400" i="0" dirty="0">
              <a:solidFill>
                <a:srgbClr val="0000FF"/>
              </a:solidFill>
            </a:endParaRPr>
          </a:p>
        </p:txBody>
      </p:sp>
      <p:sp>
        <p:nvSpPr>
          <p:cNvPr id="16431" name="Text Box 47"/>
          <p:cNvSpPr txBox="1">
            <a:spLocks noChangeArrowheads="1"/>
          </p:cNvSpPr>
          <p:nvPr/>
        </p:nvSpPr>
        <p:spPr bwMode="auto">
          <a:xfrm>
            <a:off x="395288" y="4868863"/>
            <a:ext cx="81581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b="1" i="0" dirty="0" err="1" smtClean="0">
                <a:solidFill>
                  <a:srgbClr val="FF0000"/>
                </a:solidFill>
              </a:rPr>
              <a:t>Табліца</a:t>
            </a:r>
            <a:r>
              <a:rPr lang="ru-RU" sz="2400" b="1" i="0" dirty="0" smtClean="0">
                <a:solidFill>
                  <a:srgbClr val="FF0000"/>
                </a:solidFill>
              </a:rPr>
              <a:t> </a:t>
            </a:r>
            <a:r>
              <a:rPr lang="ru-RU" sz="2400" b="1" i="0" dirty="0">
                <a:solidFill>
                  <a:srgbClr val="FF0000"/>
                </a:solidFill>
              </a:rPr>
              <a:t>натуральных </a:t>
            </a:r>
            <a:r>
              <a:rPr lang="ru-RU" sz="2400" b="1" i="0" dirty="0" err="1" smtClean="0">
                <a:solidFill>
                  <a:srgbClr val="FF0000"/>
                </a:solidFill>
              </a:rPr>
              <a:t>лікаў</a:t>
            </a:r>
            <a:r>
              <a:rPr lang="ru-RU" sz="2400" b="1" i="0" dirty="0" smtClean="0">
                <a:solidFill>
                  <a:srgbClr val="FF0000"/>
                </a:solidFill>
              </a:rPr>
              <a:t>     </a:t>
            </a:r>
            <a:r>
              <a:rPr lang="ru-RU" sz="2400" b="1" i="0" dirty="0" smtClean="0"/>
              <a:t> </a:t>
            </a:r>
            <a:endParaRPr lang="ru-RU" sz="2400" b="1" i="0" dirty="0">
              <a:solidFill>
                <a:srgbClr val="FF0000"/>
              </a:solidFill>
            </a:endParaRPr>
          </a:p>
          <a:p>
            <a:pPr eaLnBrk="1" hangingPunct="1"/>
            <a:endParaRPr lang="ru-RU" sz="2400" b="1" i="0" dirty="0">
              <a:solidFill>
                <a:srgbClr val="FF0000"/>
              </a:solidFill>
            </a:endParaRPr>
          </a:p>
        </p:txBody>
      </p:sp>
      <p:graphicFrame>
        <p:nvGraphicFramePr>
          <p:cNvPr id="16561" name="Group 177"/>
          <p:cNvGraphicFramePr>
            <a:graphicFrameLocks noGrp="1"/>
          </p:cNvGraphicFramePr>
          <p:nvPr/>
        </p:nvGraphicFramePr>
        <p:xfrm>
          <a:off x="323850" y="3860800"/>
          <a:ext cx="8280400" cy="938213"/>
        </p:xfrm>
        <a:graphic>
          <a:graphicData uri="http://schemas.openxmlformats.org/drawingml/2006/table">
            <a:tbl>
              <a:tblPr/>
              <a:tblGrid>
                <a:gridCol w="752475"/>
                <a:gridCol w="754063"/>
                <a:gridCol w="755650"/>
                <a:gridCol w="752475"/>
                <a:gridCol w="752475"/>
                <a:gridCol w="757237"/>
                <a:gridCol w="752475"/>
                <a:gridCol w="752475"/>
                <a:gridCol w="755650"/>
                <a:gridCol w="754063"/>
                <a:gridCol w="741362"/>
              </a:tblGrid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</a:t>
                      </a:r>
                      <a:r>
                        <a:rPr kumimoji="0" lang="ru-RU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20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1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6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16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323850" y="981075"/>
            <a:ext cx="79930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sz="2400" i="0" dirty="0"/>
              <a:t> </a:t>
            </a:r>
            <a:r>
              <a:rPr lang="ru-RU" sz="2400" i="0" dirty="0" smtClean="0">
                <a:solidFill>
                  <a:srgbClr val="0000FF"/>
                </a:solidFill>
              </a:rPr>
              <a:t>Куб </a:t>
            </a:r>
            <a:r>
              <a:rPr lang="ru-RU" sz="2400" i="0" dirty="0" err="1" smtClean="0">
                <a:solidFill>
                  <a:srgbClr val="0000FF"/>
                </a:solidFill>
              </a:rPr>
              <a:t>ліку</a:t>
            </a:r>
            <a:r>
              <a:rPr lang="ru-RU" sz="2400" i="0" dirty="0" smtClean="0">
                <a:solidFill>
                  <a:srgbClr val="0000FF"/>
                </a:solidFill>
              </a:rPr>
              <a:t>: </a:t>
            </a:r>
            <a:r>
              <a:rPr lang="ru-RU" sz="2400" i="0" dirty="0" err="1" smtClean="0">
                <a:solidFill>
                  <a:srgbClr val="0000FF"/>
                </a:solidFill>
              </a:rPr>
              <a:t>здабытак</a:t>
            </a:r>
            <a:r>
              <a:rPr lang="ru-RU" sz="2400" i="0" dirty="0" smtClean="0">
                <a:solidFill>
                  <a:srgbClr val="0000FF"/>
                </a:solidFill>
              </a:rPr>
              <a:t> </a:t>
            </a:r>
            <a:r>
              <a:rPr lang="ru-RU" sz="2400" i="0" dirty="0" err="1" smtClean="0">
                <a:solidFill>
                  <a:srgbClr val="0000FF"/>
                </a:solidFill>
              </a:rPr>
              <a:t>трох</a:t>
            </a:r>
            <a:r>
              <a:rPr lang="ru-RU" sz="2400" i="0" dirty="0" smtClean="0">
                <a:solidFill>
                  <a:srgbClr val="0000FF"/>
                </a:solidFill>
              </a:rPr>
              <a:t> </a:t>
            </a:r>
            <a:r>
              <a:rPr lang="ru-RU" sz="2400" i="0" dirty="0" err="1" smtClean="0">
                <a:solidFill>
                  <a:srgbClr val="0000FF"/>
                </a:solidFill>
              </a:rPr>
              <a:t>аднолькавых</a:t>
            </a:r>
            <a:r>
              <a:rPr lang="ru-RU" sz="2400" i="0" dirty="0" smtClean="0">
                <a:solidFill>
                  <a:srgbClr val="0000FF"/>
                </a:solidFill>
              </a:rPr>
              <a:t> </a:t>
            </a:r>
            <a:r>
              <a:rPr lang="ru-RU" sz="2400" i="0" dirty="0" err="1" smtClean="0">
                <a:solidFill>
                  <a:srgbClr val="0000FF"/>
                </a:solidFill>
              </a:rPr>
              <a:t>множнікаў</a:t>
            </a:r>
            <a:r>
              <a:rPr lang="ru-RU" sz="2400" i="0" dirty="0" smtClean="0">
                <a:solidFill>
                  <a:srgbClr val="0000FF"/>
                </a:solidFill>
              </a:rPr>
              <a:t>.</a:t>
            </a:r>
            <a:endParaRPr lang="ru-RU" sz="2400" i="0" dirty="0">
              <a:solidFill>
                <a:srgbClr val="0000FF"/>
              </a:solidFill>
            </a:endParaRPr>
          </a:p>
          <a:p>
            <a:pPr algn="l" eaLnBrk="1" hangingPunct="1"/>
            <a:endParaRPr lang="ru-RU" sz="2400" i="0" dirty="0"/>
          </a:p>
          <a:p>
            <a:pPr algn="l" eaLnBrk="1" hangingPunct="1"/>
            <a:endParaRPr lang="ru-RU" sz="2400" i="0" dirty="0"/>
          </a:p>
          <a:p>
            <a:pPr algn="l" eaLnBrk="1" hangingPunct="1"/>
            <a:r>
              <a:rPr lang="ru-RU" sz="2400" i="0" dirty="0"/>
              <a:t> </a:t>
            </a:r>
            <a:endParaRPr lang="ru-RU" sz="2400" i="0" dirty="0">
              <a:solidFill>
                <a:srgbClr val="0000FF"/>
              </a:solidFill>
            </a:endParaRPr>
          </a:p>
        </p:txBody>
      </p:sp>
      <p:graphicFrame>
        <p:nvGraphicFramePr>
          <p:cNvPr id="26671" name="Group 47"/>
          <p:cNvGraphicFramePr>
            <a:graphicFrameLocks noGrp="1"/>
          </p:cNvGraphicFramePr>
          <p:nvPr/>
        </p:nvGraphicFramePr>
        <p:xfrm>
          <a:off x="0" y="3500438"/>
          <a:ext cx="9144000" cy="1412875"/>
        </p:xfrm>
        <a:graphic>
          <a:graphicData uri="http://schemas.openxmlformats.org/drawingml/2006/table">
            <a:tbl>
              <a:tblPr/>
              <a:tblGrid>
                <a:gridCol w="830263"/>
                <a:gridCol w="831850"/>
                <a:gridCol w="830262"/>
                <a:gridCol w="831850"/>
                <a:gridCol w="830263"/>
                <a:gridCol w="835025"/>
                <a:gridCol w="830262"/>
                <a:gridCol w="831850"/>
                <a:gridCol w="830263"/>
                <a:gridCol w="831850"/>
                <a:gridCol w="830262"/>
              </a:tblGrid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2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</a:t>
                      </a:r>
                      <a:r>
                        <a:rPr kumimoji="0" lang="ru-RU" sz="2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68" name="Text Box 44"/>
          <p:cNvSpPr txBox="1">
            <a:spLocks noChangeArrowheads="1"/>
          </p:cNvSpPr>
          <p:nvPr/>
        </p:nvSpPr>
        <p:spPr bwMode="auto">
          <a:xfrm>
            <a:off x="611188" y="2873375"/>
            <a:ext cx="75612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b="1" i="0" dirty="0">
                <a:solidFill>
                  <a:srgbClr val="FF0000"/>
                </a:solidFill>
              </a:rPr>
              <a:t>Кубы натуральных </a:t>
            </a:r>
            <a:r>
              <a:rPr lang="ru-RU" sz="2400" b="1" i="0" dirty="0" err="1" smtClean="0">
                <a:solidFill>
                  <a:srgbClr val="FF0000"/>
                </a:solidFill>
              </a:rPr>
              <a:t>лікаў</a:t>
            </a:r>
            <a:r>
              <a:rPr lang="ru-RU" sz="2400" b="1" i="0" dirty="0" smtClean="0">
                <a:solidFill>
                  <a:srgbClr val="FF0000"/>
                </a:solidFill>
              </a:rPr>
              <a:t>  </a:t>
            </a:r>
            <a:r>
              <a:rPr lang="ru-RU" sz="2400" b="1" i="0" dirty="0"/>
              <a:t>6</a:t>
            </a:r>
            <a:r>
              <a:rPr lang="ru-RU" sz="2400" b="1" i="0" baseline="30000" dirty="0"/>
              <a:t>3</a:t>
            </a:r>
            <a:r>
              <a:rPr lang="ru-RU" sz="2400" b="1" i="0" dirty="0"/>
              <a:t> = 6 </a:t>
            </a:r>
            <a:r>
              <a:rPr lang="ru-RU" sz="2400" b="1" i="0" baseline="30000" dirty="0"/>
              <a:t>. </a:t>
            </a:r>
            <a:r>
              <a:rPr lang="ru-RU" sz="2400" b="1" i="0" dirty="0"/>
              <a:t>6 </a:t>
            </a:r>
            <a:r>
              <a:rPr lang="ru-RU" sz="2400" b="1" i="0" baseline="30000" dirty="0"/>
              <a:t>. </a:t>
            </a:r>
            <a:r>
              <a:rPr lang="ru-RU" sz="2400" b="1" i="0" dirty="0"/>
              <a:t>6</a:t>
            </a:r>
            <a:endParaRPr lang="ru-RU" sz="2400" b="1" i="0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598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2000"/>
                                        <p:tgtEl>
                                          <p:spTgt spid="26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6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  <p:bldP spid="2666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89" name="Rectangle 45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4175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dirty="0" smtClean="0">
                <a:solidFill>
                  <a:srgbClr val="FF0000"/>
                </a:solidFill>
              </a:rPr>
              <a:t>Квадраты натуральных </a:t>
            </a:r>
            <a:r>
              <a:rPr lang="ru-RU" sz="2400" dirty="0" err="1" smtClean="0">
                <a:solidFill>
                  <a:srgbClr val="FF0000"/>
                </a:solidFill>
              </a:rPr>
              <a:t>лікаў</a:t>
            </a:r>
            <a:endParaRPr lang="ru-RU" sz="24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31840" name="Group 96"/>
          <p:cNvGraphicFramePr>
            <a:graphicFrameLocks noGrp="1"/>
          </p:cNvGraphicFramePr>
          <p:nvPr>
            <p:ph sz="half" idx="1"/>
          </p:nvPr>
        </p:nvGraphicFramePr>
        <p:xfrm>
          <a:off x="250825" y="549275"/>
          <a:ext cx="8680450" cy="1223963"/>
        </p:xfrm>
        <a:graphic>
          <a:graphicData uri="http://schemas.openxmlformats.org/drawingml/2006/table">
            <a:tbl>
              <a:tblPr/>
              <a:tblGrid>
                <a:gridCol w="725488"/>
                <a:gridCol w="727075"/>
                <a:gridCol w="725487"/>
                <a:gridCol w="727075"/>
                <a:gridCol w="725488"/>
                <a:gridCol w="693737"/>
                <a:gridCol w="725488"/>
                <a:gridCol w="725487"/>
                <a:gridCol w="727075"/>
                <a:gridCol w="725488"/>
                <a:gridCol w="727075"/>
                <a:gridCol w="725487"/>
              </a:tblGrid>
              <a:tr h="622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</a:t>
                      </a:r>
                      <a:r>
                        <a:rPr kumimoji="0" lang="ru-RU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1839" name="Group 95"/>
          <p:cNvGraphicFramePr>
            <a:graphicFrameLocks noGrp="1"/>
          </p:cNvGraphicFramePr>
          <p:nvPr>
            <p:ph sz="half" idx="2"/>
          </p:nvPr>
        </p:nvGraphicFramePr>
        <p:xfrm>
          <a:off x="0" y="2708275"/>
          <a:ext cx="9144000" cy="1152525"/>
        </p:xfrm>
        <a:graphic>
          <a:graphicData uri="http://schemas.openxmlformats.org/drawingml/2006/table">
            <a:tbl>
              <a:tblPr/>
              <a:tblGrid>
                <a:gridCol w="831850"/>
                <a:gridCol w="828675"/>
                <a:gridCol w="831850"/>
                <a:gridCol w="833438"/>
                <a:gridCol w="828675"/>
                <a:gridCol w="835025"/>
                <a:gridCol w="828675"/>
                <a:gridCol w="833437"/>
                <a:gridCol w="831850"/>
                <a:gridCol w="828675"/>
                <a:gridCol w="831850"/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</a:t>
                      </a:r>
                      <a:r>
                        <a:rPr kumimoji="0" lang="ru-RU" sz="2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792" name="Text Box 48"/>
          <p:cNvSpPr txBox="1">
            <a:spLocks noChangeArrowheads="1"/>
          </p:cNvSpPr>
          <p:nvPr/>
        </p:nvSpPr>
        <p:spPr bwMode="auto">
          <a:xfrm>
            <a:off x="900113" y="2060575"/>
            <a:ext cx="75612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b="1" i="0" dirty="0">
                <a:solidFill>
                  <a:srgbClr val="0000FF"/>
                </a:solidFill>
              </a:rPr>
              <a:t>Кубы натуральных </a:t>
            </a:r>
            <a:r>
              <a:rPr lang="ru-RU" sz="2400" b="1" i="0" dirty="0" err="1" smtClean="0">
                <a:solidFill>
                  <a:srgbClr val="0000FF"/>
                </a:solidFill>
              </a:rPr>
              <a:t>лікаў</a:t>
            </a:r>
            <a:r>
              <a:rPr lang="ru-RU" sz="2400" b="1" i="0" dirty="0" smtClean="0">
                <a:solidFill>
                  <a:srgbClr val="FF0000"/>
                </a:solidFill>
              </a:rPr>
              <a:t>  </a:t>
            </a:r>
            <a:r>
              <a:rPr lang="ru-RU" sz="2400" b="1" i="0" dirty="0">
                <a:solidFill>
                  <a:srgbClr val="0000FF"/>
                </a:solidFill>
              </a:rPr>
              <a:t>6</a:t>
            </a:r>
            <a:r>
              <a:rPr lang="ru-RU" sz="2400" b="1" i="0" baseline="30000" dirty="0">
                <a:solidFill>
                  <a:srgbClr val="0000FF"/>
                </a:solidFill>
              </a:rPr>
              <a:t>3</a:t>
            </a:r>
            <a:r>
              <a:rPr lang="ru-RU" sz="2400" b="1" i="0" dirty="0">
                <a:solidFill>
                  <a:srgbClr val="0000FF"/>
                </a:solidFill>
              </a:rPr>
              <a:t> = 6 </a:t>
            </a:r>
            <a:r>
              <a:rPr lang="ru-RU" sz="2400" b="1" i="0" baseline="30000" dirty="0">
                <a:solidFill>
                  <a:srgbClr val="0000FF"/>
                </a:solidFill>
              </a:rPr>
              <a:t>. </a:t>
            </a:r>
            <a:r>
              <a:rPr lang="ru-RU" sz="2400" b="1" i="0" dirty="0">
                <a:solidFill>
                  <a:srgbClr val="0000FF"/>
                </a:solidFill>
              </a:rPr>
              <a:t>6 </a:t>
            </a:r>
            <a:r>
              <a:rPr lang="ru-RU" sz="2400" b="1" i="0" baseline="30000" dirty="0">
                <a:solidFill>
                  <a:srgbClr val="0000FF"/>
                </a:solidFill>
              </a:rPr>
              <a:t>. </a:t>
            </a:r>
            <a:r>
              <a:rPr lang="ru-RU" sz="2400" b="1" i="0" dirty="0">
                <a:solidFill>
                  <a:srgbClr val="0000FF"/>
                </a:solidFill>
              </a:rPr>
              <a:t>6</a:t>
            </a:r>
            <a:endParaRPr lang="ru-RU" sz="2400" b="1" i="0" baseline="30000" dirty="0">
              <a:solidFill>
                <a:srgbClr val="0000FF"/>
              </a:solidFill>
            </a:endParaRPr>
          </a:p>
        </p:txBody>
      </p:sp>
      <p:sp>
        <p:nvSpPr>
          <p:cNvPr id="31841" name="Text Box 97"/>
          <p:cNvSpPr txBox="1">
            <a:spLocks noChangeArrowheads="1"/>
          </p:cNvSpPr>
          <p:nvPr/>
        </p:nvSpPr>
        <p:spPr bwMode="auto">
          <a:xfrm>
            <a:off x="179388" y="4365625"/>
            <a:ext cx="871378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b="1" dirty="0" err="1" smtClean="0">
                <a:solidFill>
                  <a:srgbClr val="009900"/>
                </a:solidFill>
              </a:rPr>
              <a:t>Знайдзіце</a:t>
            </a:r>
            <a:r>
              <a:rPr lang="ru-RU" sz="2400" b="1" dirty="0" smtClean="0">
                <a:solidFill>
                  <a:srgbClr val="009900"/>
                </a:solidFill>
              </a:rPr>
              <a:t> </a:t>
            </a:r>
            <a:r>
              <a:rPr lang="ru-RU" sz="2400" b="1" dirty="0" err="1" smtClean="0">
                <a:solidFill>
                  <a:srgbClr val="009900"/>
                </a:solidFill>
              </a:rPr>
              <a:t>значэнні</a:t>
            </a:r>
            <a:r>
              <a:rPr lang="ru-RU" sz="2400" b="1" dirty="0" smtClean="0">
                <a:solidFill>
                  <a:srgbClr val="009900"/>
                </a:solidFill>
              </a:rPr>
              <a:t> ступеней, </a:t>
            </a:r>
            <a:r>
              <a:rPr lang="ru-RU" sz="2400" b="1" dirty="0" err="1" smtClean="0">
                <a:solidFill>
                  <a:srgbClr val="009900"/>
                </a:solidFill>
              </a:rPr>
              <a:t>карыстуючыся</a:t>
            </a:r>
            <a:r>
              <a:rPr lang="ru-RU" sz="2400" b="1" dirty="0" smtClean="0">
                <a:solidFill>
                  <a:srgbClr val="009900"/>
                </a:solidFill>
              </a:rPr>
              <a:t> </a:t>
            </a:r>
            <a:r>
              <a:rPr lang="ru-RU" sz="2400" b="1" dirty="0" err="1" smtClean="0">
                <a:solidFill>
                  <a:srgbClr val="009900"/>
                </a:solidFill>
              </a:rPr>
              <a:t>табліцамі</a:t>
            </a:r>
            <a:r>
              <a:rPr lang="ru-RU" sz="2400" b="1" dirty="0" smtClean="0">
                <a:solidFill>
                  <a:srgbClr val="009900"/>
                </a:solidFill>
              </a:rPr>
              <a:t>:</a:t>
            </a:r>
            <a:endParaRPr lang="ru-RU" sz="2400" b="1" dirty="0">
              <a:solidFill>
                <a:srgbClr val="009900"/>
              </a:solidFill>
            </a:endParaRPr>
          </a:p>
          <a:p>
            <a:pPr algn="l" eaLnBrk="1" hangingPunct="1"/>
            <a:r>
              <a:rPr lang="ru-RU" sz="2400" b="1" dirty="0"/>
              <a:t>12</a:t>
            </a:r>
            <a:r>
              <a:rPr lang="ru-RU" sz="2400" b="1" baseline="30000" dirty="0"/>
              <a:t>2</a:t>
            </a:r>
            <a:r>
              <a:rPr lang="ru-RU" sz="2400" b="1" dirty="0"/>
              <a:t>,  16</a:t>
            </a:r>
            <a:r>
              <a:rPr lang="ru-RU" sz="2400" b="1" baseline="30000" dirty="0"/>
              <a:t>2</a:t>
            </a:r>
            <a:r>
              <a:rPr lang="ru-RU" sz="2400" b="1" dirty="0"/>
              <a:t>,  18</a:t>
            </a:r>
            <a:r>
              <a:rPr lang="ru-RU" sz="2400" b="1" baseline="30000" dirty="0"/>
              <a:t>2</a:t>
            </a:r>
            <a:r>
              <a:rPr lang="ru-RU" sz="2400" b="1" dirty="0"/>
              <a:t>,  11</a:t>
            </a:r>
            <a:r>
              <a:rPr lang="ru-RU" sz="2400" b="1" baseline="30000" dirty="0"/>
              <a:t>2</a:t>
            </a:r>
            <a:r>
              <a:rPr lang="ru-RU" sz="2400" b="1" dirty="0"/>
              <a:t>,  20</a:t>
            </a:r>
            <a:r>
              <a:rPr lang="ru-RU" sz="2400" b="1" baseline="30000" dirty="0"/>
              <a:t>2</a:t>
            </a:r>
            <a:r>
              <a:rPr lang="ru-RU" sz="2400" b="1" dirty="0"/>
              <a:t>,  6</a:t>
            </a:r>
            <a:r>
              <a:rPr lang="ru-RU" sz="2400" b="1" baseline="30000" dirty="0"/>
              <a:t>3</a:t>
            </a:r>
            <a:r>
              <a:rPr lang="ru-RU" sz="2400" b="1" dirty="0"/>
              <a:t>,  9</a:t>
            </a:r>
            <a:r>
              <a:rPr lang="ru-RU" sz="2400" b="1" baseline="30000" dirty="0"/>
              <a:t>3</a:t>
            </a:r>
            <a:r>
              <a:rPr lang="ru-RU" sz="2400" b="1" dirty="0"/>
              <a:t>,  2</a:t>
            </a:r>
            <a:r>
              <a:rPr lang="ru-RU" sz="2400" b="1" baseline="30000" dirty="0"/>
              <a:t>3</a:t>
            </a:r>
            <a:r>
              <a:rPr lang="ru-RU" sz="2400" b="1" dirty="0"/>
              <a:t>,  8</a:t>
            </a:r>
            <a:r>
              <a:rPr lang="ru-RU" sz="2400" b="1" baseline="30000" dirty="0"/>
              <a:t>3</a:t>
            </a:r>
            <a:r>
              <a:rPr lang="ru-RU" sz="2400" b="1" dirty="0"/>
              <a:t>.</a:t>
            </a:r>
            <a:r>
              <a:rPr lang="ru-RU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42789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1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31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31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0"/>
                                        <p:tgtEl>
                                          <p:spTgt spid="31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1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1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89" grpId="0"/>
      <p:bldP spid="31792" grpId="0"/>
      <p:bldP spid="318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>
            <a:normAutofit/>
          </a:bodyPr>
          <a:lstStyle/>
          <a:p>
            <a:r>
              <a:rPr lang="ru-RU" dirty="0" err="1" smtClean="0"/>
              <a:t>Уласцівасці</a:t>
            </a:r>
            <a:r>
              <a:rPr lang="ru-RU" dirty="0" smtClean="0"/>
              <a:t> ступеней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115328" cy="4873752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ru-RU" dirty="0" smtClean="0"/>
              <a:t>Першая ступень </a:t>
            </a:r>
            <a:r>
              <a:rPr lang="ru-RU" dirty="0" err="1" smtClean="0"/>
              <a:t>любога</a:t>
            </a:r>
            <a:r>
              <a:rPr lang="ru-RU" dirty="0" smtClean="0"/>
              <a:t> </a:t>
            </a:r>
            <a:r>
              <a:rPr lang="ru-RU" dirty="0" err="1" smtClean="0"/>
              <a:t>ліку</a:t>
            </a:r>
            <a:r>
              <a:rPr lang="ru-RU" dirty="0" smtClean="0"/>
              <a:t> </a:t>
            </a:r>
            <a:r>
              <a:rPr lang="ru-RU" dirty="0" err="1" smtClean="0"/>
              <a:t>роўная</a:t>
            </a:r>
            <a:r>
              <a:rPr lang="ru-RU" dirty="0" smtClean="0"/>
              <a:t> самому </a:t>
            </a:r>
            <a:r>
              <a:rPr lang="ru-RU" dirty="0" err="1" smtClean="0"/>
              <a:t>ліку</a:t>
            </a:r>
            <a:r>
              <a:rPr lang="ru-RU" dirty="0" smtClean="0"/>
              <a:t>:</a:t>
            </a:r>
            <a:endParaRPr lang="ru-RU" dirty="0" smtClean="0"/>
          </a:p>
          <a:p>
            <a:pPr marL="457200" indent="-457200">
              <a:buAutoNum type="arabicPeriod"/>
            </a:pPr>
            <a:endParaRPr lang="ru-RU" dirty="0" smtClean="0"/>
          </a:p>
          <a:p>
            <a:pPr marL="457200" indent="-457200">
              <a:buAutoNum type="arabicPeriod"/>
            </a:pP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smtClean="0"/>
              <a:t>Другая ступень </a:t>
            </a:r>
            <a:r>
              <a:rPr lang="ru-RU" dirty="0" err="1" smtClean="0"/>
              <a:t>ліку</a:t>
            </a:r>
            <a:r>
              <a:rPr lang="ru-RU" dirty="0" smtClean="0"/>
              <a:t> </a:t>
            </a:r>
            <a:r>
              <a:rPr lang="ru-RU" dirty="0" err="1" smtClean="0"/>
              <a:t>называецца</a:t>
            </a:r>
            <a:r>
              <a:rPr lang="ru-RU" dirty="0" smtClean="0"/>
              <a:t> </a:t>
            </a:r>
            <a:r>
              <a:rPr lang="ru-RU" dirty="0" smtClean="0"/>
              <a:t>«</a:t>
            </a:r>
            <a:r>
              <a:rPr lang="ru-RU" dirty="0" smtClean="0"/>
              <a:t>квадратам</a:t>
            </a:r>
            <a:r>
              <a:rPr lang="ru-RU" dirty="0" smtClean="0"/>
              <a:t>»:</a:t>
            </a:r>
          </a:p>
          <a:p>
            <a:pPr marL="457200" indent="-457200">
              <a:buAutoNum type="arabicPeriod"/>
            </a:pPr>
            <a:endParaRPr lang="ru-RU" dirty="0" smtClean="0"/>
          </a:p>
          <a:p>
            <a:pPr marL="457200" indent="-457200">
              <a:buAutoNum type="arabicPeriod"/>
            </a:pP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err="1" smtClean="0"/>
              <a:t>Трэцяя</a:t>
            </a:r>
            <a:r>
              <a:rPr lang="ru-RU" dirty="0" smtClean="0"/>
              <a:t> ступень </a:t>
            </a:r>
            <a:r>
              <a:rPr lang="ru-RU" dirty="0" err="1" smtClean="0"/>
              <a:t>называецца</a:t>
            </a:r>
            <a:r>
              <a:rPr lang="ru-RU" dirty="0" smtClean="0"/>
              <a:t> </a:t>
            </a:r>
            <a:r>
              <a:rPr lang="ru-RU" dirty="0" smtClean="0"/>
              <a:t>«</a:t>
            </a:r>
            <a:r>
              <a:rPr lang="ru-RU" dirty="0" smtClean="0"/>
              <a:t>кубам</a:t>
            </a:r>
            <a:r>
              <a:rPr lang="ru-RU" dirty="0" smtClean="0"/>
              <a:t>»:</a:t>
            </a:r>
          </a:p>
          <a:p>
            <a:pPr marL="457200" indent="-457200">
              <a:buNone/>
            </a:pPr>
            <a:endParaRPr lang="ru-RU" dirty="0" smtClean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428875" y="2214563"/>
          <a:ext cx="3467100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Формула" r:id="rId3" imgW="1231560" imgH="228600" progId="Equation.3">
                  <p:embed/>
                </p:oleObj>
              </mc:Choice>
              <mc:Fallback>
                <p:oleObj name="Формула" r:id="rId3" imgW="123156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75" y="2214563"/>
                        <a:ext cx="3467100" cy="642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3001963" y="3500438"/>
          <a:ext cx="2322512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3" name="Формула" r:id="rId5" imgW="825480" imgH="228600" progId="Equation.3">
                  <p:embed/>
                </p:oleObj>
              </mc:Choice>
              <mc:Fallback>
                <p:oleObj name="Формула" r:id="rId5" imgW="82548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1963" y="3500438"/>
                        <a:ext cx="2322512" cy="642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054350" y="4857750"/>
          <a:ext cx="2287588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4" name="Формула" r:id="rId7" imgW="812520" imgH="228600" progId="Equation.3">
                  <p:embed/>
                </p:oleObj>
              </mc:Choice>
              <mc:Fallback>
                <p:oleObj name="Формула" r:id="rId7" imgW="81252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4350" y="4857750"/>
                        <a:ext cx="2287588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Чаму</a:t>
            </a:r>
            <a:r>
              <a:rPr lang="ru-RU" dirty="0" smtClean="0"/>
              <a:t> </a:t>
            </a:r>
            <a:r>
              <a:rPr lang="ru-RU" dirty="0" smtClean="0"/>
              <a:t>«квадрат» </a:t>
            </a:r>
            <a:r>
              <a:rPr lang="ru-RU" dirty="0" smtClean="0"/>
              <a:t>і </a:t>
            </a:r>
            <a:r>
              <a:rPr lang="ru-RU" dirty="0" smtClean="0"/>
              <a:t>«куб»?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4143380"/>
            <a:ext cx="4043362" cy="7143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 smtClean="0"/>
              <a:t>S = </a:t>
            </a:r>
            <a:r>
              <a:rPr lang="ru-RU" sz="2800" dirty="0" smtClean="0"/>
              <a:t>3 ∙ 3 = 3² = 9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5214942" y="4214818"/>
            <a:ext cx="3214710" cy="571504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V = 2 </a:t>
            </a:r>
            <a:r>
              <a:rPr lang="ru-RU" dirty="0" smtClean="0"/>
              <a:t>∙ </a:t>
            </a:r>
            <a:r>
              <a:rPr lang="en-US" dirty="0" smtClean="0"/>
              <a:t>2 </a:t>
            </a:r>
            <a:r>
              <a:rPr lang="ru-RU" dirty="0" smtClean="0"/>
              <a:t>∙ </a:t>
            </a:r>
            <a:r>
              <a:rPr lang="en-US" dirty="0" smtClean="0"/>
              <a:t>2 = 2³ = 8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143240" y="291679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 см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286380" y="298823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  <a:r>
              <a:rPr lang="ru-RU" dirty="0" smtClean="0"/>
              <a:t> см</a:t>
            </a:r>
            <a:endParaRPr lang="ru-RU" dirty="0"/>
          </a:p>
        </p:txBody>
      </p:sp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1714488"/>
            <a:ext cx="2639397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4" name="Группа 33"/>
          <p:cNvGrpSpPr/>
          <p:nvPr/>
        </p:nvGrpSpPr>
        <p:grpSpPr>
          <a:xfrm>
            <a:off x="1643042" y="2285992"/>
            <a:ext cx="1500198" cy="1500198"/>
            <a:chOff x="1643042" y="2285992"/>
            <a:chExt cx="1500198" cy="1500198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1643042" y="3286124"/>
              <a:ext cx="500066" cy="50006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1643042" y="2786058"/>
              <a:ext cx="500066" cy="50006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1643042" y="2285992"/>
              <a:ext cx="500066" cy="50006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143108" y="3286124"/>
              <a:ext cx="500066" cy="50006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2143108" y="2786058"/>
              <a:ext cx="500066" cy="50006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2143108" y="2285992"/>
              <a:ext cx="500066" cy="50006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2643174" y="3286124"/>
              <a:ext cx="500066" cy="50006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2643174" y="2786058"/>
              <a:ext cx="500066" cy="50006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2643174" y="2285992"/>
              <a:ext cx="500066" cy="50006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5"/>
          <p:cNvPicPr>
            <a:picLocks noChangeAspect="1" noChangeArrowheads="1"/>
          </p:cNvPicPr>
          <p:nvPr/>
        </p:nvPicPr>
        <p:blipFill>
          <a:blip r:embed="rId2" cstate="print"/>
          <a:srcRect b="16702"/>
          <a:stretch>
            <a:fillRect/>
          </a:stretch>
        </p:blipFill>
        <p:spPr bwMode="auto">
          <a:xfrm>
            <a:off x="7380288" y="0"/>
            <a:ext cx="1763712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6"/>
          <p:cNvPicPr>
            <a:picLocks noChangeAspect="1" noChangeArrowheads="1"/>
          </p:cNvPicPr>
          <p:nvPr/>
        </p:nvPicPr>
        <p:blipFill>
          <a:blip r:embed="rId3" cstate="print"/>
          <a:srcRect b="11145"/>
          <a:stretch>
            <a:fillRect/>
          </a:stretch>
        </p:blipFill>
        <p:spPr bwMode="auto">
          <a:xfrm>
            <a:off x="7358063" y="2276475"/>
            <a:ext cx="1785937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987425" y="4365625"/>
            <a:ext cx="1639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842963" y="4076700"/>
            <a:ext cx="2000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8" name="Text Box 26"/>
          <p:cNvSpPr txBox="1">
            <a:spLocks noChangeArrowheads="1"/>
          </p:cNvSpPr>
          <p:nvPr/>
        </p:nvSpPr>
        <p:spPr bwMode="auto">
          <a:xfrm>
            <a:off x="1500166" y="285728"/>
            <a:ext cx="434181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dirty="0" smtClean="0"/>
              <a:t>Ступень </a:t>
            </a:r>
            <a:r>
              <a:rPr lang="ru-RU" sz="2800" dirty="0" smtClean="0"/>
              <a:t>– </a:t>
            </a:r>
            <a:br>
              <a:rPr lang="ru-RU" sz="2800" dirty="0" smtClean="0"/>
            </a:br>
            <a:r>
              <a:rPr lang="ru-RU" sz="2800" dirty="0" err="1" smtClean="0"/>
              <a:t>дзеянне</a:t>
            </a:r>
            <a:r>
              <a:rPr lang="ru-RU" sz="2800" dirty="0" smtClean="0"/>
              <a:t> </a:t>
            </a:r>
            <a:r>
              <a:rPr lang="en-US" sz="2800" dirty="0" smtClean="0"/>
              <a:t>III</a:t>
            </a:r>
            <a:r>
              <a:rPr lang="ru-RU" sz="2800" dirty="0" smtClean="0"/>
              <a:t> </a:t>
            </a:r>
            <a:r>
              <a:rPr lang="ru-RU" sz="2800" dirty="0" err="1" smtClean="0"/>
              <a:t>ступені</a:t>
            </a:r>
            <a:endParaRPr lang="ru-RU" sz="2800" dirty="0"/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785786" y="3429000"/>
            <a:ext cx="6192837" cy="3095625"/>
            <a:chOff x="567" y="2370"/>
            <a:chExt cx="3901" cy="1950"/>
          </a:xfrm>
        </p:grpSpPr>
        <p:grpSp>
          <p:nvGrpSpPr>
            <p:cNvPr id="9" name="Group 27"/>
            <p:cNvGrpSpPr>
              <a:grpSpLocks/>
            </p:cNvGrpSpPr>
            <p:nvPr/>
          </p:nvGrpSpPr>
          <p:grpSpPr bwMode="auto">
            <a:xfrm>
              <a:off x="567" y="2370"/>
              <a:ext cx="3901" cy="1950"/>
              <a:chOff x="567" y="2024"/>
              <a:chExt cx="3901" cy="1950"/>
            </a:xfrm>
          </p:grpSpPr>
          <p:sp>
            <p:nvSpPr>
              <p:cNvPr id="15" name="Line 7"/>
              <p:cNvSpPr>
                <a:spLocks noChangeShapeType="1"/>
              </p:cNvSpPr>
              <p:nvPr/>
            </p:nvSpPr>
            <p:spPr bwMode="auto">
              <a:xfrm>
                <a:off x="567" y="2024"/>
                <a:ext cx="140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Line 8"/>
              <p:cNvSpPr>
                <a:spLocks noChangeShapeType="1"/>
              </p:cNvSpPr>
              <p:nvPr/>
            </p:nvSpPr>
            <p:spPr bwMode="auto">
              <a:xfrm>
                <a:off x="1927" y="2069"/>
                <a:ext cx="0" cy="5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Line 9"/>
              <p:cNvSpPr>
                <a:spLocks noChangeShapeType="1"/>
              </p:cNvSpPr>
              <p:nvPr/>
            </p:nvSpPr>
            <p:spPr bwMode="auto">
              <a:xfrm>
                <a:off x="1927" y="2659"/>
                <a:ext cx="127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" name="Line 10"/>
              <p:cNvSpPr>
                <a:spLocks noChangeShapeType="1"/>
              </p:cNvSpPr>
              <p:nvPr/>
            </p:nvSpPr>
            <p:spPr bwMode="auto">
              <a:xfrm>
                <a:off x="3198" y="2704"/>
                <a:ext cx="0" cy="6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Line 11"/>
              <p:cNvSpPr>
                <a:spLocks noChangeShapeType="1"/>
              </p:cNvSpPr>
              <p:nvPr/>
            </p:nvSpPr>
            <p:spPr bwMode="auto">
              <a:xfrm>
                <a:off x="3243" y="3385"/>
                <a:ext cx="12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Line 12"/>
              <p:cNvSpPr>
                <a:spLocks noChangeShapeType="1"/>
              </p:cNvSpPr>
              <p:nvPr/>
            </p:nvSpPr>
            <p:spPr bwMode="auto">
              <a:xfrm>
                <a:off x="4468" y="3385"/>
                <a:ext cx="0" cy="58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3" name="Text Box 29"/>
            <p:cNvSpPr txBox="1">
              <a:spLocks noChangeArrowheads="1"/>
            </p:cNvSpPr>
            <p:nvPr/>
          </p:nvSpPr>
          <p:spPr bwMode="auto">
            <a:xfrm>
              <a:off x="2109" y="3158"/>
              <a:ext cx="86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dirty="0">
                  <a:latin typeface="Times New Roman" pitchFamily="18" charset="0"/>
                </a:rPr>
                <a:t>2 ступень</a:t>
              </a:r>
            </a:p>
          </p:txBody>
        </p:sp>
        <p:sp>
          <p:nvSpPr>
            <p:cNvPr id="14" name="Text Box 30"/>
            <p:cNvSpPr txBox="1">
              <a:spLocks noChangeArrowheads="1"/>
            </p:cNvSpPr>
            <p:nvPr/>
          </p:nvSpPr>
          <p:spPr bwMode="auto">
            <a:xfrm>
              <a:off x="3424" y="3802"/>
              <a:ext cx="86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>
                  <a:latin typeface="Times New Roman" pitchFamily="18" charset="0"/>
                </a:rPr>
                <a:t>1 ступень</a:t>
              </a:r>
            </a:p>
          </p:txBody>
        </p:sp>
        <p:sp>
          <p:nvSpPr>
            <p:cNvPr id="21" name="Text Box 29"/>
            <p:cNvSpPr txBox="1">
              <a:spLocks noChangeArrowheads="1"/>
            </p:cNvSpPr>
            <p:nvPr/>
          </p:nvSpPr>
          <p:spPr bwMode="auto">
            <a:xfrm>
              <a:off x="855" y="2430"/>
              <a:ext cx="862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dirty="0" smtClean="0">
                  <a:latin typeface="Times New Roman" pitchFamily="18" charset="0"/>
                </a:rPr>
                <a:t>3 </a:t>
              </a:r>
              <a:r>
                <a:rPr lang="ru-RU" sz="2400" dirty="0">
                  <a:latin typeface="Times New Roman" pitchFamily="18" charset="0"/>
                </a:rPr>
                <a:t>ступень</a:t>
              </a:r>
            </a:p>
          </p:txBody>
        </p:sp>
      </p:grp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34250" y="4714875"/>
            <a:ext cx="18097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Box 23"/>
          <p:cNvSpPr txBox="1"/>
          <p:nvPr/>
        </p:nvSpPr>
        <p:spPr>
          <a:xfrm>
            <a:off x="7650453" y="5967315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ступень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173 0.00278 L -0.69236 -0.5011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00" y="-2520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983 0.00579 L -0.69827 -0.51921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900" y="-26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416 0.00856 L -0.45868 0.33402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00" y="1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295 -0.05232 L -0.23681 0.1368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00" y="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Вылічыце</a:t>
            </a:r>
            <a:r>
              <a:rPr lang="ru-RU" dirty="0" smtClean="0"/>
              <a:t> </a:t>
            </a:r>
            <a:r>
              <a:rPr lang="ru-RU" dirty="0" err="1" smtClean="0"/>
              <a:t>вусна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786182" y="1571612"/>
            <a:ext cx="1714512" cy="4572000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C00000"/>
              </a:buClr>
              <a:buAutoNum type="arabicPeriod"/>
            </a:pPr>
            <a:r>
              <a:rPr lang="ru-RU" sz="3200" dirty="0" smtClean="0"/>
              <a:t>3²</a:t>
            </a:r>
          </a:p>
          <a:p>
            <a:pPr marL="457200" indent="-457200">
              <a:buClr>
                <a:srgbClr val="C00000"/>
              </a:buClr>
              <a:buAutoNum type="arabicPeriod"/>
            </a:pPr>
            <a:r>
              <a:rPr lang="ru-RU" sz="3200" dirty="0" smtClean="0"/>
              <a:t>4³</a:t>
            </a:r>
          </a:p>
          <a:p>
            <a:pPr marL="457200" indent="-457200">
              <a:buClr>
                <a:srgbClr val="C00000"/>
              </a:buClr>
              <a:buAutoNum type="arabicPeriod"/>
            </a:pPr>
            <a:r>
              <a:rPr lang="ru-RU" sz="3200" dirty="0" smtClean="0"/>
              <a:t>10²</a:t>
            </a:r>
          </a:p>
          <a:p>
            <a:pPr marL="457200" indent="-457200">
              <a:buClr>
                <a:srgbClr val="C00000"/>
              </a:buClr>
              <a:buAutoNum type="arabicPeriod"/>
            </a:pPr>
            <a:r>
              <a:rPr lang="ru-RU" sz="3200" dirty="0" smtClean="0"/>
              <a:t>10³</a:t>
            </a:r>
          </a:p>
          <a:p>
            <a:pPr marL="457200" indent="-457200">
              <a:buClr>
                <a:srgbClr val="C00000"/>
              </a:buClr>
              <a:buAutoNum type="arabicPeriod"/>
            </a:pPr>
            <a:r>
              <a:rPr lang="ru-RU" sz="3200" dirty="0" smtClean="0"/>
              <a:t>0³</a:t>
            </a:r>
          </a:p>
          <a:p>
            <a:pPr marL="457200" indent="-457200">
              <a:buClr>
                <a:srgbClr val="C00000"/>
              </a:buClr>
              <a:buAutoNum type="arabicPeriod"/>
            </a:pPr>
            <a:r>
              <a:rPr lang="ru-RU" sz="3200" dirty="0" smtClean="0"/>
              <a:t>1²</a:t>
            </a:r>
          </a:p>
          <a:p>
            <a:pPr marL="457200" indent="-457200">
              <a:buClr>
                <a:srgbClr val="C00000"/>
              </a:buClr>
              <a:buAutoNum type="arabicPeriod"/>
            </a:pPr>
            <a:r>
              <a:rPr lang="ru-RU" sz="3200" dirty="0" smtClean="0"/>
              <a:t>10¹</a:t>
            </a:r>
          </a:p>
          <a:p>
            <a:pPr marL="457200" indent="-457200">
              <a:buClr>
                <a:srgbClr val="C00000"/>
              </a:buClr>
              <a:buAutoNum type="arabicPeriod"/>
            </a:pPr>
            <a:r>
              <a:rPr lang="ru-RU" sz="3200" dirty="0" smtClean="0"/>
              <a:t>4² + 8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404813"/>
            <a:ext cx="8229600" cy="568801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be-BY" sz="2000" b="1" dirty="0" smtClean="0">
                <a:solidFill>
                  <a:srgbClr val="0000FF"/>
                </a:solidFill>
              </a:rPr>
              <a:t>Самастойная работа</a:t>
            </a:r>
          </a:p>
          <a:p>
            <a:pPr eaLnBrk="1" hangingPunct="1">
              <a:buFontTx/>
              <a:buNone/>
            </a:pPr>
            <a:r>
              <a:rPr lang="be-BY" sz="2000" b="1" dirty="0" smtClean="0">
                <a:solidFill>
                  <a:srgbClr val="0000FF"/>
                </a:solidFill>
              </a:rPr>
              <a:t>1.</a:t>
            </a:r>
            <a:endParaRPr lang="ru-RU" sz="2000" b="1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None/>
            </a:pPr>
            <a:r>
              <a:rPr lang="ru-RU" sz="2000" b="1" dirty="0" smtClean="0"/>
              <a:t>а) 6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6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6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6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6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6 = </a:t>
            </a:r>
            <a:r>
              <a:rPr lang="ru-RU" sz="2000" b="1" dirty="0" smtClean="0"/>
              <a:t>   ;</a:t>
            </a:r>
            <a:r>
              <a:rPr lang="en-US" sz="2000" b="1" dirty="0" smtClean="0"/>
              <a:t>                       </a:t>
            </a:r>
            <a:r>
              <a:rPr lang="ru-RU" sz="2000" b="1" dirty="0" smtClean="0"/>
              <a:t>б)</a:t>
            </a:r>
            <a:r>
              <a:rPr lang="en-US" sz="2000" b="1" dirty="0" smtClean="0"/>
              <a:t> </a:t>
            </a:r>
            <a:r>
              <a:rPr lang="ru-RU" sz="2000" b="1" dirty="0" smtClean="0"/>
              <a:t>25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25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25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25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25 </a:t>
            </a:r>
            <a:r>
              <a:rPr lang="ru-RU" sz="2000" b="1" dirty="0" smtClean="0"/>
              <a:t>=   ;</a:t>
            </a:r>
            <a:endParaRPr lang="ru-RU" sz="2000" b="1" dirty="0" smtClean="0"/>
          </a:p>
          <a:p>
            <a:pPr eaLnBrk="1" hangingPunct="1">
              <a:buFontTx/>
              <a:buNone/>
            </a:pPr>
            <a:r>
              <a:rPr lang="ru-RU" sz="2000" b="1" dirty="0" smtClean="0"/>
              <a:t>в) 73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73 = </a:t>
            </a:r>
            <a:r>
              <a:rPr lang="ru-RU" sz="2000" b="1" dirty="0" smtClean="0"/>
              <a:t>   ;                                   </a:t>
            </a:r>
            <a:r>
              <a:rPr lang="ru-RU" sz="2000" b="1" dirty="0" smtClean="0"/>
              <a:t>г) 11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11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11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11 = </a:t>
            </a:r>
            <a:r>
              <a:rPr lang="ru-RU" sz="2000" b="1" dirty="0" smtClean="0"/>
              <a:t>   ;</a:t>
            </a:r>
            <a:endParaRPr lang="ru-RU" sz="2000" b="1" dirty="0" smtClean="0"/>
          </a:p>
          <a:p>
            <a:pPr eaLnBrk="1" hangingPunct="1">
              <a:buFontTx/>
              <a:buNone/>
            </a:pPr>
            <a:r>
              <a:rPr lang="ru-RU" sz="2000" b="1" dirty="0" smtClean="0"/>
              <a:t>д) 9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9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9 = </a:t>
            </a:r>
            <a:r>
              <a:rPr lang="ru-RU" sz="2000" b="1" dirty="0" smtClean="0"/>
              <a:t>   ;                                     </a:t>
            </a:r>
            <a:r>
              <a:rPr lang="ru-RU" sz="2000" b="1" dirty="0" smtClean="0"/>
              <a:t>е)  </a:t>
            </a:r>
            <a:r>
              <a:rPr lang="en-US" sz="2000" b="1" dirty="0" smtClean="0"/>
              <a:t>m</a:t>
            </a:r>
            <a:r>
              <a:rPr lang="ru-RU" sz="2000" b="1" dirty="0" smtClean="0"/>
              <a:t> </a:t>
            </a:r>
            <a:r>
              <a:rPr lang="ru-RU" sz="2000" b="1" baseline="30000" dirty="0" smtClean="0"/>
              <a:t>. </a:t>
            </a:r>
            <a:r>
              <a:rPr lang="en-US" sz="2000" b="1" dirty="0" smtClean="0"/>
              <a:t>m</a:t>
            </a:r>
            <a:r>
              <a:rPr lang="ru-RU" sz="2000" b="1" dirty="0" smtClean="0"/>
              <a:t> </a:t>
            </a:r>
            <a:r>
              <a:rPr lang="ru-RU" sz="2000" b="1" baseline="30000" dirty="0" smtClean="0"/>
              <a:t>. </a:t>
            </a:r>
            <a:r>
              <a:rPr lang="en-US" sz="2000" b="1" dirty="0" smtClean="0"/>
              <a:t>m</a:t>
            </a:r>
            <a:r>
              <a:rPr lang="ru-RU" sz="2000" b="1" dirty="0" smtClean="0"/>
              <a:t> </a:t>
            </a:r>
            <a:r>
              <a:rPr lang="ru-RU" sz="2000" b="1" baseline="30000" dirty="0" smtClean="0"/>
              <a:t>. </a:t>
            </a:r>
            <a:r>
              <a:rPr lang="en-US" sz="2000" b="1" dirty="0" smtClean="0"/>
              <a:t>m</a:t>
            </a:r>
            <a:r>
              <a:rPr lang="ru-RU" sz="2000" b="1" dirty="0" smtClean="0"/>
              <a:t> </a:t>
            </a:r>
            <a:r>
              <a:rPr lang="ru-RU" sz="2000" b="1" baseline="30000" dirty="0" smtClean="0"/>
              <a:t>. </a:t>
            </a:r>
            <a:r>
              <a:rPr lang="en-US" sz="2000" b="1" dirty="0" smtClean="0"/>
              <a:t>m</a:t>
            </a:r>
            <a:r>
              <a:rPr lang="ru-RU" sz="2000" b="1" dirty="0" smtClean="0"/>
              <a:t> </a:t>
            </a:r>
            <a:r>
              <a:rPr lang="ru-RU" sz="2000" b="1" baseline="30000" dirty="0" smtClean="0"/>
              <a:t>. </a:t>
            </a:r>
            <a:r>
              <a:rPr lang="en-US" sz="2000" b="1" dirty="0" smtClean="0"/>
              <a:t>m</a:t>
            </a:r>
            <a:r>
              <a:rPr lang="ru-RU" sz="2000" b="1" dirty="0" smtClean="0"/>
              <a:t> </a:t>
            </a:r>
            <a:r>
              <a:rPr lang="ru-RU" sz="2000" b="1" dirty="0" smtClean="0"/>
              <a:t>=    ;</a:t>
            </a:r>
          </a:p>
          <a:p>
            <a:pPr eaLnBrk="1" hangingPunct="1">
              <a:buFontTx/>
              <a:buNone/>
            </a:pPr>
            <a:r>
              <a:rPr lang="be-BY" sz="2000" b="1" dirty="0" smtClean="0">
                <a:solidFill>
                  <a:srgbClr val="0000FF"/>
                </a:solidFill>
              </a:rPr>
              <a:t>2.</a:t>
            </a:r>
            <a:endParaRPr lang="ru-RU" sz="2000" b="1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None/>
            </a:pPr>
            <a:r>
              <a:rPr lang="ru-RU" sz="2000" dirty="0" smtClean="0"/>
              <a:t>а</a:t>
            </a:r>
            <a:r>
              <a:rPr lang="ru-RU" sz="2000" dirty="0" smtClean="0"/>
              <a:t>) </a:t>
            </a:r>
            <a:r>
              <a:rPr lang="ru-RU" sz="2000" b="1" dirty="0" smtClean="0"/>
              <a:t>7</a:t>
            </a:r>
            <a:r>
              <a:rPr lang="ru-RU" sz="2000" b="1" baseline="30000" dirty="0" smtClean="0"/>
              <a:t>5 </a:t>
            </a:r>
            <a:r>
              <a:rPr lang="ru-RU" sz="2000" b="1" dirty="0" smtClean="0"/>
              <a:t>=</a:t>
            </a:r>
            <a:r>
              <a:rPr lang="ru-RU" sz="2000" b="1" baseline="30000" dirty="0" smtClean="0"/>
              <a:t> </a:t>
            </a:r>
            <a:r>
              <a:rPr lang="ru-RU" sz="2000" b="1" baseline="30000" dirty="0" smtClean="0"/>
              <a:t>    </a:t>
            </a:r>
            <a:r>
              <a:rPr lang="ru-RU" sz="2000" b="1" dirty="0" smtClean="0"/>
              <a:t>;                                  б</a:t>
            </a:r>
            <a:r>
              <a:rPr lang="ru-RU" sz="2000" b="1" dirty="0" smtClean="0"/>
              <a:t>) 12</a:t>
            </a:r>
            <a:r>
              <a:rPr lang="ru-RU" sz="2000" b="1" baseline="30000" dirty="0" smtClean="0"/>
              <a:t>4</a:t>
            </a:r>
            <a:r>
              <a:rPr lang="ru-RU" sz="2000" b="1" dirty="0" smtClean="0"/>
              <a:t> </a:t>
            </a:r>
            <a:r>
              <a:rPr lang="ru-RU" sz="2000" b="1" dirty="0" smtClean="0"/>
              <a:t>=   ;</a:t>
            </a:r>
            <a:endParaRPr lang="ru-RU" sz="2000" b="1" dirty="0" smtClean="0"/>
          </a:p>
          <a:p>
            <a:pPr eaLnBrk="1" hangingPunct="1">
              <a:buFontTx/>
              <a:buNone/>
            </a:pPr>
            <a:r>
              <a:rPr lang="ru-RU" sz="2000" b="1" dirty="0" smtClean="0"/>
              <a:t>в) 15</a:t>
            </a:r>
            <a:r>
              <a:rPr lang="ru-RU" sz="2000" b="1" baseline="30000" dirty="0" smtClean="0"/>
              <a:t>3</a:t>
            </a:r>
            <a:r>
              <a:rPr lang="ru-RU" sz="2000" b="1" dirty="0" smtClean="0"/>
              <a:t> =     ;                              </a:t>
            </a:r>
            <a:r>
              <a:rPr lang="ru-RU" sz="2000" b="1" dirty="0" smtClean="0"/>
              <a:t>г) 1000</a:t>
            </a:r>
            <a:r>
              <a:rPr lang="ru-RU" sz="2000" b="1" baseline="30000" dirty="0" smtClean="0"/>
              <a:t>2</a:t>
            </a:r>
            <a:r>
              <a:rPr lang="ru-RU" sz="2000" b="1" dirty="0" smtClean="0"/>
              <a:t> = </a:t>
            </a:r>
            <a:r>
              <a:rPr lang="ru-RU" sz="2000" b="1" dirty="0" smtClean="0"/>
              <a:t>   ;</a:t>
            </a:r>
            <a:endParaRPr lang="ru-RU" sz="2000" b="1" dirty="0" smtClean="0"/>
          </a:p>
          <a:p>
            <a:pPr eaLnBrk="1" hangingPunct="1">
              <a:buFontTx/>
              <a:buNone/>
            </a:pPr>
            <a:r>
              <a:rPr lang="ru-RU" sz="2000" b="1" dirty="0" smtClean="0"/>
              <a:t>д)60</a:t>
            </a:r>
            <a:r>
              <a:rPr lang="ru-RU" sz="2000" b="1" baseline="30000" dirty="0" smtClean="0"/>
              <a:t>7</a:t>
            </a:r>
            <a:r>
              <a:rPr lang="ru-RU" sz="2000" b="1" dirty="0" smtClean="0"/>
              <a:t>=   ;                                 </a:t>
            </a:r>
            <a:r>
              <a:rPr lang="ru-RU" sz="2000" b="1" dirty="0" smtClean="0"/>
              <a:t>е) </a:t>
            </a:r>
            <a:r>
              <a:rPr lang="en-US" sz="2000" b="1" dirty="0" smtClean="0"/>
              <a:t>n</a:t>
            </a:r>
            <a:r>
              <a:rPr lang="en-US" sz="2000" b="1" baseline="30000" dirty="0" smtClean="0"/>
              <a:t>9 </a:t>
            </a:r>
            <a:r>
              <a:rPr lang="en-US" sz="2000" b="1" dirty="0" smtClean="0"/>
              <a:t>= </a:t>
            </a:r>
            <a:r>
              <a:rPr lang="be-BY" sz="2000" b="1" dirty="0" smtClean="0"/>
              <a:t>     ;</a:t>
            </a:r>
          </a:p>
          <a:p>
            <a:pPr eaLnBrk="1" hangingPunct="1">
              <a:buFontTx/>
              <a:buNone/>
            </a:pPr>
            <a:r>
              <a:rPr lang="be-BY" sz="2000" b="1" dirty="0" smtClean="0">
                <a:solidFill>
                  <a:srgbClr val="0000FF"/>
                </a:solidFill>
              </a:rPr>
              <a:t>3.</a:t>
            </a:r>
            <a:endParaRPr lang="ru-RU" sz="2000" b="1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None/>
            </a:pPr>
            <a:r>
              <a:rPr lang="ru-RU" sz="2000" b="1" dirty="0" smtClean="0"/>
              <a:t>25</a:t>
            </a:r>
            <a:r>
              <a:rPr lang="ru-RU" sz="2000" b="1" baseline="30000" dirty="0" smtClean="0"/>
              <a:t>2</a:t>
            </a:r>
            <a:r>
              <a:rPr lang="ru-RU" sz="2000" b="1" dirty="0" smtClean="0"/>
              <a:t> = 25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25 = 625;</a:t>
            </a:r>
          </a:p>
          <a:p>
            <a:pPr eaLnBrk="1" hangingPunct="1">
              <a:buFontTx/>
              <a:buNone/>
            </a:pPr>
            <a:r>
              <a:rPr lang="ru-RU" sz="2000" b="1" dirty="0" smtClean="0"/>
              <a:t>100</a:t>
            </a:r>
            <a:r>
              <a:rPr lang="ru-RU" sz="2000" b="1" baseline="30000" dirty="0" smtClean="0"/>
              <a:t>2</a:t>
            </a:r>
            <a:r>
              <a:rPr lang="ru-RU" sz="2000" b="1" dirty="0" smtClean="0"/>
              <a:t> </a:t>
            </a:r>
            <a:r>
              <a:rPr lang="ru-RU" sz="2000" b="1" dirty="0" smtClean="0"/>
              <a:t>=   ;</a:t>
            </a:r>
            <a:endParaRPr lang="ru-RU" sz="2000" b="1" dirty="0" smtClean="0"/>
          </a:p>
          <a:p>
            <a:pPr eaLnBrk="1" hangingPunct="1">
              <a:buFontTx/>
              <a:buNone/>
            </a:pPr>
            <a:r>
              <a:rPr lang="ru-RU" sz="2000" b="1" dirty="0" smtClean="0"/>
              <a:t>10</a:t>
            </a:r>
            <a:r>
              <a:rPr lang="ru-RU" sz="2000" b="1" baseline="30000" dirty="0" smtClean="0"/>
              <a:t>3</a:t>
            </a:r>
            <a:r>
              <a:rPr lang="ru-RU" sz="2000" b="1" dirty="0" smtClean="0"/>
              <a:t> </a:t>
            </a:r>
            <a:r>
              <a:rPr lang="ru-RU" sz="2000" b="1" dirty="0" smtClean="0"/>
              <a:t>=    ;</a:t>
            </a:r>
            <a:endParaRPr lang="ru-RU" sz="2000" b="1" dirty="0" smtClean="0"/>
          </a:p>
          <a:p>
            <a:pPr eaLnBrk="1" hangingPunct="1">
              <a:buFontTx/>
              <a:buNone/>
            </a:pPr>
            <a:r>
              <a:rPr lang="ru-RU" sz="2000" b="1" dirty="0" smtClean="0"/>
              <a:t>11</a:t>
            </a:r>
            <a:r>
              <a:rPr lang="ru-RU" sz="2000" b="1" baseline="30000" dirty="0" smtClean="0"/>
              <a:t>3</a:t>
            </a:r>
            <a:r>
              <a:rPr lang="ru-RU" sz="2000" b="1" dirty="0" smtClean="0"/>
              <a:t> </a:t>
            </a:r>
            <a:r>
              <a:rPr lang="ru-RU" sz="2000" b="1" dirty="0" smtClean="0"/>
              <a:t>=   ;</a:t>
            </a:r>
            <a:endParaRPr lang="ru-RU" sz="2000" b="1" dirty="0" smtClean="0"/>
          </a:p>
          <a:p>
            <a:pPr eaLnBrk="1" hangingPunct="1">
              <a:buFontTx/>
              <a:buNone/>
            </a:pPr>
            <a:r>
              <a:rPr lang="ru-RU" sz="2000" b="1" dirty="0" smtClean="0"/>
              <a:t>12</a:t>
            </a:r>
            <a:r>
              <a:rPr lang="ru-RU" sz="2000" b="1" baseline="30000" dirty="0" smtClean="0"/>
              <a:t>3</a:t>
            </a:r>
            <a:r>
              <a:rPr lang="ru-RU" sz="2000" b="1" dirty="0" smtClean="0"/>
              <a:t> </a:t>
            </a:r>
            <a:r>
              <a:rPr lang="ru-RU" sz="2000" b="1" dirty="0" smtClean="0"/>
              <a:t>=    ;</a:t>
            </a:r>
            <a:endParaRPr lang="ru-RU" sz="2000" b="1" dirty="0" smtClean="0"/>
          </a:p>
          <a:p>
            <a:pPr eaLnBrk="1" hangingPunct="1">
              <a:buFontTx/>
              <a:buNone/>
            </a:pPr>
            <a:r>
              <a:rPr lang="ru-RU" sz="2000" b="1" dirty="0" smtClean="0"/>
              <a:t>15</a:t>
            </a:r>
            <a:r>
              <a:rPr lang="ru-RU" sz="2000" b="1" baseline="30000" dirty="0" smtClean="0"/>
              <a:t>3</a:t>
            </a:r>
            <a:r>
              <a:rPr lang="ru-RU" sz="2000" b="1" dirty="0" smtClean="0"/>
              <a:t> </a:t>
            </a:r>
            <a:r>
              <a:rPr lang="ru-RU" sz="2000" b="1" dirty="0" smtClean="0"/>
              <a:t>=    .</a:t>
            </a:r>
            <a:endParaRPr lang="ru-RU" sz="2000" b="1" dirty="0" smtClean="0"/>
          </a:p>
          <a:p>
            <a:pPr eaLnBrk="1" hangingPunct="1">
              <a:buFontTx/>
              <a:buNone/>
            </a:pPr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45511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404813"/>
            <a:ext cx="8229600" cy="568801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be-BY" sz="2000" b="1" dirty="0" smtClean="0">
                <a:solidFill>
                  <a:srgbClr val="0000FF"/>
                </a:solidFill>
              </a:rPr>
              <a:t>Праверка</a:t>
            </a:r>
          </a:p>
          <a:p>
            <a:pPr eaLnBrk="1" hangingPunct="1">
              <a:buFontTx/>
              <a:buNone/>
            </a:pPr>
            <a:r>
              <a:rPr lang="be-BY" sz="2000" b="1" dirty="0" smtClean="0">
                <a:solidFill>
                  <a:srgbClr val="0000FF"/>
                </a:solidFill>
              </a:rPr>
              <a:t>1.</a:t>
            </a:r>
            <a:endParaRPr lang="ru-RU" sz="2000" b="1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None/>
            </a:pPr>
            <a:r>
              <a:rPr lang="ru-RU" sz="2000" b="1" dirty="0" smtClean="0"/>
              <a:t>а) 6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6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6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6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6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6 = 6</a:t>
            </a:r>
            <a:r>
              <a:rPr lang="ru-RU" sz="2000" b="1" baseline="30000" dirty="0" smtClean="0"/>
              <a:t>6</a:t>
            </a:r>
            <a:r>
              <a:rPr lang="ru-RU" sz="2000" b="1" dirty="0" smtClean="0"/>
              <a:t>;</a:t>
            </a:r>
            <a:r>
              <a:rPr lang="en-US" sz="2000" b="1" dirty="0" smtClean="0"/>
              <a:t>                       </a:t>
            </a:r>
            <a:r>
              <a:rPr lang="ru-RU" sz="2000" b="1" dirty="0" smtClean="0"/>
              <a:t>б)</a:t>
            </a:r>
            <a:r>
              <a:rPr lang="en-US" sz="2000" b="1" dirty="0" smtClean="0"/>
              <a:t> </a:t>
            </a:r>
            <a:r>
              <a:rPr lang="ru-RU" sz="2000" b="1" dirty="0" smtClean="0"/>
              <a:t>25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25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25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25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25 = 25</a:t>
            </a:r>
            <a:r>
              <a:rPr lang="ru-RU" sz="2000" b="1" baseline="30000" dirty="0" smtClean="0"/>
              <a:t>5</a:t>
            </a:r>
            <a:r>
              <a:rPr lang="ru-RU" sz="2000" b="1" dirty="0" smtClean="0"/>
              <a:t>;</a:t>
            </a:r>
          </a:p>
          <a:p>
            <a:pPr eaLnBrk="1" hangingPunct="1">
              <a:buFontTx/>
              <a:buNone/>
            </a:pPr>
            <a:r>
              <a:rPr lang="ru-RU" sz="2000" b="1" dirty="0" smtClean="0"/>
              <a:t>в) 73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73 = 73</a:t>
            </a:r>
            <a:r>
              <a:rPr lang="ru-RU" sz="2000" b="1" baseline="30000" dirty="0" smtClean="0"/>
              <a:t>2</a:t>
            </a:r>
            <a:r>
              <a:rPr lang="ru-RU" sz="2000" b="1" dirty="0" smtClean="0"/>
              <a:t>;                                   г) 11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11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11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11 = 11</a:t>
            </a:r>
            <a:r>
              <a:rPr lang="ru-RU" sz="2000" b="1" baseline="30000" dirty="0" smtClean="0"/>
              <a:t>4</a:t>
            </a:r>
            <a:r>
              <a:rPr lang="ru-RU" sz="2000" b="1" dirty="0" smtClean="0"/>
              <a:t>;</a:t>
            </a:r>
          </a:p>
          <a:p>
            <a:pPr eaLnBrk="1" hangingPunct="1">
              <a:buFontTx/>
              <a:buNone/>
            </a:pPr>
            <a:r>
              <a:rPr lang="ru-RU" sz="2000" b="1" dirty="0" smtClean="0"/>
              <a:t>д) 9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9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9 = 9</a:t>
            </a:r>
            <a:r>
              <a:rPr lang="ru-RU" sz="2000" b="1" baseline="30000" dirty="0" smtClean="0"/>
              <a:t>3</a:t>
            </a:r>
            <a:r>
              <a:rPr lang="ru-RU" sz="2000" b="1" dirty="0" smtClean="0"/>
              <a:t>;                                     е)  </a:t>
            </a:r>
            <a:r>
              <a:rPr lang="en-US" sz="2000" b="1" dirty="0" smtClean="0"/>
              <a:t>m</a:t>
            </a:r>
            <a:r>
              <a:rPr lang="ru-RU" sz="2000" b="1" dirty="0" smtClean="0"/>
              <a:t> </a:t>
            </a:r>
            <a:r>
              <a:rPr lang="ru-RU" sz="2000" b="1" baseline="30000" dirty="0" smtClean="0"/>
              <a:t>. </a:t>
            </a:r>
            <a:r>
              <a:rPr lang="en-US" sz="2000" b="1" dirty="0" smtClean="0"/>
              <a:t>m</a:t>
            </a:r>
            <a:r>
              <a:rPr lang="ru-RU" sz="2000" b="1" dirty="0" smtClean="0"/>
              <a:t> </a:t>
            </a:r>
            <a:r>
              <a:rPr lang="ru-RU" sz="2000" b="1" baseline="30000" dirty="0" smtClean="0"/>
              <a:t>. </a:t>
            </a:r>
            <a:r>
              <a:rPr lang="en-US" sz="2000" b="1" dirty="0" smtClean="0"/>
              <a:t>m</a:t>
            </a:r>
            <a:r>
              <a:rPr lang="ru-RU" sz="2000" b="1" dirty="0" smtClean="0"/>
              <a:t> </a:t>
            </a:r>
            <a:r>
              <a:rPr lang="ru-RU" sz="2000" b="1" baseline="30000" dirty="0" smtClean="0"/>
              <a:t>. </a:t>
            </a:r>
            <a:r>
              <a:rPr lang="en-US" sz="2000" b="1" dirty="0" smtClean="0"/>
              <a:t>m</a:t>
            </a:r>
            <a:r>
              <a:rPr lang="ru-RU" sz="2000" b="1" dirty="0" smtClean="0"/>
              <a:t> </a:t>
            </a:r>
            <a:r>
              <a:rPr lang="ru-RU" sz="2000" b="1" baseline="30000" dirty="0" smtClean="0"/>
              <a:t>. </a:t>
            </a:r>
            <a:r>
              <a:rPr lang="en-US" sz="2000" b="1" dirty="0" smtClean="0"/>
              <a:t>m</a:t>
            </a:r>
            <a:r>
              <a:rPr lang="ru-RU" sz="2000" b="1" dirty="0" smtClean="0"/>
              <a:t> </a:t>
            </a:r>
            <a:r>
              <a:rPr lang="ru-RU" sz="2000" b="1" baseline="30000" dirty="0" smtClean="0"/>
              <a:t>. </a:t>
            </a:r>
            <a:r>
              <a:rPr lang="en-US" sz="2000" b="1" dirty="0" smtClean="0"/>
              <a:t>m</a:t>
            </a:r>
            <a:r>
              <a:rPr lang="ru-RU" sz="2000" b="1" dirty="0" smtClean="0"/>
              <a:t> = </a:t>
            </a:r>
            <a:r>
              <a:rPr lang="en-US" sz="2000" b="1" dirty="0" smtClean="0"/>
              <a:t>m</a:t>
            </a:r>
            <a:r>
              <a:rPr lang="ru-RU" sz="2000" b="1" baseline="30000" dirty="0" smtClean="0"/>
              <a:t>6</a:t>
            </a:r>
            <a:r>
              <a:rPr lang="ru-RU" sz="2000" b="1" dirty="0" smtClean="0"/>
              <a:t>;</a:t>
            </a:r>
          </a:p>
          <a:p>
            <a:pPr eaLnBrk="1" hangingPunct="1">
              <a:buFontTx/>
              <a:buNone/>
            </a:pPr>
            <a:r>
              <a:rPr lang="be-BY" sz="2000" b="1" dirty="0" smtClean="0">
                <a:solidFill>
                  <a:srgbClr val="0000FF"/>
                </a:solidFill>
              </a:rPr>
              <a:t>2.</a:t>
            </a:r>
            <a:endParaRPr lang="ru-RU" sz="2000" b="1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None/>
            </a:pPr>
            <a:r>
              <a:rPr lang="ru-RU" sz="2000" dirty="0" smtClean="0"/>
              <a:t>а</a:t>
            </a:r>
            <a:r>
              <a:rPr lang="ru-RU" sz="2000" dirty="0" smtClean="0"/>
              <a:t>) </a:t>
            </a:r>
            <a:r>
              <a:rPr lang="ru-RU" sz="2000" b="1" dirty="0" smtClean="0"/>
              <a:t>7</a:t>
            </a:r>
            <a:r>
              <a:rPr lang="ru-RU" sz="2000" b="1" baseline="30000" dirty="0" smtClean="0"/>
              <a:t>5 </a:t>
            </a:r>
            <a:r>
              <a:rPr lang="ru-RU" sz="2000" b="1" dirty="0" smtClean="0"/>
              <a:t>=</a:t>
            </a:r>
            <a:r>
              <a:rPr lang="ru-RU" sz="2000" b="1" baseline="30000" dirty="0" smtClean="0"/>
              <a:t> </a:t>
            </a:r>
            <a:r>
              <a:rPr lang="ru-RU" sz="2000" b="1" dirty="0" smtClean="0"/>
              <a:t>7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7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7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7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7;                             б) 12</a:t>
            </a:r>
            <a:r>
              <a:rPr lang="ru-RU" sz="2000" b="1" baseline="30000" dirty="0" smtClean="0"/>
              <a:t>4</a:t>
            </a:r>
            <a:r>
              <a:rPr lang="ru-RU" sz="2000" b="1" dirty="0" smtClean="0"/>
              <a:t> = 12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12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12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12;</a:t>
            </a:r>
          </a:p>
          <a:p>
            <a:pPr eaLnBrk="1" hangingPunct="1">
              <a:buFontTx/>
              <a:buNone/>
            </a:pPr>
            <a:r>
              <a:rPr lang="ru-RU" sz="2000" b="1" dirty="0" smtClean="0"/>
              <a:t>в) 15</a:t>
            </a:r>
            <a:r>
              <a:rPr lang="ru-RU" sz="2000" b="1" baseline="30000" dirty="0" smtClean="0"/>
              <a:t>3</a:t>
            </a:r>
            <a:r>
              <a:rPr lang="ru-RU" sz="2000" b="1" dirty="0" smtClean="0"/>
              <a:t> = 15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15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15;                              г) 1000</a:t>
            </a:r>
            <a:r>
              <a:rPr lang="ru-RU" sz="2000" b="1" baseline="30000" dirty="0" smtClean="0"/>
              <a:t>2</a:t>
            </a:r>
            <a:r>
              <a:rPr lang="ru-RU" sz="2000" b="1" dirty="0" smtClean="0"/>
              <a:t> = 1000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1000;</a:t>
            </a:r>
          </a:p>
          <a:p>
            <a:pPr eaLnBrk="1" hangingPunct="1">
              <a:buFontTx/>
              <a:buNone/>
            </a:pPr>
            <a:r>
              <a:rPr lang="ru-RU" sz="2000" b="1" dirty="0" smtClean="0"/>
              <a:t>д)60</a:t>
            </a:r>
            <a:r>
              <a:rPr lang="ru-RU" sz="2000" b="1" baseline="30000" dirty="0" smtClean="0"/>
              <a:t>7</a:t>
            </a:r>
            <a:r>
              <a:rPr lang="ru-RU" sz="2000" b="1" dirty="0" smtClean="0"/>
              <a:t>=60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60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60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60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60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60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60;  </a:t>
            </a:r>
            <a:r>
              <a:rPr lang="ru-RU" sz="2000" b="1" dirty="0" smtClean="0"/>
              <a:t> </a:t>
            </a:r>
            <a:r>
              <a:rPr lang="ru-RU" sz="2000" b="1" dirty="0" smtClean="0"/>
              <a:t>е) </a:t>
            </a:r>
            <a:r>
              <a:rPr lang="en-US" sz="2000" b="1" dirty="0" smtClean="0"/>
              <a:t>n</a:t>
            </a:r>
            <a:r>
              <a:rPr lang="en-US" sz="2000" b="1" baseline="30000" dirty="0" smtClean="0"/>
              <a:t>9 </a:t>
            </a:r>
            <a:r>
              <a:rPr lang="en-US" sz="2000" b="1" dirty="0" smtClean="0"/>
              <a:t>= n</a:t>
            </a:r>
            <a:r>
              <a:rPr lang="ru-RU" sz="2000" b="1" dirty="0" smtClean="0"/>
              <a:t> </a:t>
            </a:r>
            <a:r>
              <a:rPr lang="ru-RU" sz="2000" b="1" baseline="30000" dirty="0" smtClean="0"/>
              <a:t>. </a:t>
            </a:r>
            <a:r>
              <a:rPr lang="en-US" sz="2000" b="1" dirty="0" smtClean="0"/>
              <a:t>n</a:t>
            </a:r>
            <a:r>
              <a:rPr lang="ru-RU" sz="2000" b="1" dirty="0" smtClean="0"/>
              <a:t> </a:t>
            </a:r>
            <a:r>
              <a:rPr lang="ru-RU" sz="2000" b="1" baseline="30000" dirty="0" smtClean="0"/>
              <a:t>. </a:t>
            </a:r>
            <a:r>
              <a:rPr lang="en-US" sz="2000" b="1" dirty="0" smtClean="0"/>
              <a:t>n</a:t>
            </a:r>
            <a:r>
              <a:rPr lang="ru-RU" sz="2000" b="1" dirty="0" smtClean="0"/>
              <a:t> </a:t>
            </a:r>
            <a:r>
              <a:rPr lang="ru-RU" sz="2000" b="1" baseline="30000" dirty="0" smtClean="0"/>
              <a:t>. </a:t>
            </a:r>
            <a:r>
              <a:rPr lang="en-US" sz="2000" b="1" dirty="0" smtClean="0"/>
              <a:t>n</a:t>
            </a:r>
            <a:r>
              <a:rPr lang="ru-RU" sz="2000" b="1" dirty="0" smtClean="0"/>
              <a:t> </a:t>
            </a:r>
            <a:r>
              <a:rPr lang="ru-RU" sz="2000" b="1" baseline="30000" dirty="0" smtClean="0"/>
              <a:t>. </a:t>
            </a:r>
            <a:r>
              <a:rPr lang="en-US" sz="2000" b="1" dirty="0" smtClean="0"/>
              <a:t>n</a:t>
            </a:r>
            <a:r>
              <a:rPr lang="ru-RU" sz="2000" b="1" dirty="0" smtClean="0"/>
              <a:t> </a:t>
            </a:r>
            <a:r>
              <a:rPr lang="ru-RU" sz="2000" b="1" baseline="30000" dirty="0" smtClean="0"/>
              <a:t>. </a:t>
            </a:r>
            <a:r>
              <a:rPr lang="en-US" sz="2000" b="1" dirty="0" smtClean="0"/>
              <a:t>n </a:t>
            </a:r>
            <a:r>
              <a:rPr lang="ru-RU" sz="2000" b="1" baseline="30000" dirty="0" smtClean="0"/>
              <a:t>. </a:t>
            </a:r>
            <a:r>
              <a:rPr lang="en-US" sz="2000" b="1" dirty="0" smtClean="0"/>
              <a:t>n</a:t>
            </a:r>
            <a:r>
              <a:rPr lang="ru-RU" sz="2000" b="1" dirty="0" smtClean="0"/>
              <a:t> </a:t>
            </a:r>
            <a:r>
              <a:rPr lang="ru-RU" sz="2000" b="1" baseline="30000" dirty="0" smtClean="0"/>
              <a:t>.</a:t>
            </a:r>
            <a:r>
              <a:rPr lang="ru-RU" sz="2000" b="1" dirty="0" smtClean="0"/>
              <a:t> </a:t>
            </a:r>
            <a:r>
              <a:rPr lang="en-US" sz="2000" b="1" dirty="0" smtClean="0"/>
              <a:t>n </a:t>
            </a:r>
            <a:r>
              <a:rPr lang="en-US" sz="2000" b="1" baseline="30000" dirty="0" smtClean="0"/>
              <a:t>.</a:t>
            </a:r>
            <a:r>
              <a:rPr lang="en-US" sz="2000" b="1" dirty="0" smtClean="0"/>
              <a:t> n</a:t>
            </a:r>
            <a:endParaRPr lang="ru-RU" sz="2000" b="1" dirty="0" smtClean="0"/>
          </a:p>
          <a:p>
            <a:pPr eaLnBrk="1" hangingPunct="1">
              <a:buFontTx/>
              <a:buNone/>
            </a:pPr>
            <a:r>
              <a:rPr lang="be-BY" sz="2000" b="1" dirty="0" smtClean="0">
                <a:solidFill>
                  <a:srgbClr val="0000FF"/>
                </a:solidFill>
              </a:rPr>
              <a:t>3.</a:t>
            </a:r>
            <a:endParaRPr lang="ru-RU" sz="2000" b="1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None/>
            </a:pPr>
            <a:r>
              <a:rPr lang="ru-RU" sz="2000" b="1" dirty="0" smtClean="0"/>
              <a:t>25</a:t>
            </a:r>
            <a:r>
              <a:rPr lang="ru-RU" sz="2000" b="1" baseline="30000" dirty="0" smtClean="0"/>
              <a:t>2</a:t>
            </a:r>
            <a:r>
              <a:rPr lang="ru-RU" sz="2000" b="1" dirty="0" smtClean="0"/>
              <a:t> = 25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25 = 625;</a:t>
            </a:r>
          </a:p>
          <a:p>
            <a:pPr eaLnBrk="1" hangingPunct="1">
              <a:buFontTx/>
              <a:buNone/>
            </a:pPr>
            <a:r>
              <a:rPr lang="ru-RU" sz="2000" b="1" dirty="0" smtClean="0"/>
              <a:t>100</a:t>
            </a:r>
            <a:r>
              <a:rPr lang="ru-RU" sz="2000" b="1" baseline="30000" dirty="0" smtClean="0"/>
              <a:t>2</a:t>
            </a:r>
            <a:r>
              <a:rPr lang="ru-RU" sz="2000" b="1" dirty="0" smtClean="0"/>
              <a:t> = 100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100 = 10000;</a:t>
            </a:r>
          </a:p>
          <a:p>
            <a:pPr eaLnBrk="1" hangingPunct="1">
              <a:buFontTx/>
              <a:buNone/>
            </a:pPr>
            <a:r>
              <a:rPr lang="ru-RU" sz="2000" b="1" dirty="0" smtClean="0"/>
              <a:t>10</a:t>
            </a:r>
            <a:r>
              <a:rPr lang="ru-RU" sz="2000" b="1" baseline="30000" dirty="0" smtClean="0"/>
              <a:t>3</a:t>
            </a:r>
            <a:r>
              <a:rPr lang="ru-RU" sz="2000" b="1" dirty="0" smtClean="0"/>
              <a:t> = 10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10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10 = 1000;</a:t>
            </a:r>
          </a:p>
          <a:p>
            <a:pPr eaLnBrk="1" hangingPunct="1">
              <a:buFontTx/>
              <a:buNone/>
            </a:pPr>
            <a:r>
              <a:rPr lang="ru-RU" sz="2000" b="1" dirty="0" smtClean="0"/>
              <a:t>11</a:t>
            </a:r>
            <a:r>
              <a:rPr lang="ru-RU" sz="2000" b="1" baseline="30000" dirty="0" smtClean="0"/>
              <a:t>3</a:t>
            </a:r>
            <a:r>
              <a:rPr lang="ru-RU" sz="2000" b="1" dirty="0" smtClean="0"/>
              <a:t> = 11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11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11 = 1331;</a:t>
            </a:r>
          </a:p>
          <a:p>
            <a:pPr eaLnBrk="1" hangingPunct="1">
              <a:buFontTx/>
              <a:buNone/>
            </a:pPr>
            <a:r>
              <a:rPr lang="ru-RU" sz="2000" b="1" dirty="0" smtClean="0"/>
              <a:t>12</a:t>
            </a:r>
            <a:r>
              <a:rPr lang="ru-RU" sz="2000" b="1" baseline="30000" dirty="0" smtClean="0"/>
              <a:t>3</a:t>
            </a:r>
            <a:r>
              <a:rPr lang="ru-RU" sz="2000" b="1" dirty="0" smtClean="0"/>
              <a:t> = 12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12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12 = 1728;</a:t>
            </a:r>
          </a:p>
          <a:p>
            <a:pPr eaLnBrk="1" hangingPunct="1">
              <a:buFontTx/>
              <a:buNone/>
            </a:pPr>
            <a:r>
              <a:rPr lang="ru-RU" sz="2000" b="1" dirty="0" smtClean="0"/>
              <a:t>15</a:t>
            </a:r>
            <a:r>
              <a:rPr lang="ru-RU" sz="2000" b="1" baseline="30000" dirty="0" smtClean="0"/>
              <a:t>3</a:t>
            </a:r>
            <a:r>
              <a:rPr lang="ru-RU" sz="2000" b="1" dirty="0" smtClean="0"/>
              <a:t> = 15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15 </a:t>
            </a:r>
            <a:r>
              <a:rPr lang="ru-RU" sz="2000" b="1" baseline="30000" dirty="0" smtClean="0"/>
              <a:t>. </a:t>
            </a:r>
            <a:r>
              <a:rPr lang="ru-RU" sz="2000" b="1" dirty="0" smtClean="0"/>
              <a:t>15 = 3375;</a:t>
            </a:r>
          </a:p>
          <a:p>
            <a:pPr eaLnBrk="1" hangingPunct="1">
              <a:buFontTx/>
              <a:buNone/>
            </a:pPr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06634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142984"/>
            <a:ext cx="7829576" cy="5330968"/>
          </a:xfrm>
        </p:spPr>
        <p:txBody>
          <a:bodyPr/>
          <a:lstStyle/>
          <a:p>
            <a:pPr marL="457200" indent="-457200">
              <a:buNone/>
            </a:pPr>
            <a:r>
              <a:rPr lang="ru-RU" b="1" dirty="0" smtClean="0"/>
              <a:t>1. </a:t>
            </a:r>
            <a:r>
              <a:rPr lang="ru-RU" b="1" dirty="0" err="1" smtClean="0"/>
              <a:t>Праверце</a:t>
            </a:r>
            <a:r>
              <a:rPr lang="ru-RU" b="1" dirty="0" smtClean="0"/>
              <a:t> </a:t>
            </a:r>
            <a:r>
              <a:rPr lang="ru-RU" b="1" dirty="0" err="1" smtClean="0"/>
              <a:t>ці</a:t>
            </a:r>
            <a:r>
              <a:rPr lang="ru-RU" b="1" dirty="0" smtClean="0"/>
              <a:t> </a:t>
            </a:r>
            <a:r>
              <a:rPr lang="ru-RU" b="1" dirty="0" err="1" smtClean="0"/>
              <a:t>правільна</a:t>
            </a:r>
            <a:r>
              <a:rPr lang="ru-RU" b="1" dirty="0" smtClean="0"/>
              <a:t> </a:t>
            </a:r>
            <a:r>
              <a:rPr lang="ru-RU" b="1" dirty="0" err="1" smtClean="0"/>
              <a:t>растаўлены</a:t>
            </a:r>
            <a:r>
              <a:rPr lang="ru-RU" b="1" dirty="0" smtClean="0"/>
              <a:t> </a:t>
            </a:r>
            <a:r>
              <a:rPr lang="ru-RU" b="1" dirty="0" err="1" smtClean="0"/>
              <a:t>дзеянні</a:t>
            </a:r>
            <a:r>
              <a:rPr lang="ru-RU" dirty="0" smtClean="0"/>
              <a:t>:</a:t>
            </a:r>
            <a:endParaRPr lang="ru-RU" dirty="0" smtClean="0"/>
          </a:p>
          <a:p>
            <a:pPr marL="457200" indent="-457200">
              <a:buNone/>
            </a:pPr>
            <a:endParaRPr lang="ru-RU" dirty="0" smtClean="0"/>
          </a:p>
          <a:p>
            <a:pPr marL="457200" indent="-457200">
              <a:buNone/>
            </a:pPr>
            <a:r>
              <a:rPr lang="ru-RU" b="1" dirty="0" smtClean="0"/>
              <a:t>			</a:t>
            </a:r>
            <a:r>
              <a:rPr lang="ru-RU" b="1" dirty="0" smtClean="0"/>
              <a:t>           </a:t>
            </a:r>
            <a:r>
              <a:rPr lang="ru-RU" sz="2800" dirty="0" smtClean="0"/>
              <a:t>508*609 </a:t>
            </a:r>
            <a:r>
              <a:rPr lang="ru-RU" sz="2800" dirty="0" smtClean="0"/>
              <a:t>– (22313+345):69</a:t>
            </a:r>
          </a:p>
          <a:p>
            <a:pPr marL="457200" indent="-457200">
              <a:buNone/>
            </a:pPr>
            <a:endParaRPr lang="ru-RU" b="1" dirty="0" smtClean="0"/>
          </a:p>
          <a:p>
            <a:pPr marL="457200" indent="-457200">
              <a:buNone/>
            </a:pPr>
            <a:r>
              <a:rPr lang="ru-RU" b="1" dirty="0" smtClean="0"/>
              <a:t>			</a:t>
            </a:r>
            <a:r>
              <a:rPr lang="ru-RU" b="1" dirty="0" smtClean="0"/>
              <a:t>           </a:t>
            </a:r>
            <a:r>
              <a:rPr lang="ru-RU" sz="2800" dirty="0" smtClean="0"/>
              <a:t>34*45 </a:t>
            </a:r>
            <a:r>
              <a:rPr lang="ru-RU" sz="2800" dirty="0" smtClean="0"/>
              <a:t>+ 56 - 78*356:56*4 </a:t>
            </a:r>
          </a:p>
          <a:p>
            <a:pPr marL="457200" indent="-457200">
              <a:buNone/>
            </a:pPr>
            <a:r>
              <a:rPr lang="ru-RU" b="1" dirty="0" smtClean="0"/>
              <a:t>2. </a:t>
            </a:r>
            <a:r>
              <a:rPr lang="ru-RU" b="1" dirty="0" smtClean="0"/>
              <a:t>Як </a:t>
            </a:r>
            <a:r>
              <a:rPr lang="ru-RU" b="1" dirty="0" err="1" smtClean="0"/>
              <a:t>можна</a:t>
            </a:r>
            <a:r>
              <a:rPr lang="ru-RU" b="1" dirty="0" smtClean="0"/>
              <a:t> </a:t>
            </a:r>
            <a:r>
              <a:rPr lang="ru-RU" b="1" dirty="0" err="1" smtClean="0"/>
              <a:t>запісаць</a:t>
            </a:r>
            <a:r>
              <a:rPr lang="ru-RU" b="1" dirty="0" smtClean="0"/>
              <a:t> суму</a:t>
            </a:r>
            <a:r>
              <a:rPr lang="ru-RU" dirty="0" smtClean="0"/>
              <a:t>:</a:t>
            </a:r>
          </a:p>
          <a:p>
            <a:pPr marL="457200" indent="-457200">
              <a:buNone/>
            </a:pPr>
            <a:endParaRPr lang="ru-RU" dirty="0" smtClean="0"/>
          </a:p>
          <a:p>
            <a:pPr marL="457200" indent="-457200">
              <a:buNone/>
            </a:pPr>
            <a:r>
              <a:rPr lang="ru-RU" dirty="0" smtClean="0"/>
              <a:t>				5 + 5 + 5 + </a:t>
            </a:r>
            <a:r>
              <a:rPr lang="ru-RU" dirty="0" smtClean="0"/>
              <a:t>5</a:t>
            </a:r>
          </a:p>
          <a:p>
            <a:pPr marL="457200" indent="-457200">
              <a:buNone/>
            </a:pPr>
            <a:r>
              <a:rPr lang="ru-RU" b="1" dirty="0" smtClean="0"/>
              <a:t>3.</a:t>
            </a:r>
            <a:r>
              <a:rPr lang="ru-RU" dirty="0" smtClean="0"/>
              <a:t> </a:t>
            </a:r>
            <a:r>
              <a:rPr lang="ru-RU" dirty="0" smtClean="0"/>
              <a:t>Як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запісаць</a:t>
            </a:r>
            <a:r>
              <a:rPr lang="ru-RU" dirty="0" smtClean="0"/>
              <a:t> </a:t>
            </a:r>
            <a:r>
              <a:rPr lang="ru-RU" dirty="0" err="1" smtClean="0"/>
              <a:t>здабытак</a:t>
            </a:r>
            <a:r>
              <a:rPr lang="ru-RU" dirty="0" smtClean="0"/>
              <a:t>:</a:t>
            </a:r>
          </a:p>
          <a:p>
            <a:pPr marL="457200" indent="-457200">
              <a:buNone/>
            </a:pPr>
            <a:r>
              <a:rPr lang="ru-RU" dirty="0" smtClean="0"/>
              <a:t>				5 ∙ 5 ∙ 5 ∙ 5   </a:t>
            </a:r>
          </a:p>
          <a:p>
            <a:pPr marL="457200" indent="-457200">
              <a:buNone/>
            </a:pPr>
            <a:endParaRPr lang="ru-RU" dirty="0" smtClean="0"/>
          </a:p>
          <a:p>
            <a:pPr marL="457200" indent="-457200">
              <a:buNone/>
            </a:pPr>
            <a:endParaRPr lang="ru-RU" dirty="0" smtClean="0"/>
          </a:p>
          <a:p>
            <a:pPr marL="457200" indent="-457200">
              <a:buNone/>
            </a:pPr>
            <a:endParaRPr lang="ru-RU" b="1" dirty="0" smtClean="0"/>
          </a:p>
          <a:p>
            <a:pPr marL="457200" indent="-457200">
              <a:buNone/>
            </a:pP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895473" y="1834051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786182" y="184367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99259" y="1809239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038745" y="184367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14612" y="264318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10818" y="2652807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143372" y="2652807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4819767" y="266397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527528" y="268168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72198" y="2691307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5000628" y="392906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= </a:t>
            </a:r>
            <a:r>
              <a:rPr lang="ru-RU" sz="2400" b="1" dirty="0" smtClean="0"/>
              <a:t>?</a:t>
            </a:r>
            <a:endParaRPr lang="ru-RU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000628" y="3929066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= 5∙4</a:t>
            </a:r>
            <a:endParaRPr lang="ru-RU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786314" y="4786322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= </a:t>
            </a:r>
            <a:r>
              <a:rPr lang="ru-RU" sz="2400" b="1" dirty="0" smtClean="0"/>
              <a:t>?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8" grpId="1"/>
      <p:bldP spid="19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428631" y="500042"/>
            <a:ext cx="5000625" cy="25545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400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гадоў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назад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французскі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матэматык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Рэне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Дэкарт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прапанаваў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спосаб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запісу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здабытку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некалькіх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аднолькавых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множнікаў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Прямоугольник 3"/>
          <p:cNvSpPr>
            <a:spLocks noChangeArrowheads="1"/>
          </p:cNvSpPr>
          <p:nvPr/>
        </p:nvSpPr>
        <p:spPr bwMode="auto">
          <a:xfrm>
            <a:off x="500034" y="4000504"/>
            <a:ext cx="5143536" cy="1015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5 · 5 · 5 · 5 = 5</a:t>
            </a:r>
            <a:r>
              <a:rPr lang="ru-RU" sz="6000" b="1" baseline="300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00035" y="5429264"/>
            <a:ext cx="8215370" cy="10779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Запіс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200" baseline="30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чытаюць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пять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чацвертай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ступені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im4-tub-ru.yandex.net/i?id=148514807-47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7652" y="522344"/>
            <a:ext cx="3187752" cy="392909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7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8860" y="1357298"/>
            <a:ext cx="6172200" cy="1894362"/>
          </a:xfrm>
        </p:spPr>
        <p:txBody>
          <a:bodyPr/>
          <a:lstStyle/>
          <a:p>
            <a:r>
              <a:rPr lang="ru-RU" dirty="0" smtClean="0"/>
              <a:t>Ступень </a:t>
            </a:r>
            <a:r>
              <a:rPr lang="ru-RU" dirty="0" err="1" smtClean="0"/>
              <a:t>ліку</a:t>
            </a:r>
            <a:r>
              <a:rPr lang="ru-RU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Квадрат і </a:t>
            </a:r>
            <a:r>
              <a:rPr lang="ru-RU" dirty="0" smtClean="0"/>
              <a:t>куб </a:t>
            </a:r>
            <a:r>
              <a:rPr lang="ru-RU" dirty="0" err="1" smtClean="0"/>
              <a:t>ліку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e-BY" dirty="0" smtClean="0"/>
              <a:t>Настаўнік: Т.С. Гарашчук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654457" y="714356"/>
            <a:ext cx="4214813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Паказчык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ступені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643306" y="4714884"/>
            <a:ext cx="5000625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Аснова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ступені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5"/>
          <p:cNvGrpSpPr/>
          <p:nvPr/>
        </p:nvGrpSpPr>
        <p:grpSpPr>
          <a:xfrm>
            <a:off x="642910" y="1357298"/>
            <a:ext cx="1928826" cy="3005198"/>
            <a:chOff x="2857488" y="1887986"/>
            <a:chExt cx="1928826" cy="2146526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4" name="TextBox 13"/>
            <p:cNvSpPr txBox="1"/>
            <p:nvPr/>
          </p:nvSpPr>
          <p:spPr>
            <a:xfrm>
              <a:off x="2857488" y="1990038"/>
              <a:ext cx="1928826" cy="2044474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8000" b="1" dirty="0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000496" y="1887986"/>
              <a:ext cx="642942" cy="112116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9600" b="1" dirty="0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cxnSp>
        <p:nvCxnSpPr>
          <p:cNvPr id="7" name="Прямая со стрелкой 6"/>
          <p:cNvCxnSpPr>
            <a:endCxn id="13" idx="1"/>
          </p:cNvCxnSpPr>
          <p:nvPr/>
        </p:nvCxnSpPr>
        <p:spPr>
          <a:xfrm>
            <a:off x="1857356" y="3929066"/>
            <a:ext cx="1785950" cy="107820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19" idx="3"/>
          </p:cNvCxnSpPr>
          <p:nvPr/>
        </p:nvCxnSpPr>
        <p:spPr>
          <a:xfrm flipV="1">
            <a:off x="2571736" y="928671"/>
            <a:ext cx="1071570" cy="1250164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643313" y="2390883"/>
            <a:ext cx="5000625" cy="10779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Выраз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200" b="1" baseline="300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называюць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ступенню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Прямая со стрелкой 15"/>
          <p:cNvCxnSpPr>
            <a:stCxn id="14" idx="3"/>
            <a:endCxn id="11" idx="1"/>
          </p:cNvCxnSpPr>
          <p:nvPr/>
        </p:nvCxnSpPr>
        <p:spPr>
          <a:xfrm flipV="1">
            <a:off x="2571736" y="2929840"/>
            <a:ext cx="1071577" cy="1495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852824" y="1571612"/>
            <a:ext cx="718912" cy="1214446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65212" y="2143116"/>
            <a:ext cx="1188000" cy="1857388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1" grpId="0" animBg="1"/>
      <p:bldP spid="19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endParaRPr lang="ru-RU" sz="40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b="1" u="sng" dirty="0" smtClean="0">
                <a:solidFill>
                  <a:srgbClr val="0000FF"/>
                </a:solidFill>
              </a:rPr>
              <a:t>2  </a:t>
            </a:r>
            <a:r>
              <a:rPr lang="ru-RU" b="1" dirty="0" smtClean="0">
                <a:solidFill>
                  <a:srgbClr val="0000FF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х </a:t>
            </a:r>
            <a:r>
              <a:rPr lang="ru-RU" b="1" dirty="0" smtClean="0"/>
              <a:t> </a:t>
            </a:r>
            <a:r>
              <a:rPr lang="ru-RU" b="1" u="sng" dirty="0" smtClean="0">
                <a:solidFill>
                  <a:srgbClr val="0000FF"/>
                </a:solidFill>
              </a:rPr>
              <a:t>2</a:t>
            </a:r>
            <a:r>
              <a:rPr lang="ru-RU" b="1" dirty="0" smtClean="0"/>
              <a:t> </a:t>
            </a:r>
            <a:r>
              <a:rPr lang="ru-RU" b="1" dirty="0" smtClean="0"/>
              <a:t>  </a:t>
            </a:r>
            <a:r>
              <a:rPr lang="ru-RU" b="1" dirty="0" smtClean="0">
                <a:solidFill>
                  <a:srgbClr val="FF0000"/>
                </a:solidFill>
              </a:rPr>
              <a:t>х  </a:t>
            </a:r>
            <a:r>
              <a:rPr lang="ru-RU" b="1" dirty="0" smtClean="0"/>
              <a:t> </a:t>
            </a:r>
            <a:r>
              <a:rPr lang="ru-RU" b="1" u="sng" dirty="0" smtClean="0">
                <a:solidFill>
                  <a:srgbClr val="0000FF"/>
                </a:solidFill>
              </a:rPr>
              <a:t>2  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х</a:t>
            </a:r>
            <a:r>
              <a:rPr lang="ru-RU" b="1" dirty="0" smtClean="0"/>
              <a:t> </a:t>
            </a:r>
            <a:r>
              <a:rPr lang="ru-RU" b="1" dirty="0" smtClean="0"/>
              <a:t>  </a:t>
            </a:r>
            <a:r>
              <a:rPr lang="ru-RU" b="1" u="sng" dirty="0" smtClean="0">
                <a:solidFill>
                  <a:srgbClr val="0000FF"/>
                </a:solidFill>
              </a:rPr>
              <a:t>2</a:t>
            </a:r>
            <a:r>
              <a:rPr lang="ru-RU" b="1" dirty="0" smtClean="0"/>
              <a:t>  </a:t>
            </a:r>
            <a:r>
              <a:rPr lang="ru-RU" b="1" dirty="0" smtClean="0">
                <a:solidFill>
                  <a:srgbClr val="FF0000"/>
                </a:solidFill>
              </a:rPr>
              <a:t>х  </a:t>
            </a:r>
            <a:r>
              <a:rPr lang="ru-RU" b="1" dirty="0" smtClean="0"/>
              <a:t> </a:t>
            </a:r>
            <a:r>
              <a:rPr lang="ru-RU" b="1" u="sng" dirty="0" smtClean="0">
                <a:solidFill>
                  <a:srgbClr val="0000FF"/>
                </a:solidFill>
              </a:rPr>
              <a:t>2</a:t>
            </a:r>
            <a:endParaRPr lang="ru-RU" sz="1000" b="1" u="sng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None/>
            </a:pPr>
            <a:r>
              <a:rPr lang="ru-RU" sz="1400" dirty="0" smtClean="0">
                <a:solidFill>
                  <a:schemeClr val="tx2"/>
                </a:solidFill>
              </a:rPr>
              <a:t> </a:t>
            </a:r>
            <a:r>
              <a:rPr lang="ru-RU" sz="1400" b="1" dirty="0" smtClean="0">
                <a:solidFill>
                  <a:schemeClr val="tx2"/>
                </a:solidFill>
              </a:rPr>
              <a:t>1            2           3           4            5</a:t>
            </a:r>
          </a:p>
          <a:p>
            <a:pPr eaLnBrk="1" hangingPunct="1">
              <a:buFontTx/>
              <a:buNone/>
            </a:pPr>
            <a:endParaRPr lang="ru-RU" b="1" u="sng" dirty="0" smtClean="0">
              <a:solidFill>
                <a:srgbClr val="0000FF"/>
              </a:solidFill>
            </a:endParaRP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684213" y="2420938"/>
            <a:ext cx="1223962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1331913" y="2349500"/>
            <a:ext cx="576262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>
            <a:off x="1908175" y="2349500"/>
            <a:ext cx="71438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H="1">
            <a:off x="1908175" y="2349500"/>
            <a:ext cx="647700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H="1">
            <a:off x="1908175" y="2492375"/>
            <a:ext cx="1223963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1763713" y="3357563"/>
            <a:ext cx="288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b="1" i="0"/>
              <a:t>5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476375" y="3429000"/>
            <a:ext cx="5445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sz="3200" b="1" i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1835150" y="3429000"/>
            <a:ext cx="13684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sz="3200" b="1">
                <a:solidFill>
                  <a:srgbClr val="009900"/>
                </a:solidFill>
              </a:rPr>
              <a:t>= 32</a:t>
            </a:r>
            <a:endParaRPr lang="ru-RU" b="1">
              <a:solidFill>
                <a:srgbClr val="009900"/>
              </a:solidFill>
            </a:endParaRP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900113" y="4076700"/>
            <a:ext cx="42481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sz="2400" b="1" dirty="0">
                <a:solidFill>
                  <a:srgbClr val="0000FF"/>
                </a:solidFill>
              </a:rPr>
              <a:t>2 – </a:t>
            </a:r>
            <a:r>
              <a:rPr lang="ru-RU" sz="2400" b="1" dirty="0" err="1" smtClean="0">
                <a:solidFill>
                  <a:srgbClr val="0000FF"/>
                </a:solidFill>
              </a:rPr>
              <a:t>аснова</a:t>
            </a:r>
            <a:r>
              <a:rPr lang="ru-RU" sz="2400" b="1" dirty="0" smtClean="0">
                <a:solidFill>
                  <a:srgbClr val="0000FF"/>
                </a:solidFill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</a:rPr>
              <a:t>ступені</a:t>
            </a:r>
            <a:endParaRPr lang="ru-RU" sz="2400" b="1" dirty="0">
              <a:solidFill>
                <a:srgbClr val="0000FF"/>
              </a:solidFill>
            </a:endParaRPr>
          </a:p>
          <a:p>
            <a:pPr algn="l" eaLnBrk="1" hangingPunct="1"/>
            <a:r>
              <a:rPr lang="ru-RU" sz="2400" b="1" dirty="0">
                <a:solidFill>
                  <a:schemeClr val="tx2"/>
                </a:solidFill>
              </a:rPr>
              <a:t>5 – </a:t>
            </a:r>
            <a:r>
              <a:rPr lang="ru-RU" sz="2400" b="1" dirty="0" err="1" smtClean="0">
                <a:solidFill>
                  <a:schemeClr val="tx2"/>
                </a:solidFill>
              </a:rPr>
              <a:t>паказчык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ступені</a:t>
            </a:r>
            <a:endParaRPr lang="ru-RU" sz="2400" b="1" dirty="0">
              <a:solidFill>
                <a:schemeClr val="tx2"/>
              </a:solidFill>
            </a:endParaRPr>
          </a:p>
          <a:p>
            <a:pPr algn="l" eaLnBrk="1" hangingPunct="1"/>
            <a:r>
              <a:rPr lang="ru-RU" sz="2400" b="1" dirty="0">
                <a:solidFill>
                  <a:srgbClr val="009900"/>
                </a:solidFill>
              </a:rPr>
              <a:t>2</a:t>
            </a:r>
            <a:r>
              <a:rPr lang="ru-RU" sz="2400" b="1" baseline="30000" dirty="0">
                <a:solidFill>
                  <a:srgbClr val="009900"/>
                </a:solidFill>
              </a:rPr>
              <a:t>5</a:t>
            </a:r>
            <a:r>
              <a:rPr lang="ru-RU" sz="2400" b="1" dirty="0">
                <a:solidFill>
                  <a:srgbClr val="009900"/>
                </a:solidFill>
              </a:rPr>
              <a:t> - </a:t>
            </a:r>
            <a:r>
              <a:rPr lang="ru-RU" sz="2400" b="1" dirty="0" smtClean="0">
                <a:solidFill>
                  <a:srgbClr val="009900"/>
                </a:solidFill>
              </a:rPr>
              <a:t>ступень</a:t>
            </a:r>
            <a:endParaRPr lang="ru-RU" sz="2400" b="1" dirty="0">
              <a:solidFill>
                <a:srgbClr val="009900"/>
              </a:solidFill>
            </a:endParaRP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0" y="5364163"/>
            <a:ext cx="914400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sz="2000" b="1" i="0" dirty="0" err="1" smtClean="0"/>
              <a:t>Прачытайце</a:t>
            </a:r>
            <a:r>
              <a:rPr lang="ru-RU" sz="2000" b="1" i="0" dirty="0" smtClean="0"/>
              <a:t> </a:t>
            </a:r>
            <a:r>
              <a:rPr lang="ru-RU" sz="2000" b="1" i="0" dirty="0" err="1" smtClean="0"/>
              <a:t>выразы</a:t>
            </a:r>
            <a:r>
              <a:rPr lang="ru-RU" sz="2000" b="1" i="0" dirty="0" smtClean="0"/>
              <a:t>, </a:t>
            </a:r>
            <a:r>
              <a:rPr lang="ru-RU" sz="2000" b="1" i="0" dirty="0" err="1" smtClean="0"/>
              <a:t>назавіце</a:t>
            </a:r>
            <a:r>
              <a:rPr lang="ru-RU" sz="2000" b="1" i="0" dirty="0" smtClean="0"/>
              <a:t> </a:t>
            </a:r>
            <a:r>
              <a:rPr lang="ru-RU" sz="2000" b="1" i="0" dirty="0" err="1" smtClean="0"/>
              <a:t>аснову</a:t>
            </a:r>
            <a:r>
              <a:rPr lang="ru-RU" sz="2000" b="1" i="0" dirty="0" smtClean="0"/>
              <a:t> і </a:t>
            </a:r>
            <a:r>
              <a:rPr lang="ru-RU" sz="2000" b="1" i="0" dirty="0" err="1" smtClean="0"/>
              <a:t>паказчык</a:t>
            </a:r>
            <a:r>
              <a:rPr lang="ru-RU" sz="2000" b="1" i="0" dirty="0" smtClean="0"/>
              <a:t> </a:t>
            </a:r>
            <a:r>
              <a:rPr lang="ru-RU" sz="2000" b="1" i="0" dirty="0" err="1" smtClean="0"/>
              <a:t>ступені</a:t>
            </a:r>
            <a:r>
              <a:rPr lang="ru-RU" sz="2000" b="1" i="0" dirty="0" smtClean="0"/>
              <a:t>:</a:t>
            </a:r>
            <a:endParaRPr lang="ru-RU" sz="2000" b="1" i="0" dirty="0"/>
          </a:p>
          <a:p>
            <a:pPr algn="l" eaLnBrk="1" hangingPunct="1"/>
            <a:r>
              <a:rPr lang="ru-RU" sz="3200" b="1" i="0" dirty="0">
                <a:solidFill>
                  <a:srgbClr val="0000FF"/>
                </a:solidFill>
              </a:rPr>
              <a:t>               6</a:t>
            </a:r>
            <a:r>
              <a:rPr lang="ru-RU" sz="3200" b="1" i="0" baseline="30000" dirty="0">
                <a:solidFill>
                  <a:srgbClr val="0000FF"/>
                </a:solidFill>
              </a:rPr>
              <a:t>7</a:t>
            </a:r>
            <a:r>
              <a:rPr lang="ru-RU" sz="3200" b="1" i="0" dirty="0">
                <a:solidFill>
                  <a:srgbClr val="0000FF"/>
                </a:solidFill>
              </a:rPr>
              <a:t>, 12</a:t>
            </a:r>
            <a:r>
              <a:rPr lang="ru-RU" sz="3200" b="1" i="0" baseline="30000" dirty="0">
                <a:solidFill>
                  <a:srgbClr val="0000FF"/>
                </a:solidFill>
              </a:rPr>
              <a:t>3</a:t>
            </a:r>
            <a:r>
              <a:rPr lang="ru-RU" sz="3200" b="1" i="0" dirty="0">
                <a:solidFill>
                  <a:srgbClr val="0000FF"/>
                </a:solidFill>
              </a:rPr>
              <a:t>, 3</a:t>
            </a:r>
            <a:r>
              <a:rPr lang="ru-RU" sz="3200" b="1" i="0" baseline="30000" dirty="0">
                <a:solidFill>
                  <a:srgbClr val="0000FF"/>
                </a:solidFill>
              </a:rPr>
              <a:t>11</a:t>
            </a:r>
            <a:r>
              <a:rPr lang="ru-RU" sz="3200" b="1" i="0" dirty="0">
                <a:solidFill>
                  <a:srgbClr val="0000FF"/>
                </a:solidFill>
              </a:rPr>
              <a:t>, 8</a:t>
            </a:r>
            <a:r>
              <a:rPr lang="ru-RU" sz="3200" b="1" i="0" baseline="30000" dirty="0">
                <a:solidFill>
                  <a:srgbClr val="0000FF"/>
                </a:solidFill>
              </a:rPr>
              <a:t>5</a:t>
            </a:r>
            <a:r>
              <a:rPr lang="ru-RU" sz="3200" b="1" i="0" dirty="0">
                <a:solidFill>
                  <a:srgbClr val="0000FF"/>
                </a:solidFill>
              </a:rPr>
              <a:t>, 1</a:t>
            </a:r>
            <a:r>
              <a:rPr lang="ru-RU" sz="3200" b="1" i="0" baseline="30000" dirty="0">
                <a:solidFill>
                  <a:srgbClr val="0000FF"/>
                </a:solidFill>
              </a:rPr>
              <a:t>2</a:t>
            </a:r>
            <a:r>
              <a:rPr lang="ru-RU" sz="3200" b="1" i="0" dirty="0">
                <a:solidFill>
                  <a:srgbClr val="0000FF"/>
                </a:solidFill>
              </a:rPr>
              <a:t>, 7</a:t>
            </a:r>
            <a:r>
              <a:rPr lang="ru-RU" sz="3200" b="1" i="0" baseline="30000" dirty="0">
                <a:solidFill>
                  <a:srgbClr val="0000FF"/>
                </a:solidFill>
              </a:rPr>
              <a:t>2</a:t>
            </a:r>
            <a:r>
              <a:rPr lang="ru-RU" sz="3200" b="1" i="0" dirty="0">
                <a:solidFill>
                  <a:srgbClr val="0000FF"/>
                </a:solidFill>
              </a:rPr>
              <a:t>, 9</a:t>
            </a:r>
            <a:r>
              <a:rPr lang="ru-RU" sz="3200" b="1" i="0" baseline="30000" dirty="0">
                <a:solidFill>
                  <a:srgbClr val="0000FF"/>
                </a:solidFill>
              </a:rPr>
              <a:t>3 </a:t>
            </a:r>
            <a:r>
              <a:rPr lang="ru-RU" sz="3200" b="1" i="0" dirty="0">
                <a:solidFill>
                  <a:srgbClr val="0000FF"/>
                </a:solidFill>
              </a:rPr>
              <a:t> 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0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  <p:bldP spid="15364" grpId="0" animBg="1"/>
      <p:bldP spid="15366" grpId="0" animBg="1"/>
      <p:bldP spid="15367" grpId="0" animBg="1"/>
      <p:bldP spid="15368" grpId="0" animBg="1"/>
      <p:bldP spid="15369" grpId="0" animBg="1"/>
      <p:bldP spid="15370" grpId="0"/>
      <p:bldP spid="15371" grpId="0"/>
      <p:bldP spid="15372" grpId="0"/>
      <p:bldP spid="15373" grpId="0"/>
      <p:bldP spid="1538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4"/>
          <p:cNvSpPr>
            <a:spLocks noGrp="1" noChangeArrowheads="1"/>
          </p:cNvSpPr>
          <p:nvPr>
            <p:ph idx="1"/>
          </p:nvPr>
        </p:nvSpPr>
        <p:spPr>
          <a:xfrm>
            <a:off x="3348038" y="1600200"/>
            <a:ext cx="1223962" cy="1397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b="1" i="1" smtClean="0">
                <a:solidFill>
                  <a:srgbClr val="0000FF"/>
                </a:solidFill>
              </a:rPr>
              <a:t>    2</a:t>
            </a:r>
            <a:r>
              <a:rPr lang="ru-RU" b="1" i="1" smtClean="0"/>
              <a:t> </a:t>
            </a:r>
            <a:r>
              <a:rPr lang="ru-RU" b="1" i="1" baseline="30000" smtClean="0"/>
              <a:t>7</a:t>
            </a:r>
            <a:r>
              <a:rPr lang="ru-RU" b="1" i="1" smtClean="0"/>
              <a:t>  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835150" y="4005263"/>
            <a:ext cx="44672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3200" b="1">
                <a:solidFill>
                  <a:srgbClr val="0000FF"/>
                </a:solidFill>
              </a:rPr>
              <a:t>2 </a:t>
            </a:r>
            <a:r>
              <a:rPr lang="ru-RU" sz="3200" b="1">
                <a:solidFill>
                  <a:srgbClr val="FF0000"/>
                </a:solidFill>
              </a:rPr>
              <a:t>х</a:t>
            </a:r>
            <a:r>
              <a:rPr lang="ru-RU" sz="3200" b="1">
                <a:solidFill>
                  <a:srgbClr val="0000FF"/>
                </a:solidFill>
              </a:rPr>
              <a:t> 2 </a:t>
            </a:r>
            <a:r>
              <a:rPr lang="ru-RU" sz="3200" b="1">
                <a:solidFill>
                  <a:srgbClr val="FF0000"/>
                </a:solidFill>
              </a:rPr>
              <a:t>х</a:t>
            </a:r>
            <a:r>
              <a:rPr lang="ru-RU" sz="3200" b="1">
                <a:solidFill>
                  <a:srgbClr val="0000FF"/>
                </a:solidFill>
              </a:rPr>
              <a:t> 2 </a:t>
            </a:r>
            <a:r>
              <a:rPr lang="ru-RU" sz="3200" b="1">
                <a:solidFill>
                  <a:srgbClr val="FF0000"/>
                </a:solidFill>
              </a:rPr>
              <a:t>х </a:t>
            </a:r>
            <a:r>
              <a:rPr lang="ru-RU" sz="3200" b="1">
                <a:solidFill>
                  <a:srgbClr val="0000FF"/>
                </a:solidFill>
              </a:rPr>
              <a:t>2 </a:t>
            </a:r>
            <a:r>
              <a:rPr lang="ru-RU" sz="3200" b="1">
                <a:solidFill>
                  <a:srgbClr val="FF0000"/>
                </a:solidFill>
              </a:rPr>
              <a:t>х </a:t>
            </a:r>
            <a:r>
              <a:rPr lang="ru-RU" sz="3200" b="1">
                <a:solidFill>
                  <a:srgbClr val="0000FF"/>
                </a:solidFill>
              </a:rPr>
              <a:t>2 </a:t>
            </a:r>
            <a:r>
              <a:rPr lang="ru-RU" sz="3200" b="1">
                <a:solidFill>
                  <a:srgbClr val="FF0000"/>
                </a:solidFill>
              </a:rPr>
              <a:t>х</a:t>
            </a:r>
            <a:r>
              <a:rPr lang="ru-RU" sz="3200" b="1">
                <a:solidFill>
                  <a:srgbClr val="0000FF"/>
                </a:solidFill>
              </a:rPr>
              <a:t> 2 </a:t>
            </a:r>
            <a:r>
              <a:rPr lang="ru-RU" sz="3200" b="1">
                <a:solidFill>
                  <a:srgbClr val="FF0000"/>
                </a:solidFill>
              </a:rPr>
              <a:t>х</a:t>
            </a:r>
            <a:r>
              <a:rPr lang="ru-RU" sz="3200" b="1">
                <a:solidFill>
                  <a:srgbClr val="0000FF"/>
                </a:solidFill>
              </a:rPr>
              <a:t> 2</a:t>
            </a:r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 flipH="1">
            <a:off x="2124075" y="2060575"/>
            <a:ext cx="194310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 flipH="1">
            <a:off x="2771775" y="2060575"/>
            <a:ext cx="129540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 flipH="1">
            <a:off x="3492500" y="2060575"/>
            <a:ext cx="574675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>
            <a:off x="4067175" y="2060575"/>
            <a:ext cx="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>
            <a:off x="4067175" y="2060575"/>
            <a:ext cx="720725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>
            <a:off x="4067175" y="2060575"/>
            <a:ext cx="1368425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49" name="Line 29"/>
          <p:cNvSpPr>
            <a:spLocks noChangeShapeType="1"/>
          </p:cNvSpPr>
          <p:nvPr/>
        </p:nvSpPr>
        <p:spPr bwMode="auto">
          <a:xfrm>
            <a:off x="4067175" y="2060575"/>
            <a:ext cx="208915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50" name="Text Box 30"/>
          <p:cNvSpPr txBox="1">
            <a:spLocks noChangeArrowheads="1"/>
          </p:cNvSpPr>
          <p:nvPr/>
        </p:nvSpPr>
        <p:spPr bwMode="auto">
          <a:xfrm>
            <a:off x="4572000" y="1628775"/>
            <a:ext cx="1098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3200" b="1">
                <a:solidFill>
                  <a:srgbClr val="009900"/>
                </a:solidFill>
              </a:rPr>
              <a:t>=128</a:t>
            </a:r>
          </a:p>
        </p:txBody>
      </p:sp>
    </p:spTree>
    <p:extLst>
      <p:ext uri="{BB962C8B-B14F-4D97-AF65-F5344CB8AC3E}">
        <p14:creationId xmlns:p14="http://schemas.microsoft.com/office/powerpoint/2010/main" val="3914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0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0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build="p"/>
      <p:bldP spid="30725" grpId="0"/>
      <p:bldP spid="30732" grpId="0" animBg="1"/>
      <p:bldP spid="30733" grpId="0" animBg="1"/>
      <p:bldP spid="30734" grpId="0" animBg="1"/>
      <p:bldP spid="30735" grpId="0" animBg="1"/>
      <p:bldP spid="30736" grpId="0" animBg="1"/>
      <p:bldP spid="30737" grpId="0" animBg="1"/>
      <p:bldP spid="30749" grpId="0" animBg="1"/>
      <p:bldP spid="307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1357313" y="1319207"/>
            <a:ext cx="1225550" cy="1323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8000" b="1" baseline="300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3929063" y="1319207"/>
            <a:ext cx="1039812" cy="1323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8000" b="1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8000" b="1" baseline="3000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6429375" y="1319207"/>
            <a:ext cx="1039813" cy="1323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8000" b="1" baseline="300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285875" y="4127512"/>
            <a:ext cx="6286500" cy="101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6000" b="1" baseline="3000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6000" b="1">
                <a:latin typeface="Times New Roman" pitchFamily="18" charset="0"/>
                <a:cs typeface="Times New Roman" pitchFamily="18" charset="0"/>
              </a:rPr>
              <a:t> =6·6·6·6·6</a:t>
            </a:r>
            <a:endParaRPr lang="ru-RU" sz="6000" b="1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85786" y="5484834"/>
            <a:ext cx="7286625" cy="101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6000" b="1" baseline="300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 =7·7·7·7·7·7·7·7</a:t>
            </a:r>
            <a:endParaRPr lang="ru-RU" sz="60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1" name="TextBox 7"/>
          <p:cNvSpPr txBox="1">
            <a:spLocks noChangeArrowheads="1"/>
          </p:cNvSpPr>
          <p:nvPr/>
        </p:nvSpPr>
        <p:spPr bwMode="auto">
          <a:xfrm>
            <a:off x="214282" y="142875"/>
            <a:ext cx="8429684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запісаць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ступені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выглядзе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здабытку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714500" y="2841628"/>
            <a:ext cx="5572125" cy="101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6000" b="1" baseline="3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 =5·5·5·5</a:t>
            </a:r>
            <a:endParaRPr lang="ru-RU" sz="60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151" grpId="0" uiExpand="1" build="allAtOnce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2875" y="3911600"/>
          <a:ext cx="8858278" cy="1804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298"/>
                <a:gridCol w="805298"/>
                <a:gridCol w="805298"/>
                <a:gridCol w="805298"/>
                <a:gridCol w="805298"/>
                <a:gridCol w="805298"/>
                <a:gridCol w="805298"/>
                <a:gridCol w="805298"/>
                <a:gridCol w="805298"/>
                <a:gridCol w="805298"/>
                <a:gridCol w="805298"/>
              </a:tblGrid>
              <a:tr h="601346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346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b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0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346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b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b="0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smtClean="0"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125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216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93" name="Рисунок 5" descr="вавилон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3" y="285750"/>
            <a:ext cx="3762375" cy="328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357188" y="500063"/>
            <a:ext cx="6786562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старажытным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Вавілоне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вылічэння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людзі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складалі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табліцы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квадратаў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кубаў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лікаў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77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0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</TotalTime>
  <Words>909</Words>
  <Application>Microsoft Office PowerPoint</Application>
  <PresentationFormat>Экран (4:3)</PresentationFormat>
  <Paragraphs>297</Paragraphs>
  <Slides>19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Тема Office</vt:lpstr>
      <vt:lpstr>Формула</vt:lpstr>
      <vt:lpstr>Вусныя практыкаванні</vt:lpstr>
      <vt:lpstr>Презентация PowerPoint</vt:lpstr>
      <vt:lpstr>Презентация PowerPoint</vt:lpstr>
      <vt:lpstr>Ступень ліку. Квадрат і куб ліку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Квадрат ліку: здабытак двух роўных множнікаў</vt:lpstr>
      <vt:lpstr>Презентация PowerPoint</vt:lpstr>
      <vt:lpstr>Квадраты натуральных лікаў</vt:lpstr>
      <vt:lpstr>Уласцівасці ступеней</vt:lpstr>
      <vt:lpstr>Чаму «квадрат» і «куб»?</vt:lpstr>
      <vt:lpstr>Презентация PowerPoint</vt:lpstr>
      <vt:lpstr>Вылічыце вусна</vt:lpstr>
      <vt:lpstr>Презентация PowerPoint</vt:lpstr>
      <vt:lpstr>Презентация PowerPoint</vt:lpstr>
    </vt:vector>
  </TitlesOfParts>
  <Company>DG Win&amp;Soft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Устно</dc:title>
  <dc:creator>Sergey</dc:creator>
  <cp:lastModifiedBy>ТАНЯ</cp:lastModifiedBy>
  <cp:revision>25</cp:revision>
  <dcterms:created xsi:type="dcterms:W3CDTF">2012-12-02T04:15:44Z</dcterms:created>
  <dcterms:modified xsi:type="dcterms:W3CDTF">2014-10-08T18:31:54Z</dcterms:modified>
</cp:coreProperties>
</file>