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83" r:id="rId4"/>
    <p:sldId id="284" r:id="rId5"/>
    <p:sldId id="285" r:id="rId6"/>
    <p:sldId id="282" r:id="rId7"/>
    <p:sldId id="286" r:id="rId8"/>
    <p:sldId id="287" r:id="rId9"/>
    <p:sldId id="288" r:id="rId10"/>
    <p:sldId id="289" r:id="rId11"/>
    <p:sldId id="290" r:id="rId12"/>
    <p:sldId id="259" r:id="rId13"/>
    <p:sldId id="291" r:id="rId14"/>
    <p:sldId id="28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FC7C"/>
    <a:srgbClr val="FF0000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CBAA-D622-467D-919E-8BCD0D6EA22D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E3EAD-4266-49EF-956F-60B6DDC304A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637FA-F5E5-4A15-8BD9-EF2C6FD2BC11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6F6CD-4711-41BF-BF13-74E057A528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4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3E01E-3A77-418F-AC62-E9CE1C2E32DF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C453-0FF5-400E-8063-6852ABE376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08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6F3B-BB06-4536-A577-4BB5C8C5B337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E8906-54E4-4B3F-A93D-7B74D914D2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13068-7890-44D0-8667-FD8152E9630D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23153-05C3-47DA-A2E9-6A51C330438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4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4960A-8B85-464A-BD0F-C78E3511D32B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B43DD-3B56-45B0-B055-B3EC24B061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0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7C7AF-700A-4DD6-A5E2-BE76B10F431E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13862-7678-4A2E-9693-3FF6719DFB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7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AF42-6904-44B6-B460-DDA971A1FF29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341B5-DFD0-46DC-AB8F-70C117EEFE7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53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B906-483C-46EC-8A3F-537BEC9449B8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10668-326C-49D9-AD3B-F4B93CD22F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2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64AE2-F54A-457B-8001-AAFC52F21E11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FB3ED-89C6-4840-B1B3-469B54133C0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2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CED1D-A413-4E64-B535-43961A9A16A1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FD3F3-80BC-41A9-8571-8613A8D4A7C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34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C4CD9B-A5BA-498D-B271-6891AC25341A}" type="datetimeFigureOut">
              <a:rPr lang="ru-RU"/>
              <a:pPr>
                <a:defRPr/>
              </a:pPr>
              <a:t>08.11.2014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414D3B3-CDFA-4973-9163-C92E218F02A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eaLnBrk="1" hangingPunct="1"/>
            <a:r>
              <a:rPr lang="ru-RU" b="1" smtClean="0"/>
              <a:t>  </a:t>
            </a:r>
            <a:r>
              <a:rPr lang="ru-RU" b="1" smtClean="0">
                <a:solidFill>
                  <a:schemeClr val="folHlink"/>
                </a:solidFill>
              </a:rPr>
              <a:t>«Счет и вычисления – основа порядка в голове»</a:t>
            </a:r>
            <a:br>
              <a:rPr lang="ru-RU" b="1" smtClean="0">
                <a:solidFill>
                  <a:schemeClr val="folHlink"/>
                </a:solidFill>
              </a:rPr>
            </a:br>
            <a:r>
              <a:rPr lang="ru-RU" b="1" smtClean="0">
                <a:solidFill>
                  <a:schemeClr val="folHlink"/>
                </a:solidFill>
              </a:rPr>
              <a:t>                                     (Песталоции)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«Джем из сладкого перца»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smtClean="0"/>
              <a:t>    </a:t>
            </a: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приготовления джема из сладкого перца на 5 частей ягод берут  3 части  сахара. Сначала варят сироп, затем кладут ягоду. Сколько граммов сахара необходимо, если у Маши 900 граммов перца?</a:t>
            </a:r>
          </a:p>
          <a:p>
            <a:pPr>
              <a:buFont typeface="Arial" panose="020B0604020202020204" pitchFamily="34" charset="0"/>
              <a:buNone/>
            </a:pPr>
            <a:endParaRPr lang="ru-RU" b="1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3" descr="C:\Users\Юлия\Desktop\video_1162431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4214813"/>
            <a:ext cx="450056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19"/>
          <p:cNvSpPr>
            <a:spLocks noGrp="1" noChangeArrowheads="1" noChangeShapeType="1" noTextEdit="1"/>
          </p:cNvSpPr>
          <p:nvPr/>
        </p:nvSpPr>
        <p:spPr bwMode="auto">
          <a:xfrm>
            <a:off x="1785938" y="285750"/>
            <a:ext cx="6643687" cy="989013"/>
          </a:xfrm>
          <a:prstGeom prst="rect">
            <a:avLst/>
          </a:prstGeom>
        </p:spPr>
        <p:txBody>
          <a:bodyPr wrap="none" fromWordArt="1" anchor="ctr"/>
          <a:lstStyle/>
          <a:p>
            <a:pPr algn="ctr" eaLnBrk="0" hangingPunct="0">
              <a:defRPr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  <a:ea typeface="+mj-ea"/>
                <a:cs typeface="+mj-cs"/>
              </a:rPr>
              <a:t>Физкультминутка</a:t>
            </a:r>
            <a:endParaRPr lang="ru-RU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  <a:ea typeface="+mj-ea"/>
              <a:cs typeface="+mj-cs"/>
            </a:endParaRPr>
          </a:p>
        </p:txBody>
      </p:sp>
      <p:sp>
        <p:nvSpPr>
          <p:cNvPr id="12291" name="Text Box 4"/>
          <p:cNvSpPr>
            <a:spLocks noGrp="1" noChangeArrowheads="1"/>
          </p:cNvSpPr>
          <p:nvPr>
            <p:ph idx="1"/>
          </p:nvPr>
        </p:nvSpPr>
        <p:spPr>
          <a:xfrm>
            <a:off x="1785938" y="1500188"/>
            <a:ext cx="7072312" cy="4560887"/>
          </a:xfrm>
        </p:spPr>
        <p:txBody>
          <a:bodyPr>
            <a:spAutoFit/>
          </a:bodyPr>
          <a:lstStyle/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Дружно с вами мы считали и про числа рассуждали,</a:t>
            </a:r>
          </a:p>
          <a:p>
            <a:endParaRPr lang="ru-RU" sz="1400" b="1" smtClean="0">
              <a:solidFill>
                <a:srgbClr val="A20000"/>
              </a:solidFill>
              <a:latin typeface="Comic Sans MS" panose="030F0702030302020204" pitchFamily="66" charset="0"/>
            </a:endParaRPr>
          </a:p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А теперь мы дружно встали, свои косточки размяли. </a:t>
            </a:r>
          </a:p>
          <a:p>
            <a:endParaRPr lang="ru-RU" sz="1800" b="1" smtClean="0">
              <a:solidFill>
                <a:srgbClr val="A20000"/>
              </a:solidFill>
              <a:latin typeface="Comic Sans MS" panose="030F0702030302020204" pitchFamily="66" charset="0"/>
            </a:endParaRPr>
          </a:p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На счет раз кулак сожмем, на счет два в локтях согнем.</a:t>
            </a:r>
          </a:p>
          <a:p>
            <a:endParaRPr lang="ru-RU" sz="1800" b="1" smtClean="0">
              <a:solidFill>
                <a:srgbClr val="A20000"/>
              </a:solidFill>
              <a:latin typeface="Comic Sans MS" panose="030F0702030302020204" pitchFamily="66" charset="0"/>
            </a:endParaRPr>
          </a:p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На счет три — прижмем к плечам, на 4 — к небесам</a:t>
            </a:r>
          </a:p>
          <a:p>
            <a:endParaRPr lang="ru-RU" sz="1800" b="1" smtClean="0">
              <a:solidFill>
                <a:srgbClr val="A20000"/>
              </a:solidFill>
              <a:latin typeface="Comic Sans MS" panose="030F0702030302020204" pitchFamily="66" charset="0"/>
            </a:endParaRPr>
          </a:p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Хорошо прогнулись, и друг другу улыбнулись</a:t>
            </a:r>
          </a:p>
          <a:p>
            <a:endParaRPr lang="ru-RU" sz="1800" b="1" smtClean="0">
              <a:solidFill>
                <a:srgbClr val="A20000"/>
              </a:solidFill>
              <a:latin typeface="Comic Sans MS" panose="030F0702030302020204" pitchFamily="66" charset="0"/>
            </a:endParaRPr>
          </a:p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Про пятерку не забудем — добрыми всегда мы будем.</a:t>
            </a:r>
          </a:p>
          <a:p>
            <a:endParaRPr lang="ru-RU" sz="1800" b="1" smtClean="0">
              <a:solidFill>
                <a:srgbClr val="A20000"/>
              </a:solidFill>
              <a:latin typeface="Comic Sans MS" panose="030F0702030302020204" pitchFamily="66" charset="0"/>
            </a:endParaRPr>
          </a:p>
          <a:p>
            <a:r>
              <a:rPr lang="ru-RU" sz="1800" b="1" smtClean="0">
                <a:solidFill>
                  <a:srgbClr val="A20000"/>
                </a:solidFill>
                <a:latin typeface="Comic Sans MS" panose="030F0702030302020204" pitchFamily="66" charset="0"/>
              </a:rPr>
              <a:t>На счет шесть прошу всех сесть.</a:t>
            </a:r>
          </a:p>
        </p:txBody>
      </p:sp>
      <p:pic>
        <p:nvPicPr>
          <p:cNvPr id="12292" name="Picture 17" descr="sun_playing_with_beach_ball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0"/>
            <a:ext cx="20066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6" descr="cartoon_6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928938"/>
            <a:ext cx="1447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1" descr="4001f223d0aea1b8e6a3831c780fbaa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857750"/>
            <a:ext cx="1676400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827088" y="476250"/>
            <a:ext cx="7859712" cy="792163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Придумайте и решите задачу</a:t>
            </a:r>
            <a:br>
              <a:rPr lang="ru-RU" sz="32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помощью схемы</a:t>
            </a:r>
            <a:endParaRPr lang="ru-RU" sz="3200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Line 7"/>
          <p:cNvSpPr>
            <a:spLocks noChangeShapeType="1"/>
          </p:cNvSpPr>
          <p:nvPr/>
        </p:nvSpPr>
        <p:spPr bwMode="auto">
          <a:xfrm>
            <a:off x="1643063" y="2643188"/>
            <a:ext cx="1522412" cy="63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Line 8"/>
          <p:cNvSpPr>
            <a:spLocks noChangeShapeType="1"/>
          </p:cNvSpPr>
          <p:nvPr/>
        </p:nvSpPr>
        <p:spPr bwMode="auto">
          <a:xfrm>
            <a:off x="2428875" y="2643188"/>
            <a:ext cx="2214563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7" name="Line 9"/>
          <p:cNvSpPr>
            <a:spLocks noChangeShapeType="1"/>
          </p:cNvSpPr>
          <p:nvPr/>
        </p:nvSpPr>
        <p:spPr bwMode="auto">
          <a:xfrm>
            <a:off x="1692275" y="3429000"/>
            <a:ext cx="23050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Line 11"/>
          <p:cNvSpPr>
            <a:spLocks noChangeShapeType="1"/>
          </p:cNvSpPr>
          <p:nvPr/>
        </p:nvSpPr>
        <p:spPr bwMode="auto">
          <a:xfrm>
            <a:off x="3995738" y="3357563"/>
            <a:ext cx="0" cy="1444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12"/>
          <p:cNvSpPr>
            <a:spLocks noChangeShapeType="1"/>
          </p:cNvSpPr>
          <p:nvPr/>
        </p:nvSpPr>
        <p:spPr bwMode="auto">
          <a:xfrm>
            <a:off x="2428875" y="2571750"/>
            <a:ext cx="0" cy="1444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692275" y="3357563"/>
            <a:ext cx="0" cy="1444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7" name="Arc 21"/>
          <p:cNvSpPr>
            <a:spLocks/>
          </p:cNvSpPr>
          <p:nvPr/>
        </p:nvSpPr>
        <p:spPr bwMode="auto">
          <a:xfrm flipV="1">
            <a:off x="1643063" y="2357438"/>
            <a:ext cx="754062" cy="214312"/>
          </a:xfrm>
          <a:custGeom>
            <a:avLst/>
            <a:gdLst>
              <a:gd name="T0" fmla="*/ 2147483647 w 42073"/>
              <a:gd name="T1" fmla="*/ 159074731 h 21600"/>
              <a:gd name="T2" fmla="*/ 0 w 42073"/>
              <a:gd name="T3" fmla="*/ 100246585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19" name="Arc 23"/>
          <p:cNvSpPr>
            <a:spLocks/>
          </p:cNvSpPr>
          <p:nvPr/>
        </p:nvSpPr>
        <p:spPr bwMode="auto">
          <a:xfrm rot="10800000" flipV="1">
            <a:off x="1692275" y="3429000"/>
            <a:ext cx="2319338" cy="500063"/>
          </a:xfrm>
          <a:custGeom>
            <a:avLst/>
            <a:gdLst>
              <a:gd name="T0" fmla="*/ 2147483647 w 42073"/>
              <a:gd name="T1" fmla="*/ 866072872 h 21600"/>
              <a:gd name="T2" fmla="*/ 0 w 42073"/>
              <a:gd name="T3" fmla="*/ 545786156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500313" y="3429000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0033CC"/>
                </a:solidFill>
              </a:rPr>
              <a:t>210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214688" y="2571750"/>
            <a:ext cx="0" cy="1444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>
            <a:off x="3929063" y="2571750"/>
            <a:ext cx="0" cy="1444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2"/>
          <p:cNvSpPr>
            <a:spLocks noChangeShapeType="1"/>
          </p:cNvSpPr>
          <p:nvPr/>
        </p:nvSpPr>
        <p:spPr bwMode="auto">
          <a:xfrm>
            <a:off x="4643438" y="2571750"/>
            <a:ext cx="0" cy="1444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" name="Arc 21"/>
          <p:cNvSpPr>
            <a:spLocks/>
          </p:cNvSpPr>
          <p:nvPr/>
        </p:nvSpPr>
        <p:spPr bwMode="auto">
          <a:xfrm flipV="1">
            <a:off x="2428875" y="2357438"/>
            <a:ext cx="754063" cy="214312"/>
          </a:xfrm>
          <a:custGeom>
            <a:avLst/>
            <a:gdLst>
              <a:gd name="T0" fmla="*/ 2147483647 w 42073"/>
              <a:gd name="T1" fmla="*/ 159074731 h 21600"/>
              <a:gd name="T2" fmla="*/ 0 w 42073"/>
              <a:gd name="T3" fmla="*/ 100246585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8" name="Line 12"/>
          <p:cNvSpPr>
            <a:spLocks noChangeShapeType="1"/>
          </p:cNvSpPr>
          <p:nvPr/>
        </p:nvSpPr>
        <p:spPr bwMode="auto">
          <a:xfrm>
            <a:off x="1643063" y="2571750"/>
            <a:ext cx="0" cy="1444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" name="Arc 21"/>
          <p:cNvSpPr>
            <a:spLocks/>
          </p:cNvSpPr>
          <p:nvPr/>
        </p:nvSpPr>
        <p:spPr bwMode="auto">
          <a:xfrm flipV="1">
            <a:off x="3214688" y="2357438"/>
            <a:ext cx="754062" cy="214312"/>
          </a:xfrm>
          <a:custGeom>
            <a:avLst/>
            <a:gdLst>
              <a:gd name="T0" fmla="*/ 2147483647 w 42073"/>
              <a:gd name="T1" fmla="*/ 159074731 h 21600"/>
              <a:gd name="T2" fmla="*/ 0 w 42073"/>
              <a:gd name="T3" fmla="*/ 100246585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rc 21"/>
          <p:cNvSpPr>
            <a:spLocks/>
          </p:cNvSpPr>
          <p:nvPr/>
        </p:nvSpPr>
        <p:spPr bwMode="auto">
          <a:xfrm flipV="1">
            <a:off x="3929063" y="2357438"/>
            <a:ext cx="754062" cy="214312"/>
          </a:xfrm>
          <a:custGeom>
            <a:avLst/>
            <a:gdLst>
              <a:gd name="T0" fmla="*/ 2147483647 w 42073"/>
              <a:gd name="T1" fmla="*/ 159074731 h 21600"/>
              <a:gd name="T2" fmla="*/ 0 w 42073"/>
              <a:gd name="T3" fmla="*/ 100246585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1" name="Line 12"/>
          <p:cNvSpPr>
            <a:spLocks noChangeShapeType="1"/>
          </p:cNvSpPr>
          <p:nvPr/>
        </p:nvSpPr>
        <p:spPr bwMode="auto">
          <a:xfrm>
            <a:off x="2428875" y="3357563"/>
            <a:ext cx="0" cy="1444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Line 12"/>
          <p:cNvSpPr>
            <a:spLocks noChangeShapeType="1"/>
          </p:cNvSpPr>
          <p:nvPr/>
        </p:nvSpPr>
        <p:spPr bwMode="auto">
          <a:xfrm>
            <a:off x="3214688" y="3357563"/>
            <a:ext cx="0" cy="1444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Arc 21"/>
          <p:cNvSpPr>
            <a:spLocks/>
          </p:cNvSpPr>
          <p:nvPr/>
        </p:nvSpPr>
        <p:spPr bwMode="auto">
          <a:xfrm flipV="1">
            <a:off x="1714500" y="3143250"/>
            <a:ext cx="754063" cy="214313"/>
          </a:xfrm>
          <a:custGeom>
            <a:avLst/>
            <a:gdLst>
              <a:gd name="T0" fmla="*/ 2147483647 w 42073"/>
              <a:gd name="T1" fmla="*/ 159075473 h 21600"/>
              <a:gd name="T2" fmla="*/ 0 w 42073"/>
              <a:gd name="T3" fmla="*/ 100247052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rc 21"/>
          <p:cNvSpPr>
            <a:spLocks/>
          </p:cNvSpPr>
          <p:nvPr/>
        </p:nvSpPr>
        <p:spPr bwMode="auto">
          <a:xfrm flipV="1">
            <a:off x="2428875" y="3143250"/>
            <a:ext cx="754063" cy="214313"/>
          </a:xfrm>
          <a:custGeom>
            <a:avLst/>
            <a:gdLst>
              <a:gd name="T0" fmla="*/ 2147483647 w 42073"/>
              <a:gd name="T1" fmla="*/ 159075473 h 21600"/>
              <a:gd name="T2" fmla="*/ 0 w 42073"/>
              <a:gd name="T3" fmla="*/ 100247052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Arc 21"/>
          <p:cNvSpPr>
            <a:spLocks/>
          </p:cNvSpPr>
          <p:nvPr/>
        </p:nvSpPr>
        <p:spPr bwMode="auto">
          <a:xfrm flipV="1">
            <a:off x="3214688" y="3143250"/>
            <a:ext cx="754062" cy="214313"/>
          </a:xfrm>
          <a:custGeom>
            <a:avLst/>
            <a:gdLst>
              <a:gd name="T0" fmla="*/ 2147483647 w 42073"/>
              <a:gd name="T1" fmla="*/ 159075473 h 21600"/>
              <a:gd name="T2" fmla="*/ 0 w 42073"/>
              <a:gd name="T3" fmla="*/ 100247052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6" name="Прямоугольник 37"/>
          <p:cNvSpPr>
            <a:spLocks noChangeArrowheads="1"/>
          </p:cNvSpPr>
          <p:nvPr/>
        </p:nvSpPr>
        <p:spPr bwMode="auto">
          <a:xfrm>
            <a:off x="2928938" y="2571750"/>
            <a:ext cx="571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32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b="1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39" name="Arc 23"/>
          <p:cNvSpPr>
            <a:spLocks/>
          </p:cNvSpPr>
          <p:nvPr/>
        </p:nvSpPr>
        <p:spPr bwMode="auto">
          <a:xfrm rot="10800000" flipV="1">
            <a:off x="1643063" y="2643188"/>
            <a:ext cx="3000375" cy="357187"/>
          </a:xfrm>
          <a:custGeom>
            <a:avLst/>
            <a:gdLst>
              <a:gd name="T0" fmla="*/ 2147483647 w 42073"/>
              <a:gd name="T1" fmla="*/ 441872835 h 21600"/>
              <a:gd name="T2" fmla="*/ 0 w 42073"/>
              <a:gd name="T3" fmla="*/ 278461694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3438" y="3214688"/>
            <a:ext cx="3787775" cy="2597150"/>
            <a:chOff x="3061" y="2523"/>
            <a:chExt cx="2386" cy="1636"/>
          </a:xfrm>
        </p:grpSpPr>
        <p:pic>
          <p:nvPicPr>
            <p:cNvPr id="13339" name="Picture 6" descr="MCj0424444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40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sz="2000" b="1" i="1">
                  <a:latin typeface="Times New Roman" panose="02020603050405020304" pitchFamily="18" charset="0"/>
                </a:rPr>
                <a:t>ПОДУМАЙ!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" grpId="0" animBg="1"/>
      <p:bldP spid="4119" grpId="0" animBg="1"/>
      <p:bldP spid="4120" grpId="0"/>
      <p:bldP spid="27" grpId="0" animBg="1"/>
      <p:bldP spid="29" grpId="0" animBg="1"/>
      <p:bldP spid="30" grpId="0" animBg="1"/>
      <p:bldP spid="35" grpId="0" animBg="1"/>
      <p:bldP spid="36" grpId="0" animBg="1"/>
      <p:bldP spid="37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14313" y="1643063"/>
            <a:ext cx="8001000" cy="48577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Для приготовления мультифруктового сока нужно взять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 части апельсинового сока,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части виноградного сока,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часть яблочного сока.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Сколько мл апельсинового и яблочного сока нужно взять, чтобы приготовить данный напиток, если виноградного сока 200 мл?</a:t>
            </a:r>
          </a:p>
          <a:p>
            <a:pPr>
              <a:buFont typeface="Arial" panose="020B0604020202020204" pitchFamily="34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задание.</a:t>
            </a:r>
            <a:b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1258888" y="1628775"/>
            <a:ext cx="6913562" cy="19431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Придумать (или найти ) интересный рецепт коктейля, составить задачу и решить ее.</a:t>
            </a:r>
          </a:p>
        </p:txBody>
      </p:sp>
      <p:pic>
        <p:nvPicPr>
          <p:cNvPr id="15364" name="Picture 4" descr="J02921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43300"/>
            <a:ext cx="2824163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Устные упражнения</a:t>
            </a: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357188" y="1357313"/>
            <a:ext cx="8229600" cy="41433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285875" y="2071688"/>
            <a:ext cx="642937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Arc 22"/>
          <p:cNvSpPr>
            <a:spLocks/>
          </p:cNvSpPr>
          <p:nvPr/>
        </p:nvSpPr>
        <p:spPr bwMode="auto">
          <a:xfrm flipV="1">
            <a:off x="1357313" y="1500188"/>
            <a:ext cx="3000375" cy="501650"/>
          </a:xfrm>
          <a:custGeom>
            <a:avLst/>
            <a:gdLst>
              <a:gd name="T0" fmla="*/ 2147483647 w 42073"/>
              <a:gd name="T1" fmla="*/ 1218660134 h 21600"/>
              <a:gd name="T2" fmla="*/ 0 w 42073"/>
              <a:gd name="T3" fmla="*/ 767982210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285875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286000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786063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357563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3857625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429125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5072063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5572125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6143625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6715125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7215188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7715250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Arc 22"/>
          <p:cNvSpPr>
            <a:spLocks/>
          </p:cNvSpPr>
          <p:nvPr/>
        </p:nvSpPr>
        <p:spPr bwMode="auto">
          <a:xfrm flipV="1">
            <a:off x="4572000" y="1500188"/>
            <a:ext cx="3000375" cy="501650"/>
          </a:xfrm>
          <a:custGeom>
            <a:avLst/>
            <a:gdLst>
              <a:gd name="T0" fmla="*/ 2147483647 w 42073"/>
              <a:gd name="T1" fmla="*/ 1218660134 h 21600"/>
              <a:gd name="T2" fmla="*/ 0 w 42073"/>
              <a:gd name="T3" fmla="*/ 767982210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2938" y="1857375"/>
            <a:ext cx="500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143125" y="1214438"/>
            <a:ext cx="2041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1 часть-6 наклеек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214938" y="1214438"/>
            <a:ext cx="2041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1 часть-6 наклеек</a:t>
            </a: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1285875" y="2786063"/>
            <a:ext cx="642937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285875" y="3500438"/>
            <a:ext cx="642937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1285875" y="4357688"/>
            <a:ext cx="642937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285875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1785938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2286000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2786063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>
            <a:off x="3357563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3857625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4429125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>
            <a:off x="5072063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>
            <a:off x="5572125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6143625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6715125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Line 7"/>
          <p:cNvSpPr>
            <a:spLocks noChangeShapeType="1"/>
          </p:cNvSpPr>
          <p:nvPr/>
        </p:nvSpPr>
        <p:spPr bwMode="auto">
          <a:xfrm>
            <a:off x="7215188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" name="Line 7"/>
          <p:cNvSpPr>
            <a:spLocks noChangeShapeType="1"/>
          </p:cNvSpPr>
          <p:nvPr/>
        </p:nvSpPr>
        <p:spPr bwMode="auto">
          <a:xfrm>
            <a:off x="7715250" y="2643188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1285875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1785938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286000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2786063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3357563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" name="Line 7"/>
          <p:cNvSpPr>
            <a:spLocks noChangeShapeType="1"/>
          </p:cNvSpPr>
          <p:nvPr/>
        </p:nvSpPr>
        <p:spPr bwMode="auto">
          <a:xfrm>
            <a:off x="3857625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" name="Line 7"/>
          <p:cNvSpPr>
            <a:spLocks noChangeShapeType="1"/>
          </p:cNvSpPr>
          <p:nvPr/>
        </p:nvSpPr>
        <p:spPr bwMode="auto">
          <a:xfrm>
            <a:off x="4429125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>
            <a:off x="5072063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5572125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>
            <a:off x="6143625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/>
        </p:nvSpPr>
        <p:spPr bwMode="auto">
          <a:xfrm>
            <a:off x="6715125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7215188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" name="Line 7"/>
          <p:cNvSpPr>
            <a:spLocks noChangeShapeType="1"/>
          </p:cNvSpPr>
          <p:nvPr/>
        </p:nvSpPr>
        <p:spPr bwMode="auto">
          <a:xfrm>
            <a:off x="7715250" y="335756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" name="Line 7"/>
          <p:cNvSpPr>
            <a:spLocks noChangeShapeType="1"/>
          </p:cNvSpPr>
          <p:nvPr/>
        </p:nvSpPr>
        <p:spPr bwMode="auto">
          <a:xfrm>
            <a:off x="1285875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1785938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2286000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>
            <a:off x="2786063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3357563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>
            <a:off x="3857625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 flipH="1">
            <a:off x="1785938" y="1928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4429125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5072063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>
            <a:off x="6143625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" name="Line 7"/>
          <p:cNvSpPr>
            <a:spLocks noChangeShapeType="1"/>
          </p:cNvSpPr>
          <p:nvPr/>
        </p:nvSpPr>
        <p:spPr bwMode="auto">
          <a:xfrm flipH="1">
            <a:off x="5572125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5" name="Line 7"/>
          <p:cNvSpPr>
            <a:spLocks noChangeShapeType="1"/>
          </p:cNvSpPr>
          <p:nvPr/>
        </p:nvSpPr>
        <p:spPr bwMode="auto">
          <a:xfrm flipH="1">
            <a:off x="6715125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 flipH="1">
            <a:off x="7215188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" name="Line 7"/>
          <p:cNvSpPr>
            <a:spLocks noChangeShapeType="1"/>
          </p:cNvSpPr>
          <p:nvPr/>
        </p:nvSpPr>
        <p:spPr bwMode="auto">
          <a:xfrm flipH="1">
            <a:off x="7715250" y="4214813"/>
            <a:ext cx="0" cy="2857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" name="Arc 22"/>
          <p:cNvSpPr>
            <a:spLocks/>
          </p:cNvSpPr>
          <p:nvPr/>
        </p:nvSpPr>
        <p:spPr bwMode="auto">
          <a:xfrm flipV="1">
            <a:off x="1285875" y="2428875"/>
            <a:ext cx="1000125" cy="287338"/>
          </a:xfrm>
          <a:custGeom>
            <a:avLst/>
            <a:gdLst>
              <a:gd name="T0" fmla="*/ 2147483647 w 42073"/>
              <a:gd name="T1" fmla="*/ 229010751 h 21600"/>
              <a:gd name="T2" fmla="*/ 0 w 42073"/>
              <a:gd name="T3" fmla="*/ 144319449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" name="Arc 22"/>
          <p:cNvSpPr>
            <a:spLocks/>
          </p:cNvSpPr>
          <p:nvPr/>
        </p:nvSpPr>
        <p:spPr bwMode="auto">
          <a:xfrm flipV="1">
            <a:off x="2286000" y="2428875"/>
            <a:ext cx="1000125" cy="287338"/>
          </a:xfrm>
          <a:custGeom>
            <a:avLst/>
            <a:gdLst>
              <a:gd name="T0" fmla="*/ 2147483647 w 42073"/>
              <a:gd name="T1" fmla="*/ 229010751 h 21600"/>
              <a:gd name="T2" fmla="*/ 0 w 42073"/>
              <a:gd name="T3" fmla="*/ 144319449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" name="Arc 22"/>
          <p:cNvSpPr>
            <a:spLocks/>
          </p:cNvSpPr>
          <p:nvPr/>
        </p:nvSpPr>
        <p:spPr bwMode="auto">
          <a:xfrm flipV="1">
            <a:off x="3357563" y="2428875"/>
            <a:ext cx="1000125" cy="287338"/>
          </a:xfrm>
          <a:custGeom>
            <a:avLst/>
            <a:gdLst>
              <a:gd name="T0" fmla="*/ 2147483647 w 42073"/>
              <a:gd name="T1" fmla="*/ 229010751 h 21600"/>
              <a:gd name="T2" fmla="*/ 0 w 42073"/>
              <a:gd name="T3" fmla="*/ 144319449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" name="Arc 22"/>
          <p:cNvSpPr>
            <a:spLocks/>
          </p:cNvSpPr>
          <p:nvPr/>
        </p:nvSpPr>
        <p:spPr bwMode="auto">
          <a:xfrm flipV="1">
            <a:off x="4500563" y="2428875"/>
            <a:ext cx="1000125" cy="287338"/>
          </a:xfrm>
          <a:custGeom>
            <a:avLst/>
            <a:gdLst>
              <a:gd name="T0" fmla="*/ 2147483647 w 42073"/>
              <a:gd name="T1" fmla="*/ 229010751 h 21600"/>
              <a:gd name="T2" fmla="*/ 0 w 42073"/>
              <a:gd name="T3" fmla="*/ 144319449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2" name="Arc 22"/>
          <p:cNvSpPr>
            <a:spLocks/>
          </p:cNvSpPr>
          <p:nvPr/>
        </p:nvSpPr>
        <p:spPr bwMode="auto">
          <a:xfrm flipV="1">
            <a:off x="5643563" y="2428875"/>
            <a:ext cx="1000125" cy="287338"/>
          </a:xfrm>
          <a:custGeom>
            <a:avLst/>
            <a:gdLst>
              <a:gd name="T0" fmla="*/ 2147483647 w 42073"/>
              <a:gd name="T1" fmla="*/ 229010751 h 21600"/>
              <a:gd name="T2" fmla="*/ 0 w 42073"/>
              <a:gd name="T3" fmla="*/ 144319449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" name="Arc 22"/>
          <p:cNvSpPr>
            <a:spLocks/>
          </p:cNvSpPr>
          <p:nvPr/>
        </p:nvSpPr>
        <p:spPr bwMode="auto">
          <a:xfrm flipV="1">
            <a:off x="6715125" y="2428875"/>
            <a:ext cx="1000125" cy="287338"/>
          </a:xfrm>
          <a:custGeom>
            <a:avLst/>
            <a:gdLst>
              <a:gd name="T0" fmla="*/ 2147483647 w 42073"/>
              <a:gd name="T1" fmla="*/ 229010751 h 21600"/>
              <a:gd name="T2" fmla="*/ 0 w 42073"/>
              <a:gd name="T3" fmla="*/ 144319449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" name="Arc 22"/>
          <p:cNvSpPr>
            <a:spLocks/>
          </p:cNvSpPr>
          <p:nvPr/>
        </p:nvSpPr>
        <p:spPr bwMode="auto">
          <a:xfrm flipV="1">
            <a:off x="1285875" y="3000375"/>
            <a:ext cx="1500188" cy="358775"/>
          </a:xfrm>
          <a:custGeom>
            <a:avLst/>
            <a:gdLst>
              <a:gd name="T0" fmla="*/ 2147483647 w 42073"/>
              <a:gd name="T1" fmla="*/ 445805282 h 21600"/>
              <a:gd name="T2" fmla="*/ 0 w 42073"/>
              <a:gd name="T3" fmla="*/ 280939991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" name="Arc 22"/>
          <p:cNvSpPr>
            <a:spLocks/>
          </p:cNvSpPr>
          <p:nvPr/>
        </p:nvSpPr>
        <p:spPr bwMode="auto">
          <a:xfrm flipV="1">
            <a:off x="2857500" y="3000375"/>
            <a:ext cx="1500188" cy="358775"/>
          </a:xfrm>
          <a:custGeom>
            <a:avLst/>
            <a:gdLst>
              <a:gd name="T0" fmla="*/ 2147483647 w 42073"/>
              <a:gd name="T1" fmla="*/ 445805282 h 21600"/>
              <a:gd name="T2" fmla="*/ 0 w 42073"/>
              <a:gd name="T3" fmla="*/ 280939991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Arc 22"/>
          <p:cNvSpPr>
            <a:spLocks/>
          </p:cNvSpPr>
          <p:nvPr/>
        </p:nvSpPr>
        <p:spPr bwMode="auto">
          <a:xfrm flipV="1">
            <a:off x="4500563" y="3000375"/>
            <a:ext cx="1500187" cy="358775"/>
          </a:xfrm>
          <a:custGeom>
            <a:avLst/>
            <a:gdLst>
              <a:gd name="T0" fmla="*/ 2147483647 w 42073"/>
              <a:gd name="T1" fmla="*/ 445805282 h 21600"/>
              <a:gd name="T2" fmla="*/ 0 w 42073"/>
              <a:gd name="T3" fmla="*/ 280939991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" name="Arc 22"/>
          <p:cNvSpPr>
            <a:spLocks/>
          </p:cNvSpPr>
          <p:nvPr/>
        </p:nvSpPr>
        <p:spPr bwMode="auto">
          <a:xfrm flipV="1">
            <a:off x="6215063" y="3000375"/>
            <a:ext cx="1500187" cy="358775"/>
          </a:xfrm>
          <a:custGeom>
            <a:avLst/>
            <a:gdLst>
              <a:gd name="T0" fmla="*/ 2147483647 w 42073"/>
              <a:gd name="T1" fmla="*/ 445805282 h 21600"/>
              <a:gd name="T2" fmla="*/ 0 w 42073"/>
              <a:gd name="T3" fmla="*/ 280939991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" name="Arc 22"/>
          <p:cNvSpPr>
            <a:spLocks/>
          </p:cNvSpPr>
          <p:nvPr/>
        </p:nvSpPr>
        <p:spPr bwMode="auto">
          <a:xfrm flipV="1">
            <a:off x="1285875" y="3714750"/>
            <a:ext cx="2000250" cy="500063"/>
          </a:xfrm>
          <a:custGeom>
            <a:avLst/>
            <a:gdLst>
              <a:gd name="T0" fmla="*/ 2147483647 w 42073"/>
              <a:gd name="T1" fmla="*/ 1207137940 h 21600"/>
              <a:gd name="T2" fmla="*/ 0 w 42073"/>
              <a:gd name="T3" fmla="*/ 760721304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5" name="Arc 22"/>
          <p:cNvSpPr>
            <a:spLocks/>
          </p:cNvSpPr>
          <p:nvPr/>
        </p:nvSpPr>
        <p:spPr bwMode="auto">
          <a:xfrm flipV="1">
            <a:off x="3429000" y="3714750"/>
            <a:ext cx="2000250" cy="500063"/>
          </a:xfrm>
          <a:custGeom>
            <a:avLst/>
            <a:gdLst>
              <a:gd name="T0" fmla="*/ 2147483647 w 42073"/>
              <a:gd name="T1" fmla="*/ 1207137940 h 21600"/>
              <a:gd name="T2" fmla="*/ 0 w 42073"/>
              <a:gd name="T3" fmla="*/ 760721304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" name="Arc 22"/>
          <p:cNvSpPr>
            <a:spLocks/>
          </p:cNvSpPr>
          <p:nvPr/>
        </p:nvSpPr>
        <p:spPr bwMode="auto">
          <a:xfrm flipV="1">
            <a:off x="5643563" y="3714750"/>
            <a:ext cx="2000250" cy="500063"/>
          </a:xfrm>
          <a:custGeom>
            <a:avLst/>
            <a:gdLst>
              <a:gd name="T0" fmla="*/ 2147483647 w 42073"/>
              <a:gd name="T1" fmla="*/ 1207137940 h 21600"/>
              <a:gd name="T2" fmla="*/ 0 w 42073"/>
              <a:gd name="T3" fmla="*/ 760721304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642938" y="2500313"/>
            <a:ext cx="376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642938" y="3214688"/>
            <a:ext cx="376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42938" y="4071938"/>
            <a:ext cx="376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1" grpId="1" animBg="1"/>
      <p:bldP spid="71" grpId="2" animBg="1"/>
      <p:bldP spid="71" grpId="3" animBg="1"/>
      <p:bldP spid="71" grpId="4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5" grpId="0" animBg="1"/>
      <p:bldP spid="86" grpId="0" animBg="1"/>
      <p:bldP spid="87" grpId="0"/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Шарада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назови ты за городом дом,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лишь летом семьею живем,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(дача)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буквы к названью приставь заодно,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Получится то, что решать суждено.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mtClean="0">
                <a:solidFill>
                  <a:srgbClr val="FF0000"/>
                </a:solidFill>
              </a:rPr>
              <a:t>(за</a:t>
            </a:r>
            <a:r>
              <a:rPr lang="ru-RU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дача)</a:t>
            </a:r>
          </a:p>
          <a:p>
            <a:pPr>
              <a:buFont typeface="Arial" panose="020B0604020202020204" pitchFamily="34" charset="0"/>
              <a:buNone/>
            </a:pPr>
            <a:endParaRPr lang="ru-RU" b="1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слово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29187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для определения времени 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(Часы)</a:t>
            </a:r>
            <a:endParaRPr lang="ru-RU" sz="2400" b="1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Домашний бассейн для рыб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(Аквариум)</a:t>
            </a:r>
            <a:endParaRPr lang="ru-RU" sz="2400" b="1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Вездеход бабы-Яги 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(Ступа)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килограммов 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(Тонна)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Последняя буква в слове "мышь" 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(Ь)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sz="2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- "часть".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sz="4400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"задача" и "часть"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ru-RU" b="1" smtClean="0">
              <a:solidFill>
                <a:schemeClr val="hlink"/>
              </a:solidFill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500313" y="2928938"/>
            <a:ext cx="46688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4800" b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части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524375" y="4292600"/>
            <a:ext cx="1841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ru-RU" b="1" dirty="0">
              <a:solidFill>
                <a:schemeClr val="hlink"/>
              </a:solidFill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ru-RU" b="1" dirty="0">
              <a:solidFill>
                <a:schemeClr val="hlink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195" name="Picture 2" descr="C:\Users\Юлия\Desktop\polirol_man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1428750"/>
            <a:ext cx="2857500" cy="2928938"/>
          </a:xfrm>
          <a:noFill/>
        </p:spPr>
      </p:pic>
      <p:pic>
        <p:nvPicPr>
          <p:cNvPr id="8196" name="Picture 3" descr="C:\Users\Юлия\Desktop\metalbl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143125"/>
            <a:ext cx="3076575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C:\Users\Юлия\Desktop\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1500188"/>
            <a:ext cx="3143250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214313" y="1643063"/>
            <a:ext cx="8001000" cy="48577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Для приготовления мультифруктового сока нужно взять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 части апельсинового сока,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части виноградного сока,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часть яблочного сока.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Сколько мл апельсинового и яблочного сока нужно взять, чтобы приготовить данный напиток, если виноградного сока 200 мл?</a:t>
            </a:r>
          </a:p>
          <a:p>
            <a:pPr>
              <a:buFont typeface="Arial" panose="020B0604020202020204" pitchFamily="34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4525963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Этапы решения задачи: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Узнаем, сколько кг ягод приходится на 1 часть.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Узнаем, сколько кг сахара приходится на 2 части.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Ответ.</a:t>
            </a:r>
          </a:p>
          <a:p>
            <a:pPr marL="514350" indent="-514350">
              <a:buFont typeface="Arial" charset="0"/>
              <a:buAutoNum type="arabicPeriod"/>
              <a:defRPr/>
            </a:pPr>
            <a:endParaRPr lang="ru-RU" b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ru-RU" b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377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Arial</vt:lpstr>
      <vt:lpstr>Times New Roman</vt:lpstr>
      <vt:lpstr>Wingdings</vt:lpstr>
      <vt:lpstr>Comic Sans MS</vt:lpstr>
      <vt:lpstr>Тема Office</vt:lpstr>
      <vt:lpstr>  «Счет и вычисления – основа порядка в голове»                                      (Песталоции)</vt:lpstr>
      <vt:lpstr>Устные упражнения</vt:lpstr>
      <vt:lpstr>Шарада</vt:lpstr>
      <vt:lpstr>Составить слово</vt:lpstr>
      <vt:lpstr>Презентация PowerPoint</vt:lpstr>
      <vt:lpstr>Презентация PowerPoint</vt:lpstr>
      <vt:lpstr>Презентация PowerPoint</vt:lpstr>
      <vt:lpstr>Задача</vt:lpstr>
      <vt:lpstr>Задача №1</vt:lpstr>
      <vt:lpstr>«Джем из сладкого перца»</vt:lpstr>
      <vt:lpstr>Презентация PowerPoint</vt:lpstr>
      <vt:lpstr>Придумайте и решите задачу  с помощью схемы</vt:lpstr>
      <vt:lpstr>Задача</vt:lpstr>
      <vt:lpstr>Домашнее задание.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ТАНЯ</cp:lastModifiedBy>
  <cp:revision>110</cp:revision>
  <dcterms:created xsi:type="dcterms:W3CDTF">2012-03-28T01:09:41Z</dcterms:created>
  <dcterms:modified xsi:type="dcterms:W3CDTF">2014-11-08T18:48:21Z</dcterms:modified>
</cp:coreProperties>
</file>