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67" r:id="rId13"/>
    <p:sldId id="257" r:id="rId14"/>
    <p:sldId id="268" r:id="rId15"/>
    <p:sldId id="269" r:id="rId16"/>
    <p:sldId id="270" r:id="rId17"/>
    <p:sldId id="271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ACC2-879C-4540-9072-D21B7C433AB2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9234-1A98-42EC-94E7-9406ACEB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2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93030-7465-4B94-BFB7-4A92A01BA6C3}" type="slidenum">
              <a:rPr lang="ru-RU"/>
              <a:pPr/>
              <a:t>5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После определения числового выражения - переход на следующий слайд (верхняя кнопка)</a:t>
            </a:r>
          </a:p>
          <a:p>
            <a:pPr eaLnBrk="1" hangingPunct="1"/>
            <a:r>
              <a:rPr lang="ru-RU" smtClean="0"/>
              <a:t>Попадая повторно на этот слайд повторяем определение буквенных выражений. Далее:                     Чтобы получить второе определение – нажмите на «Знайку».                                                                  После определения буквенных выражений нажмите на вторую кнопу и Вы перейдете к практическому заданию.</a:t>
            </a:r>
          </a:p>
        </p:txBody>
      </p:sp>
    </p:spTree>
    <p:extLst>
      <p:ext uri="{BB962C8B-B14F-4D97-AF65-F5344CB8AC3E}">
        <p14:creationId xmlns:p14="http://schemas.microsoft.com/office/powerpoint/2010/main" val="300317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93030-7465-4B94-BFB7-4A92A01BA6C3}" type="slidenum">
              <a:rPr lang="ru-RU"/>
              <a:pPr/>
              <a:t>6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После определения числового выражения - переход на следующий слайд (верхняя кнопка)</a:t>
            </a:r>
          </a:p>
          <a:p>
            <a:pPr eaLnBrk="1" hangingPunct="1"/>
            <a:r>
              <a:rPr lang="ru-RU" smtClean="0"/>
              <a:t>Попадая повторно на этот слайд повторяем определение буквенных выражений. Далее:                     Чтобы получить второе определение – нажмите на «Знайку».                                                                  После определения буквенных выражений нажмите на вторую кнопу и Вы перейдете к практическому заданию.</a:t>
            </a:r>
          </a:p>
        </p:txBody>
      </p:sp>
    </p:spTree>
    <p:extLst>
      <p:ext uri="{BB962C8B-B14F-4D97-AF65-F5344CB8AC3E}">
        <p14:creationId xmlns:p14="http://schemas.microsoft.com/office/powerpoint/2010/main" val="21197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D65D5-783C-44D0-AAD6-6A46D0AB9240}" type="slidenum">
              <a:rPr lang="ru-RU"/>
              <a:pPr/>
              <a:t>7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№ 308 Виленкин Н.Я  Математика – 5, 2006 год издания</a:t>
            </a:r>
          </a:p>
        </p:txBody>
      </p:sp>
    </p:spTree>
    <p:extLst>
      <p:ext uri="{BB962C8B-B14F-4D97-AF65-F5344CB8AC3E}">
        <p14:creationId xmlns:p14="http://schemas.microsoft.com/office/powerpoint/2010/main" val="240815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D65D5-783C-44D0-AAD6-6A46D0AB9240}" type="slidenum">
              <a:rPr lang="ru-RU"/>
              <a:pPr/>
              <a:t>14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№ 308 Виленкин Н.Я  Математика – 5, 2006 год издания</a:t>
            </a:r>
          </a:p>
        </p:txBody>
      </p:sp>
    </p:spTree>
    <p:extLst>
      <p:ext uri="{BB962C8B-B14F-4D97-AF65-F5344CB8AC3E}">
        <p14:creationId xmlns:p14="http://schemas.microsoft.com/office/powerpoint/2010/main" val="59709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28AE2-6E8B-438B-B760-1EE611846DBE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9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ВыРАЗЫ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зменнымі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67185" y="5650606"/>
            <a:ext cx="8689976" cy="1371599"/>
          </a:xfrm>
        </p:spPr>
        <p:txBody>
          <a:bodyPr/>
          <a:lstStyle/>
          <a:p>
            <a:r>
              <a:rPr lang="be-BY" dirty="0" smtClean="0"/>
              <a:t>Настаўнік матэматыкі Т.С.Гарашчук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9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8" descr="P001-0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095625" y="0"/>
            <a:ext cx="5500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6000" b="1" i="1">
                <a:solidFill>
                  <a:srgbClr val="660033"/>
                </a:solidFill>
                <a:latin typeface="Castellar" panose="020A0402060406010301" pitchFamily="18" charset="0"/>
              </a:rPr>
              <a:t>Зарядка для рук</a:t>
            </a:r>
            <a:endParaRPr lang="ru-RU" sz="6000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3595688" y="1071563"/>
            <a:ext cx="5143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Руки подняли и покачали-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Это деревья в лесу.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Руки нагнули, кисти встряхнули-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Ветер сбивает росу.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В сторону руки, плавно помашем-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Это к нам птицы летят.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Как они сели, тоже покажем-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660066"/>
                </a:solidFill>
                <a:latin typeface="Times New Roman" panose="02020603050405020304" pitchFamily="18" charset="0"/>
              </a:rPr>
              <a:t>Руки мы сложим - вот так.</a:t>
            </a:r>
          </a:p>
        </p:txBody>
      </p:sp>
    </p:spTree>
    <p:extLst>
      <p:ext uri="{BB962C8B-B14F-4D97-AF65-F5344CB8AC3E}">
        <p14:creationId xmlns:p14="http://schemas.microsoft.com/office/powerpoint/2010/main" val="17448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aib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636839"/>
            <a:ext cx="16557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shaib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3"/>
            <a:ext cx="14398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haib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404813"/>
            <a:ext cx="14398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haib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5084763"/>
            <a:ext cx="14398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shaib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084763"/>
            <a:ext cx="14398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shaib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292601"/>
            <a:ext cx="143986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01 -31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трус не играет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40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repeatCount="4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34259 C 0.18507 -0.34259 0.32691 -0.19027 0.32691 -0.00277 C 0.32691 0.18426 0.18507 0.33704 0.01163 0.33704 C -0.16198 0.33704 -0.30313 0.18426 -0.30313 -0.00277 C -0.30313 -0.19027 -0.16198 -0.34259 0.01163 -0.34259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0.10254 L -0.07865 -0.5588 L 0.46476 -0.5588 L 0.46476 0.10254 L -0.07865 0.10254 Z " pathEditMode="relative" rAng="16200000" ptsTypes="FFFFF">
                                      <p:cBhvr>
                                        <p:cTn id="82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277814"/>
            <a:ext cx="7772400" cy="847725"/>
          </a:xfrm>
        </p:spPr>
        <p:txBody>
          <a:bodyPr/>
          <a:lstStyle/>
          <a:p>
            <a:pPr eaLnBrk="1" hangingPunct="1"/>
            <a:r>
              <a:rPr lang="ru-RU" b="1" dirty="0" err="1" smtClean="0"/>
              <a:t>Запоўніце</a:t>
            </a:r>
            <a:r>
              <a:rPr lang="ru-RU" b="1" dirty="0" smtClean="0"/>
              <a:t> </a:t>
            </a:r>
            <a:r>
              <a:rPr lang="ru-RU" b="1" dirty="0" err="1" smtClean="0"/>
              <a:t>табліцу</a:t>
            </a:r>
            <a:endParaRPr lang="ru-RU" b="1" dirty="0" smtClean="0"/>
          </a:p>
        </p:txBody>
      </p:sp>
      <p:graphicFrame>
        <p:nvGraphicFramePr>
          <p:cNvPr id="33892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6430"/>
              </p:ext>
            </p:extLst>
          </p:nvPr>
        </p:nvGraphicFramePr>
        <p:xfrm>
          <a:off x="2452688" y="1785938"/>
          <a:ext cx="7200900" cy="2835276"/>
        </p:xfrm>
        <a:graphic>
          <a:graphicData uri="http://schemas.openxmlformats.org/drawingml/2006/table">
            <a:tbl>
              <a:tblPr/>
              <a:tblGrid>
                <a:gridCol w="2143140"/>
                <a:gridCol w="642942"/>
                <a:gridCol w="857256"/>
                <a:gridCol w="736575"/>
                <a:gridCol w="939800"/>
                <a:gridCol w="941387"/>
                <a:gridCol w="939800"/>
              </a:tblGrid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Значэнне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а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Значэнне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а+12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Значэнне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16-а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253" name="Group 120"/>
          <p:cNvGrpSpPr>
            <a:grpSpLocks/>
          </p:cNvGrpSpPr>
          <p:nvPr/>
        </p:nvGrpSpPr>
        <p:grpSpPr bwMode="auto">
          <a:xfrm>
            <a:off x="7084219" y="4946650"/>
            <a:ext cx="2881313" cy="1714500"/>
            <a:chOff x="3510" y="3067"/>
            <a:chExt cx="1815" cy="1080"/>
          </a:xfrm>
        </p:grpSpPr>
        <p:pic>
          <p:nvPicPr>
            <p:cNvPr id="9266" name="Picture 121" descr="MAG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10" y="3150"/>
              <a:ext cx="1815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7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3969" y="3067"/>
              <a:ext cx="953" cy="317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 panose="020B0806030902050204" pitchFamily="34" charset="0"/>
                </a:rPr>
                <a:t>Молодцы!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4667252" y="2786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667251" y="3714751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53063" y="3714751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38876" y="3714751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024688" y="3714751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024813" y="3714751"/>
            <a:ext cx="500062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953501" y="3714751"/>
            <a:ext cx="500063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453063" y="2786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67438" y="2786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024688" y="2786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24813" y="2786063"/>
            <a:ext cx="5000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53501" y="2786063"/>
            <a:ext cx="500063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№3.193 Рашэнне па узору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7887" y="2099256"/>
            <a:ext cx="986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/>
              <a:t>Знайдзіце значэнне выразу </a:t>
            </a:r>
            <a:r>
              <a:rPr lang="be-BY" sz="3200" i="1" dirty="0" smtClean="0"/>
              <a:t>38+а</a:t>
            </a:r>
            <a:r>
              <a:rPr lang="be-BY" sz="3200" dirty="0" smtClean="0"/>
              <a:t> пры </a:t>
            </a:r>
            <a:r>
              <a:rPr lang="be-BY" sz="3200" i="1" dirty="0" smtClean="0"/>
              <a:t>а = 1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3775" y="2768959"/>
            <a:ext cx="8474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dirty="0" smtClean="0"/>
              <a:t>Рашэнне.</a:t>
            </a:r>
          </a:p>
          <a:p>
            <a:r>
              <a:rPr lang="be-BY" sz="4400" dirty="0" smtClean="0"/>
              <a:t>Калі а =1, то 38+а=38+1=39</a:t>
            </a:r>
          </a:p>
          <a:p>
            <a:r>
              <a:rPr lang="be-BY" sz="4400" dirty="0" smtClean="0"/>
              <a:t>Адказ: 39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003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9259888" y="457200"/>
            <a:ext cx="4762" cy="6400800"/>
          </a:xfrm>
          <a:custGeom>
            <a:avLst/>
            <a:gdLst>
              <a:gd name="T0" fmla="*/ 3 w 3"/>
              <a:gd name="T1" fmla="*/ 0 h 4032"/>
              <a:gd name="T2" fmla="*/ 0 w 3"/>
              <a:gd name="T3" fmla="*/ 4032 h 4032"/>
              <a:gd name="T4" fmla="*/ 0 60000 65536"/>
              <a:gd name="T5" fmla="*/ 0 60000 65536"/>
              <a:gd name="T6" fmla="*/ 0 w 3"/>
              <a:gd name="T7" fmla="*/ 0 h 4032"/>
              <a:gd name="T8" fmla="*/ 3 w 3"/>
              <a:gd name="T9" fmla="*/ 4032 h 40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437563" y="457201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4000" b="1" i="1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ru-RU" sz="40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724900" y="4587876"/>
            <a:ext cx="53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0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9158289" y="4803775"/>
            <a:ext cx="179387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8437564" y="457201"/>
            <a:ext cx="1584325" cy="6291263"/>
          </a:xfrm>
          <a:prstGeom prst="roundRect">
            <a:avLst>
              <a:gd name="adj" fmla="val 16667"/>
            </a:avLst>
          </a:prstGeom>
          <a:solidFill>
            <a:srgbClr val="FFFFFF">
              <a:alpha val="32156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9072201" y="4229100"/>
            <a:ext cx="358775" cy="2159000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9085264" y="844550"/>
            <a:ext cx="358775" cy="3816350"/>
          </a:xfrm>
          <a:prstGeom prst="roundRect">
            <a:avLst>
              <a:gd name="adj" fmla="val 16667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 flipV="1">
            <a:off x="9875838" y="744538"/>
            <a:ext cx="0" cy="3816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9948864" y="2565401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sz="4000" b="1" i="1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12" name="Picture 3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492376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847850" y="333376"/>
            <a:ext cx="640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919288" y="188913"/>
            <a:ext cx="64817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 smtClean="0">
                <a:latin typeface="Georgia" pitchFamily="18" charset="0"/>
              </a:rPr>
              <a:t>Учора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тэрмометр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паказваў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тэмпературу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en-US" sz="2400" b="1" i="1" dirty="0">
                <a:latin typeface="Georgia" pitchFamily="18" charset="0"/>
              </a:rPr>
              <a:t>t</a:t>
            </a:r>
            <a:r>
              <a:rPr lang="en-US" sz="2400" b="1" i="1" baseline="30000" dirty="0">
                <a:latin typeface="Georgia" pitchFamily="18" charset="0"/>
              </a:rPr>
              <a:t>0</a:t>
            </a:r>
            <a:r>
              <a:rPr lang="en-US" sz="2400" b="1" i="1" dirty="0">
                <a:latin typeface="Georgia" pitchFamily="18" charset="0"/>
              </a:rPr>
              <a:t>C</a:t>
            </a:r>
            <a:r>
              <a:rPr lang="ru-RU" sz="2400" b="1" i="1" dirty="0">
                <a:latin typeface="Georgia" pitchFamily="18" charset="0"/>
              </a:rPr>
              <a:t>, а </a:t>
            </a:r>
            <a:r>
              <a:rPr lang="ru-RU" sz="2400" b="1" i="1" dirty="0" err="1" smtClean="0">
                <a:latin typeface="Georgia" pitchFamily="18" charset="0"/>
              </a:rPr>
              <a:t>сення</a:t>
            </a:r>
            <a:r>
              <a:rPr lang="ru-RU" sz="2400" b="1" i="1" dirty="0" smtClean="0">
                <a:latin typeface="Georgia" pitchFamily="18" charset="0"/>
              </a:rPr>
              <a:t>  </a:t>
            </a:r>
            <a:r>
              <a:rPr lang="ru-RU" sz="2400" b="1" i="1" dirty="0" err="1" smtClean="0">
                <a:latin typeface="Georgia" pitchFamily="18" charset="0"/>
              </a:rPr>
              <a:t>тэмпература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сзнізілася</a:t>
            </a:r>
            <a:r>
              <a:rPr lang="ru-RU" sz="2400" b="1" i="1" dirty="0" smtClean="0">
                <a:latin typeface="Georgia" pitchFamily="18" charset="0"/>
              </a:rPr>
              <a:t> на р</a:t>
            </a:r>
            <a:r>
              <a:rPr lang="ru-RU" sz="2400" b="1" i="1" baseline="30000" dirty="0" smtClean="0">
                <a:latin typeface="Georgia" pitchFamily="18" charset="0"/>
              </a:rPr>
              <a:t>0</a:t>
            </a:r>
            <a:r>
              <a:rPr lang="ru-RU" sz="2400" b="1" i="1" dirty="0" smtClean="0">
                <a:latin typeface="Georgia" pitchFamily="18" charset="0"/>
              </a:rPr>
              <a:t>С</a:t>
            </a:r>
            <a:r>
              <a:rPr lang="ru-RU" sz="2400" b="1" i="1" dirty="0">
                <a:latin typeface="Georgia" pitchFamily="18" charset="0"/>
              </a:rPr>
              <a:t>. </a:t>
            </a:r>
            <a:r>
              <a:rPr lang="ru-RU" sz="2400" b="1" i="1" dirty="0" err="1" smtClean="0">
                <a:latin typeface="Georgia" pitchFamily="18" charset="0"/>
              </a:rPr>
              <a:t>Якую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тэмпературу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паказваў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тэрмометр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сення</a:t>
            </a:r>
            <a:r>
              <a:rPr lang="ru-RU" sz="2400" b="1" i="1" dirty="0" smtClean="0">
                <a:latin typeface="Georgia" pitchFamily="18" charset="0"/>
              </a:rPr>
              <a:t>? </a:t>
            </a:r>
            <a:endParaRPr lang="ru-RU" sz="2400" b="1" i="1" dirty="0">
              <a:latin typeface="Georgia" pitchFamily="18" charset="0"/>
            </a:endParaRPr>
          </a:p>
          <a:p>
            <a:r>
              <a:rPr lang="ru-RU" sz="2400" b="1" i="1" dirty="0" err="1" smtClean="0">
                <a:latin typeface="Georgia" pitchFamily="18" charset="0"/>
              </a:rPr>
              <a:t>Складзіце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выраз</a:t>
            </a:r>
            <a:r>
              <a:rPr lang="ru-RU" sz="2400" b="1" i="1" dirty="0" smtClean="0">
                <a:latin typeface="Georgia" pitchFamily="18" charset="0"/>
              </a:rPr>
              <a:t> і </a:t>
            </a:r>
            <a:r>
              <a:rPr lang="ru-RU" sz="2400" b="1" i="1" dirty="0" err="1" smtClean="0">
                <a:latin typeface="Georgia" pitchFamily="18" charset="0"/>
              </a:rPr>
              <a:t>знайдзіце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яго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значэнне</a:t>
            </a:r>
            <a:r>
              <a:rPr lang="ru-RU" sz="2400" b="1" i="1" dirty="0" smtClean="0">
                <a:latin typeface="Georgia" pitchFamily="18" charset="0"/>
              </a:rPr>
              <a:t>: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935413" y="2781300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err="1" smtClean="0">
                <a:solidFill>
                  <a:srgbClr val="006600"/>
                </a:solidFill>
                <a:latin typeface="Times New Roman" pitchFamily="18" charset="0"/>
              </a:rPr>
              <a:t>пры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</a:rPr>
              <a:t>t = </a:t>
            </a:r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16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ru-RU" sz="3200" b="1" i="1" dirty="0">
                <a:solidFill>
                  <a:srgbClr val="006600"/>
                </a:solidFill>
                <a:latin typeface="Times New Roman" pitchFamily="18" charset="0"/>
              </a:rPr>
              <a:t>р =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</a:rPr>
              <a:t>9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051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5188" y="6497638"/>
            <a:ext cx="1511300" cy="360362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Решение</a:t>
            </a:r>
          </a:p>
        </p:txBody>
      </p:sp>
      <p:sp>
        <p:nvSpPr>
          <p:cNvPr id="20517" name="WordArt 37"/>
          <p:cNvSpPr>
            <a:spLocks noChangeArrowheads="1" noChangeShapeType="1" noTextEdit="1"/>
          </p:cNvSpPr>
          <p:nvPr/>
        </p:nvSpPr>
        <p:spPr bwMode="auto">
          <a:xfrm>
            <a:off x="5087938" y="3573463"/>
            <a:ext cx="14398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- p</a:t>
            </a:r>
            <a:endParaRPr lang="ru-RU" sz="3600" b="1" i="1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8" name="WordArt 38"/>
          <p:cNvSpPr>
            <a:spLocks noChangeArrowheads="1" noChangeShapeType="1" noTextEdit="1"/>
          </p:cNvSpPr>
          <p:nvPr/>
        </p:nvSpPr>
        <p:spPr bwMode="auto">
          <a:xfrm>
            <a:off x="3935413" y="4365625"/>
            <a:ext cx="14398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- p</a:t>
            </a:r>
            <a:endParaRPr lang="ru-RU" sz="3600" b="1" i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9" name="WordArt 39"/>
          <p:cNvSpPr>
            <a:spLocks noChangeArrowheads="1" noChangeShapeType="1" noTextEdit="1"/>
          </p:cNvSpPr>
          <p:nvPr/>
        </p:nvSpPr>
        <p:spPr bwMode="auto">
          <a:xfrm>
            <a:off x="5664201" y="4437064"/>
            <a:ext cx="26654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 </a:t>
            </a:r>
            <a:r>
              <a:rPr lang="ru-RU" sz="36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16 </a:t>
            </a:r>
            <a:r>
              <a:rPr lang="ru-RU" sz="3600" b="1" i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b="1" i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  <a:endParaRPr lang="ru-RU" sz="3600" b="1" i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5016501" y="5013326"/>
            <a:ext cx="1655763" cy="14890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en-US" sz="5400" b="1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ru-RU" sz="5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8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4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6"/>
                  </p:tgtEl>
                </p:cond>
              </p:nextCondLst>
            </p:seq>
          </p:childTnLst>
        </p:cTn>
      </p:par>
    </p:tnLst>
    <p:bldLst>
      <p:bldP spid="20484" grpId="0" animBg="1"/>
      <p:bldP spid="20497" grpId="0" animBg="1"/>
      <p:bldP spid="20507" grpId="0" animBg="1"/>
      <p:bldP spid="20508" grpId="0" animBg="1"/>
      <p:bldP spid="20509" grpId="0" animBg="1"/>
      <p:bldP spid="20509" grpId="1" animBg="1"/>
      <p:bldP spid="20510" grpId="0" animBg="1"/>
      <p:bldP spid="20511" grpId="0"/>
      <p:bldP spid="20515" grpId="0" animBg="1"/>
      <p:bldP spid="20517" grpId="0" animBg="1"/>
      <p:bldP spid="20518" grpId="0" animBg="1"/>
      <p:bldP spid="20519" grpId="0" animBg="1"/>
      <p:bldP spid="20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Састаўленне выраза па ўмове задачы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70468" y="1893194"/>
            <a:ext cx="87316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e-BY" sz="2800" dirty="0" smtClean="0"/>
              <a:t>Маше а гадоў, а Пятру – на 10 гадоў менш. </a:t>
            </a:r>
          </a:p>
          <a:p>
            <a:r>
              <a:rPr lang="be-BY" sz="2800" dirty="0" smtClean="0"/>
              <a:t>Колькі гадоў Пятру?</a:t>
            </a:r>
          </a:p>
          <a:p>
            <a:pPr marL="342900" indent="-342900">
              <a:buAutoNum type="arabicPeriod"/>
            </a:pPr>
            <a:endParaRPr lang="be-BY" sz="2800" dirty="0"/>
          </a:p>
          <a:p>
            <a:pPr marL="342900" indent="-342900">
              <a:buAutoNum type="arabicPeriod"/>
            </a:pPr>
            <a:endParaRPr lang="be-BY" sz="2800" dirty="0" smtClean="0"/>
          </a:p>
          <a:p>
            <a:pPr marL="342900" indent="-342900">
              <a:buAutoNum type="arabicPeriod"/>
            </a:pPr>
            <a:endParaRPr lang="be-BY" sz="2800" dirty="0" smtClean="0"/>
          </a:p>
          <a:p>
            <a:r>
              <a:rPr lang="be-BY" sz="2800" dirty="0" smtClean="0"/>
              <a:t>2. У адным кошыку было х грыбоў, </a:t>
            </a:r>
          </a:p>
          <a:p>
            <a:r>
              <a:rPr lang="be-BY" sz="2800" dirty="0" smtClean="0"/>
              <a:t>а ў другім – на 15 грыбоў больш. Колькі грыбоў разам?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28811" y="2838774"/>
            <a:ext cx="266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dirty="0" smtClean="0"/>
              <a:t>а-10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25026" y="5625817"/>
            <a:ext cx="3245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dirty="0" smtClean="0"/>
              <a:t>Х+(Х+10)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096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82926" y="1227816"/>
            <a:ext cx="8715436" cy="5286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7576" y="-13604"/>
            <a:ext cx="10364451" cy="1596177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Самастойная</a:t>
            </a:r>
            <a:r>
              <a:rPr lang="ru-RU" b="1" i="1" dirty="0" smtClean="0">
                <a:solidFill>
                  <a:srgbClr val="FF0000"/>
                </a:solidFill>
              </a:rPr>
              <a:t> работа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09213" y="1123848"/>
            <a:ext cx="4873474" cy="67999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варыянт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6155649" y="1716017"/>
            <a:ext cx="4040188" cy="3951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sz="2400" b="1" i="1" dirty="0"/>
              <a:t>1.Знайдзіце </a:t>
            </a:r>
            <a:r>
              <a:rPr lang="ru-RU" sz="2400" b="1" i="1" dirty="0" err="1"/>
              <a:t>значэнне</a:t>
            </a:r>
            <a:r>
              <a:rPr lang="ru-RU" sz="2400" b="1" i="1" dirty="0"/>
              <a:t> </a:t>
            </a:r>
            <a:r>
              <a:rPr lang="ru-RU" sz="2400" b="1" i="1" dirty="0" err="1"/>
              <a:t>лікавага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выразу</a:t>
            </a:r>
            <a:endParaRPr lang="ru-RU" sz="2400" b="1" i="1" dirty="0" smtClean="0"/>
          </a:p>
          <a:p>
            <a:endParaRPr lang="ru-RU" sz="2400" b="1" i="1" dirty="0"/>
          </a:p>
          <a:p>
            <a:pPr>
              <a:buNone/>
            </a:pPr>
            <a:r>
              <a:rPr lang="ru-RU" sz="2800" b="1" i="1" dirty="0" smtClean="0"/>
              <a:t>   </a:t>
            </a:r>
            <a:r>
              <a:rPr lang="ru-RU" sz="3300" b="1" i="1" dirty="0"/>
              <a:t>(1889 +943):48 – </a:t>
            </a:r>
            <a:r>
              <a:rPr lang="ru-RU" sz="3300" b="1" i="1" dirty="0" smtClean="0"/>
              <a:t>18</a:t>
            </a:r>
          </a:p>
          <a:p>
            <a:pPr>
              <a:buNone/>
            </a:pPr>
            <a:endParaRPr lang="be-BY" sz="2800" b="1" i="1" dirty="0" smtClean="0"/>
          </a:p>
          <a:p>
            <a:pPr>
              <a:buNone/>
            </a:pPr>
            <a:endParaRPr lang="ru-RU" sz="2800" b="1" i="1" dirty="0"/>
          </a:p>
          <a:p>
            <a:pPr marL="0" indent="0">
              <a:buNone/>
            </a:pPr>
            <a:r>
              <a:rPr lang="ru-RU" sz="2600" b="1" i="1" dirty="0" smtClean="0"/>
              <a:t>2. </a:t>
            </a:r>
            <a:r>
              <a:rPr lang="ru-RU" sz="2600" b="1" i="1" dirty="0" err="1" smtClean="0"/>
              <a:t>Знайдзіце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значэнне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выразу</a:t>
            </a:r>
            <a:endParaRPr lang="ru-RU" sz="2600" b="1" i="1" dirty="0"/>
          </a:p>
          <a:p>
            <a:pPr>
              <a:buNone/>
            </a:pPr>
            <a:r>
              <a:rPr lang="ru-RU" sz="2800" b="1" i="1" dirty="0"/>
              <a:t>          350 : </a:t>
            </a:r>
            <a:r>
              <a:rPr lang="ru-RU" sz="2800" b="1" i="1" dirty="0" err="1"/>
              <a:t>х</a:t>
            </a:r>
            <a:r>
              <a:rPr lang="ru-RU" sz="2800" b="1" i="1" dirty="0"/>
              <a:t> +17, </a:t>
            </a:r>
          </a:p>
          <a:p>
            <a:pPr>
              <a:buNone/>
            </a:pPr>
            <a:r>
              <a:rPr lang="ru-RU" sz="2800" b="1" i="1" dirty="0"/>
              <a:t>      </a:t>
            </a:r>
            <a:r>
              <a:rPr lang="ru-RU" sz="2800" b="1" i="1" dirty="0" err="1" smtClean="0"/>
              <a:t>калі</a:t>
            </a:r>
            <a:r>
              <a:rPr lang="ru-RU" sz="2800" b="1" i="1" dirty="0" smtClean="0"/>
              <a:t> </a:t>
            </a:r>
            <a:r>
              <a:rPr lang="ru-RU" sz="2800" b="1" i="1" dirty="0"/>
              <a:t>х =7, х=14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99623" y="1134913"/>
            <a:ext cx="4881804" cy="679994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варыянт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1879880" y="1836357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ru-RU" b="1" i="1" dirty="0" smtClean="0"/>
              <a:t>1.Знайдзіце </a:t>
            </a:r>
            <a:r>
              <a:rPr lang="ru-RU" b="1" i="1" dirty="0" err="1" smtClean="0"/>
              <a:t>значэнне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лікавага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выразу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sz="2800" b="1" i="1" dirty="0"/>
              <a:t>(1321-785)×8+ 112</a:t>
            </a:r>
          </a:p>
          <a:p>
            <a:endParaRPr lang="ru-RU" sz="2800" b="1" i="1" dirty="0" smtClean="0"/>
          </a:p>
          <a:p>
            <a:pPr marL="0" indent="0">
              <a:buNone/>
            </a:pPr>
            <a:r>
              <a:rPr lang="ru-RU" b="1" i="1" dirty="0" smtClean="0"/>
              <a:t>2. </a:t>
            </a:r>
            <a:r>
              <a:rPr lang="ru-RU" b="1" i="1" dirty="0" err="1" smtClean="0"/>
              <a:t>Знайдзіце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значэнне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выразу</a:t>
            </a:r>
            <a:r>
              <a:rPr lang="ru-RU" b="1" i="1" dirty="0" smtClean="0"/>
              <a:t> </a:t>
            </a:r>
            <a:r>
              <a:rPr lang="ru-RU" sz="2800" b="1" i="1" dirty="0" smtClean="0"/>
              <a:t>                 х:27+35</a:t>
            </a:r>
            <a:r>
              <a:rPr lang="ru-RU" sz="2800" b="1" i="1" dirty="0"/>
              <a:t>, 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err="1" smtClean="0"/>
              <a:t>калі</a:t>
            </a:r>
            <a:r>
              <a:rPr lang="ru-RU" sz="2800" b="1" i="1" dirty="0" smtClean="0"/>
              <a:t> х </a:t>
            </a:r>
            <a:r>
              <a:rPr lang="ru-RU" sz="2800" b="1" i="1" dirty="0"/>
              <a:t>=810, </a:t>
            </a:r>
            <a:r>
              <a:rPr lang="ru-RU" sz="2800" b="1" i="1" dirty="0" smtClean="0"/>
              <a:t>х=54</a:t>
            </a:r>
            <a:endParaRPr lang="ru-RU" sz="2800" b="1" i="1" dirty="0"/>
          </a:p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38282" y="3643314"/>
            <a:ext cx="87154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309918" y="3929066"/>
            <a:ext cx="5286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336" y="-129776"/>
            <a:ext cx="10364451" cy="1596177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Праверка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338886" y="1364574"/>
            <a:ext cx="4257676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</a:t>
            </a:r>
            <a:r>
              <a:rPr lang="ru-RU" dirty="0" err="1" smtClean="0">
                <a:solidFill>
                  <a:srgbClr val="FF0000"/>
                </a:solidFill>
              </a:rPr>
              <a:t>варыянт</a:t>
            </a:r>
            <a:r>
              <a:rPr lang="ru-RU" dirty="0" smtClean="0">
                <a:solidFill>
                  <a:srgbClr val="FF0000"/>
                </a:solidFill>
              </a:rPr>
              <a:t> 2</a:t>
            </a:r>
          </a:p>
          <a:p>
            <a:pPr>
              <a:buNone/>
            </a:pPr>
            <a:r>
              <a:rPr lang="ru-RU" dirty="0" smtClean="0"/>
              <a:t>    1.</a:t>
            </a:r>
            <a:r>
              <a:rPr lang="ru-RU" dirty="0" smtClean="0">
                <a:solidFill>
                  <a:schemeClr val="tx2"/>
                </a:solidFill>
              </a:rPr>
              <a:t> (1889 +943):48-18=41</a:t>
            </a:r>
          </a:p>
          <a:p>
            <a:pPr>
              <a:buNone/>
            </a:pPr>
            <a:r>
              <a:rPr lang="ru-RU" dirty="0" smtClean="0"/>
              <a:t>        1) 2832   2) 59      3) 41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2.Калі  х=7, то </a:t>
            </a:r>
          </a:p>
          <a:p>
            <a:pPr>
              <a:buNone/>
            </a:pPr>
            <a:r>
              <a:rPr lang="ru-RU" dirty="0" smtClean="0"/>
              <a:t>            350:7 +17 =67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калі</a:t>
            </a:r>
            <a:r>
              <a:rPr lang="ru-RU" dirty="0" smtClean="0"/>
              <a:t> х=14, то </a:t>
            </a:r>
          </a:p>
          <a:p>
            <a:pPr>
              <a:buNone/>
            </a:pPr>
            <a:r>
              <a:rPr lang="ru-RU" dirty="0" smtClean="0"/>
              <a:t>            350 :14 +17= 42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66886" y="1434884"/>
            <a:ext cx="464343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варыянт</a:t>
            </a:r>
            <a:r>
              <a:rPr lang="ru-RU" dirty="0" smtClean="0">
                <a:solidFill>
                  <a:srgbClr val="FF0000"/>
                </a:solidFill>
              </a:rPr>
              <a:t> 1</a:t>
            </a:r>
          </a:p>
          <a:p>
            <a:pPr>
              <a:buNone/>
            </a:pPr>
            <a:r>
              <a:rPr lang="ru-RU" dirty="0" smtClean="0"/>
              <a:t> 1. </a:t>
            </a:r>
            <a:r>
              <a:rPr lang="ru-RU" dirty="0" smtClean="0">
                <a:solidFill>
                  <a:schemeClr val="tx2"/>
                </a:solidFill>
              </a:rPr>
              <a:t> (1321 – 785)×8+112=4400</a:t>
            </a:r>
          </a:p>
          <a:p>
            <a:pPr>
              <a:buNone/>
            </a:pPr>
            <a:r>
              <a:rPr lang="ru-RU" dirty="0" smtClean="0"/>
              <a:t>    1) 536   2) 4288    3) 4400</a:t>
            </a:r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калі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/>
              <a:t>х</a:t>
            </a:r>
            <a:r>
              <a:rPr lang="ru-RU" dirty="0" smtClean="0"/>
              <a:t> =810, то</a:t>
            </a:r>
          </a:p>
          <a:p>
            <a:pPr>
              <a:buNone/>
            </a:pPr>
            <a:r>
              <a:rPr lang="ru-RU" dirty="0" smtClean="0"/>
              <a:t>          810 : 27+35=65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калі</a:t>
            </a:r>
            <a:r>
              <a:rPr lang="ru-RU" dirty="0" smtClean="0"/>
              <a:t> а = 54, то</a:t>
            </a:r>
          </a:p>
          <a:p>
            <a:pPr>
              <a:buNone/>
            </a:pPr>
            <a:r>
              <a:rPr lang="ru-RU" dirty="0" smtClean="0"/>
              <a:t>           54 :27+35=37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24000" y="135729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24000" y="592933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667108" y="3643314"/>
            <a:ext cx="4572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4000" y="321468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Дамашняе</a:t>
            </a:r>
            <a:r>
              <a:rPr lang="ru-RU" b="1" dirty="0" smtClean="0"/>
              <a:t> </a:t>
            </a:r>
            <a:r>
              <a:rPr lang="ru-RU" b="1" dirty="0" err="1" smtClean="0"/>
              <a:t>заданне</a:t>
            </a:r>
            <a:endParaRPr lang="ru-RU" b="1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2438400" y="1600201"/>
            <a:ext cx="7772400" cy="4530725"/>
          </a:xfrm>
          <a:prstGeom prst="rect">
            <a:avLst/>
          </a:prstGeom>
        </p:spPr>
        <p:txBody>
          <a:bodyPr/>
          <a:lstStyle/>
          <a:p>
            <a:r>
              <a:rPr lang="be-BY" sz="6000" dirty="0" smtClean="0"/>
              <a:t>П.   3.12, 3.13</a:t>
            </a:r>
            <a:endParaRPr lang="ru-RU" sz="6000" dirty="0" smtClean="0"/>
          </a:p>
          <a:p>
            <a:r>
              <a:rPr lang="ru-RU" sz="6000" dirty="0" smtClean="0"/>
              <a:t>№3.194</a:t>
            </a:r>
          </a:p>
          <a:p>
            <a:r>
              <a:rPr lang="ru-RU" sz="6000" dirty="0" smtClean="0"/>
              <a:t>№3.203</a:t>
            </a:r>
          </a:p>
        </p:txBody>
      </p:sp>
    </p:spTree>
    <p:extLst>
      <p:ext uri="{BB962C8B-B14F-4D97-AF65-F5344CB8AC3E}">
        <p14:creationId xmlns:p14="http://schemas.microsoft.com/office/powerpoint/2010/main" val="2712445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897188"/>
            <a:ext cx="242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4" y="2708276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95775" y="3716338"/>
            <a:ext cx="32400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be-BY" sz="3200" b="1" dirty="0" smtClean="0">
                <a:solidFill>
                  <a:schemeClr val="hlink"/>
                </a:solidFill>
                <a:latin typeface="Georgia" pitchFamily="18" charset="0"/>
              </a:rPr>
              <a:t>Малайцы</a:t>
            </a:r>
            <a:endParaRPr lang="ru-RU" sz="3200" b="1" dirty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24167" y="357167"/>
            <a:ext cx="6335713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Мы дасягнулі мэты нашага ўрока?</a:t>
            </a:r>
          </a:p>
          <a:p>
            <a:pPr algn="ctr"/>
            <a:r>
              <a:rPr lang="be-BY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Навучылісь складваць выразы па ўмове задачы?</a:t>
            </a:r>
          </a:p>
          <a:p>
            <a:pPr algn="ctr"/>
            <a:r>
              <a:rPr lang="be-BY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Навучылісь знаходзіць значэнне выразу?</a:t>
            </a:r>
            <a:endParaRPr lang="ru-RU" sz="36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glow rad="101600">
                  <a:schemeClr val="bg1">
                    <a:alpha val="60000"/>
                  </a:schemeClr>
                </a:glow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420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e-BY" b="1" dirty="0" smtClean="0"/>
              <a:t>Нашы Мэты </a:t>
            </a:r>
            <a:endParaRPr lang="ru-RU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1"/>
            <a:ext cx="77724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1.навучыцца </a:t>
            </a:r>
            <a:r>
              <a:rPr lang="ru-RU" sz="3200" dirty="0" err="1" smtClean="0"/>
              <a:t>складваць</a:t>
            </a:r>
            <a:r>
              <a:rPr lang="ru-RU" sz="3200" dirty="0" smtClean="0"/>
              <a:t>,  </a:t>
            </a:r>
            <a:r>
              <a:rPr lang="ru-RU" sz="3200" dirty="0" err="1" smtClean="0"/>
              <a:t>запісываць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лікавыя</a:t>
            </a:r>
            <a:r>
              <a:rPr lang="ru-RU" sz="3200" dirty="0" smtClean="0"/>
              <a:t> </a:t>
            </a:r>
            <a:r>
              <a:rPr lang="ru-RU" sz="3200" dirty="0" err="1" smtClean="0"/>
              <a:t>выразы</a:t>
            </a:r>
            <a:r>
              <a:rPr lang="ru-RU" sz="3200" dirty="0" smtClean="0"/>
              <a:t> і </a:t>
            </a:r>
            <a:r>
              <a:rPr lang="ru-RU" sz="3200" dirty="0" err="1" smtClean="0"/>
              <a:t>выразы</a:t>
            </a:r>
            <a:r>
              <a:rPr lang="ru-RU" sz="3200" dirty="0" smtClean="0"/>
              <a:t> </a:t>
            </a:r>
            <a:r>
              <a:rPr lang="ru-RU" sz="3200" dirty="0" err="1" smtClean="0"/>
              <a:t>са</a:t>
            </a:r>
            <a:r>
              <a:rPr lang="ru-RU" sz="3200" dirty="0" smtClean="0"/>
              <a:t> </a:t>
            </a:r>
            <a:r>
              <a:rPr lang="ru-RU" sz="3200" dirty="0" err="1" smtClean="0"/>
              <a:t>зменнай</a:t>
            </a:r>
            <a:r>
              <a:rPr lang="ru-RU" sz="3200" dirty="0" smtClean="0"/>
              <a:t>.</a:t>
            </a:r>
            <a:endParaRPr lang="ru-RU" sz="3200" dirty="0"/>
          </a:p>
          <a:p>
            <a:pPr eaLnBrk="1" hangingPunct="1"/>
            <a:r>
              <a:rPr lang="ru-RU" sz="3200" dirty="0" smtClean="0"/>
              <a:t>2.Развівать </a:t>
            </a:r>
            <a:r>
              <a:rPr lang="ru-RU" sz="3200" dirty="0" err="1" smtClean="0"/>
              <a:t>матэматычную</a:t>
            </a:r>
            <a:r>
              <a:rPr lang="ru-RU" sz="3200" dirty="0" smtClean="0"/>
              <a:t> </a:t>
            </a:r>
            <a:r>
              <a:rPr lang="ru-RU" sz="3200" dirty="0" err="1" smtClean="0"/>
              <a:t>логіку</a:t>
            </a:r>
            <a:r>
              <a:rPr lang="ru-RU" sz="3200" dirty="0"/>
              <a:t>.</a:t>
            </a:r>
          </a:p>
          <a:p>
            <a:pPr eaLnBrk="1" hangingPunct="1"/>
            <a:r>
              <a:rPr lang="ru-RU" sz="3200" dirty="0" smtClean="0"/>
              <a:t>3.працягваць работу па </a:t>
            </a:r>
            <a:r>
              <a:rPr lang="ru-RU" sz="3200" dirty="0" err="1" smtClean="0"/>
              <a:t>фарміраванні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умення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працаваць</a:t>
            </a:r>
            <a:r>
              <a:rPr lang="ru-RU" sz="3200" dirty="0" smtClean="0"/>
              <a:t>  у </a:t>
            </a:r>
            <a:r>
              <a:rPr lang="ru-RU" sz="3200" dirty="0" err="1" smtClean="0"/>
              <a:t>калектыве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26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Праверка дамашняга задання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e-BY" dirty="0" smtClean="0"/>
              <a:t>№3.183</a:t>
            </a:r>
          </a:p>
          <a:p>
            <a:pPr marL="457200" indent="-457200">
              <a:buAutoNum type="arabicPeriod"/>
            </a:pPr>
            <a:r>
              <a:rPr lang="be-BY" dirty="0" smtClean="0"/>
              <a:t>1)206,    2) 10556,   3) 43784,   4) 33228.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be-BY" dirty="0" smtClean="0"/>
              <a:t>1) 901,   2) 1022,   3) 61268,   4) 14308,   5) 46960,   6) 2935.</a:t>
            </a:r>
          </a:p>
          <a:p>
            <a:r>
              <a:rPr lang="be-BY" dirty="0" smtClean="0"/>
              <a:t>№3.180</a:t>
            </a:r>
          </a:p>
          <a:p>
            <a:pPr marL="0" indent="0">
              <a:buNone/>
            </a:pPr>
            <a:r>
              <a:rPr lang="be-BY" dirty="0" smtClean="0"/>
              <a:t>Чырвоных – 19</a:t>
            </a:r>
          </a:p>
          <a:p>
            <a:pPr marL="0" indent="0">
              <a:buNone/>
            </a:pPr>
            <a:r>
              <a:rPr lang="be-BY" dirty="0" smtClean="0"/>
              <a:t>Белых – 31</a:t>
            </a:r>
          </a:p>
          <a:p>
            <a:pPr marL="0" indent="0">
              <a:buNone/>
            </a:pPr>
            <a:r>
              <a:rPr lang="be-BY" dirty="0" smtClean="0"/>
              <a:t>Сініх - 43</a:t>
            </a:r>
          </a:p>
        </p:txBody>
      </p:sp>
    </p:spTree>
    <p:extLst>
      <p:ext uri="{BB962C8B-B14F-4D97-AF65-F5344CB8AC3E}">
        <p14:creationId xmlns:p14="http://schemas.microsoft.com/office/powerpoint/2010/main" val="285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Матэматычная</a:t>
            </a:r>
            <a:r>
              <a:rPr lang="ru-RU" dirty="0" smtClean="0"/>
              <a:t> </a:t>
            </a:r>
            <a:r>
              <a:rPr lang="ru-RU" dirty="0" err="1" smtClean="0"/>
              <a:t>размінка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38400" y="1600200"/>
            <a:ext cx="7772400" cy="504348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287-64= 223          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1000-25= 975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50•2 = 100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683-233=450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8•25=200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25•4=100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38•5=190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54•10=540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250:5=50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/>
              <a:t>150-45=105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1828" y="1678782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7189" y="2178714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0001" y="2625524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07894" y="3107400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8563" y="3625650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8562" y="4116879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50706" y="4572002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10001" y="5107783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10001" y="5590776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22367" y="6095540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4" y="2708276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703389" y="260350"/>
            <a:ext cx="7705725" cy="2442666"/>
          </a:xfrm>
          <a:prstGeom prst="wedgeRoundRectCallout">
            <a:avLst>
              <a:gd name="adj1" fmla="val 45981"/>
              <a:gd name="adj2" fmla="val 80917"/>
              <a:gd name="adj3" fmla="val 16667"/>
            </a:avLst>
          </a:prstGeom>
          <a:solidFill>
            <a:srgbClr val="FFD1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 err="1" smtClean="0">
                <a:latin typeface="Georgia" pitchFamily="18" charset="0"/>
              </a:rPr>
              <a:t>Лікавыя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выразы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>
                <a:latin typeface="Georgia" pitchFamily="18" charset="0"/>
              </a:rPr>
              <a:t>– </a:t>
            </a:r>
            <a:r>
              <a:rPr lang="ru-RU" sz="3200" b="1" i="1" dirty="0" err="1" smtClean="0">
                <a:latin typeface="Georgia" pitchFamily="18" charset="0"/>
              </a:rPr>
              <a:t>гэта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такія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выразы</a:t>
            </a:r>
            <a:r>
              <a:rPr lang="ru-RU" sz="3200" b="1" i="1" dirty="0" smtClean="0">
                <a:latin typeface="Georgia" pitchFamily="18" charset="0"/>
              </a:rPr>
              <a:t>, </a:t>
            </a:r>
            <a:r>
              <a:rPr lang="ru-RU" sz="3200" b="1" i="1" dirty="0" err="1" smtClean="0">
                <a:latin typeface="Georgia" pitchFamily="18" charset="0"/>
              </a:rPr>
              <a:t>якія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састаўлены</a:t>
            </a:r>
            <a:r>
              <a:rPr lang="ru-RU" sz="3200" b="1" i="1" dirty="0" smtClean="0">
                <a:latin typeface="Georgia" pitchFamily="18" charset="0"/>
              </a:rPr>
              <a:t> з </a:t>
            </a:r>
            <a:r>
              <a:rPr lang="ru-RU" sz="3200" b="1" i="1" dirty="0" err="1" smtClean="0">
                <a:latin typeface="Georgia" pitchFamily="18" charset="0"/>
              </a:rPr>
              <a:t>лікаў</a:t>
            </a:r>
            <a:r>
              <a:rPr lang="ru-RU" sz="3200" b="1" i="1" dirty="0" smtClean="0">
                <a:latin typeface="Georgia" pitchFamily="18" charset="0"/>
              </a:rPr>
              <a:t>, </a:t>
            </a:r>
            <a:r>
              <a:rPr lang="ru-RU" sz="3200" b="1" i="1" dirty="0" err="1" smtClean="0">
                <a:latin typeface="Georgia" pitchFamily="18" charset="0"/>
              </a:rPr>
              <a:t>знакаў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арыфметычных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дзеянняў</a:t>
            </a:r>
            <a:r>
              <a:rPr lang="ru-RU" sz="3200" b="1" i="1" dirty="0" smtClean="0">
                <a:latin typeface="Georgia" pitchFamily="18" charset="0"/>
              </a:rPr>
              <a:t> і </a:t>
            </a:r>
            <a:r>
              <a:rPr lang="ru-RU" sz="3200" b="1" i="1" dirty="0" err="1" smtClean="0">
                <a:latin typeface="Georgia" pitchFamily="18" charset="0"/>
              </a:rPr>
              <a:t>дужак</a:t>
            </a:r>
            <a:r>
              <a:rPr lang="ru-RU" sz="3200" b="1" i="1" dirty="0" smtClean="0">
                <a:latin typeface="Georgia" pitchFamily="18" charset="0"/>
              </a:rPr>
              <a:t>.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839" y="2703017"/>
            <a:ext cx="4654265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3+5, </a:t>
            </a:r>
          </a:p>
          <a:p>
            <a:r>
              <a:rPr lang="ru-RU" sz="4400" b="1" dirty="0">
                <a:solidFill>
                  <a:srgbClr val="0070C0"/>
                </a:solidFill>
              </a:rPr>
              <a:t>            10-1, </a:t>
            </a:r>
          </a:p>
          <a:p>
            <a:r>
              <a:rPr lang="ru-RU" sz="4400" b="1" dirty="0">
                <a:solidFill>
                  <a:srgbClr val="00B050"/>
                </a:solidFill>
              </a:rPr>
              <a:t>                            40:8, 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      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         (50+6)∙2</a:t>
            </a:r>
          </a:p>
        </p:txBody>
      </p:sp>
    </p:spTree>
    <p:extLst>
      <p:ext uri="{BB962C8B-B14F-4D97-AF65-F5344CB8AC3E}">
        <p14:creationId xmlns:p14="http://schemas.microsoft.com/office/powerpoint/2010/main" val="25866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523999" y="3658380"/>
            <a:ext cx="6950075" cy="2588227"/>
          </a:xfrm>
          <a:prstGeom prst="wedgeRoundRectCallout">
            <a:avLst>
              <a:gd name="adj1" fmla="val 54796"/>
              <a:gd name="adj2" fmla="val -34907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Выразы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са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зменнымі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–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гэта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выразы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,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якія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складаюцца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з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лукаў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,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літар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,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знакаў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дзеянняў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 і </a:t>
            </a:r>
            <a:r>
              <a:rPr lang="ru-RU" sz="3200" b="1" i="1" dirty="0" err="1" smtClean="0">
                <a:solidFill>
                  <a:schemeClr val="accent2"/>
                </a:solidFill>
                <a:latin typeface="Georgia" pitchFamily="18" charset="0"/>
              </a:rPr>
              <a:t>дужак</a:t>
            </a:r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.</a:t>
            </a:r>
            <a:endParaRPr lang="ru-RU" sz="32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4100" name="Picture 4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264" y="2708276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46051" y="382012"/>
            <a:ext cx="571504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</a:t>
            </a:r>
            <a:r>
              <a:rPr lang="ru-RU" sz="4800" b="1" dirty="0">
                <a:solidFill>
                  <a:srgbClr val="FF0000"/>
                </a:solidFill>
              </a:rPr>
              <a:t>+5, </a:t>
            </a:r>
          </a:p>
          <a:p>
            <a:r>
              <a:rPr lang="ru-RU" sz="4800" b="1" dirty="0">
                <a:solidFill>
                  <a:srgbClr val="7030A0"/>
                </a:solidFill>
              </a:rPr>
              <a:t>          </a:t>
            </a:r>
            <a:r>
              <a:rPr lang="en-US" sz="4800" b="1" dirty="0">
                <a:solidFill>
                  <a:srgbClr val="7030A0"/>
                </a:solidFill>
              </a:rPr>
              <a:t>m-p</a:t>
            </a:r>
            <a:r>
              <a:rPr lang="ru-RU" sz="48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4800" b="1" dirty="0">
                <a:solidFill>
                  <a:srgbClr val="7030A0"/>
                </a:solidFill>
              </a:rPr>
              <a:t>                       </a:t>
            </a:r>
            <a:r>
              <a:rPr lang="ru-RU" sz="4800" b="1" dirty="0">
                <a:solidFill>
                  <a:srgbClr val="00B050"/>
                </a:solidFill>
              </a:rPr>
              <a:t>(2</a:t>
            </a:r>
            <a:r>
              <a:rPr lang="en-US" sz="4800" b="1" dirty="0">
                <a:solidFill>
                  <a:srgbClr val="00B050"/>
                </a:solidFill>
              </a:rPr>
              <a:t>x</a:t>
            </a:r>
            <a:r>
              <a:rPr lang="ru-RU" sz="4800" b="1" dirty="0">
                <a:solidFill>
                  <a:srgbClr val="00B050"/>
                </a:solidFill>
              </a:rPr>
              <a:t>+9):3</a:t>
            </a:r>
          </a:p>
        </p:txBody>
      </p:sp>
    </p:spTree>
    <p:extLst>
      <p:ext uri="{BB962C8B-B14F-4D97-AF65-F5344CB8AC3E}">
        <p14:creationId xmlns:p14="http://schemas.microsoft.com/office/powerpoint/2010/main" val="50388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75602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2135188" y="1"/>
            <a:ext cx="6296023" cy="936624"/>
          </a:xfrm>
          <a:prstGeom prst="roundRect">
            <a:avLst>
              <a:gd name="adj" fmla="val 16667"/>
            </a:avLst>
          </a:prstGeom>
          <a:solidFill>
            <a:srgbClr val="FFFFFF">
              <a:alpha val="32156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2" name="Picture 32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492376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408348" y="155012"/>
            <a:ext cx="584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e-BY" sz="2800" b="1" i="1" dirty="0" smtClean="0">
                <a:latin typeface="Times New Roman" pitchFamily="18" charset="0"/>
              </a:rPr>
              <a:t>Лікавы выраз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135188" y="1257390"/>
            <a:ext cx="7405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e-BY" sz="3600" b="1" i="1" dirty="0" smtClean="0">
                <a:latin typeface="Times New Roman" pitchFamily="18" charset="0"/>
              </a:rPr>
              <a:t>((3026+2175)∙8-2∙(3074+2050))꞉16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646488" y="1838949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1) 3026+2175=5201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8934254" y="836017"/>
            <a:ext cx="1655763" cy="148907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</a:rPr>
              <a:t>1960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646488" y="2734410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2) 3074+2050=5124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538" y="923022"/>
            <a:ext cx="3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72264" y="936625"/>
            <a:ext cx="4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55344" y="926800"/>
            <a:ext cx="36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54663" y="1107688"/>
            <a:ext cx="25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7737" y="914588"/>
            <a:ext cx="25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87938" y="1086327"/>
            <a:ext cx="26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85271" y="1081087"/>
            <a:ext cx="24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6</a:t>
            </a:r>
            <a:endParaRPr lang="ru-RU" dirty="0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3935413" y="3528085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3) 5201∙8=41608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101275" y="4307232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4) 2∙5124=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be-BY" sz="3200" b="1" i="1" dirty="0" smtClean="0">
                <a:solidFill>
                  <a:srgbClr val="006600"/>
                </a:solidFill>
                <a:latin typeface="Times New Roman" pitchFamily="18" charset="0"/>
              </a:rPr>
              <a:t>10248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4104136" y="5190423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</a:rPr>
              <a:t>5) 41608-10248=31360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4101275" y="5971982"/>
            <a:ext cx="3816350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</a:rPr>
              <a:t>6) 31360꞉16=1960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/>
      <p:bldP spid="20514" grpId="0"/>
      <p:bldP spid="20515" grpId="0" animBg="1"/>
      <p:bldP spid="20520" grpId="0" animBg="1"/>
      <p:bldP spid="21" grpId="0" animBg="1"/>
      <p:bldP spid="2" grpId="0"/>
      <p:bldP spid="3" grpId="0"/>
      <p:bldP spid="4" grpId="0"/>
      <p:bldP spid="6" grpId="0"/>
      <p:bldP spid="7" grpId="0"/>
      <p:bldP spid="8" grpId="0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4" y="2708276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756568" y="86318"/>
            <a:ext cx="8389938" cy="1133080"/>
          </a:xfrm>
          <a:prstGeom prst="wedgeRoundRectCallout">
            <a:avLst>
              <a:gd name="adj1" fmla="val 37656"/>
              <a:gd name="adj2" fmla="val 266958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Складзіце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выраз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які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падыходзіць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рашэння</a:t>
            </a:r>
            <a:r>
              <a:rPr lang="ru-RU" sz="24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Georgia" pitchFamily="18" charset="0"/>
              </a:rPr>
              <a:t>задачы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3" y="692150"/>
            <a:ext cx="18653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524000" y="2654168"/>
            <a:ext cx="67473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У </a:t>
            </a:r>
            <a:r>
              <a:rPr lang="ru-RU" sz="2400" b="1" i="1" dirty="0" err="1" smtClean="0">
                <a:latin typeface="Georgia" pitchFamily="18" charset="0"/>
              </a:rPr>
              <a:t>пяцікласніка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Дзяніса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ёсць</a:t>
            </a:r>
            <a:r>
              <a:rPr lang="ru-RU" sz="2400" b="1" i="1" dirty="0" smtClean="0">
                <a:latin typeface="Georgia" pitchFamily="18" charset="0"/>
              </a:rPr>
              <a:t> кот. </a:t>
            </a:r>
          </a:p>
          <a:p>
            <a:r>
              <a:rPr lang="ru-RU" sz="2400" b="1" i="1" dirty="0" err="1" smtClean="0">
                <a:latin typeface="Georgia" pitchFamily="18" charset="0"/>
              </a:rPr>
              <a:t>Ён</a:t>
            </a:r>
            <a:r>
              <a:rPr lang="ru-RU" sz="2400" b="1" i="1" dirty="0" smtClean="0">
                <a:latin typeface="Georgia" pitchFamily="18" charset="0"/>
              </a:rPr>
              <a:t> за год </a:t>
            </a:r>
            <a:r>
              <a:rPr lang="ru-RU" sz="2400" b="1" i="1" dirty="0" err="1" smtClean="0">
                <a:latin typeface="Georgia" pitchFamily="18" charset="0"/>
              </a:rPr>
              <a:t>з’еў</a:t>
            </a:r>
            <a:r>
              <a:rPr lang="ru-RU" sz="2400" b="1" i="1" dirty="0" smtClean="0">
                <a:latin typeface="Georgia" pitchFamily="18" charset="0"/>
              </a:rPr>
              <a:t>  30 кг рыбы, </a:t>
            </a:r>
            <a:endParaRPr lang="ru-RU" sz="2400" b="1" i="1" dirty="0">
              <a:latin typeface="Georgia" pitchFamily="18" charset="0"/>
            </a:endParaRPr>
          </a:p>
          <a:p>
            <a:r>
              <a:rPr lang="ru-RU" sz="2400" b="1" i="1" dirty="0" err="1" smtClean="0">
                <a:latin typeface="Georgia" pitchFamily="18" charset="0"/>
              </a:rPr>
              <a:t>каўбасы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– </a:t>
            </a:r>
            <a:r>
              <a:rPr lang="ru-RU" sz="2400" b="1" i="1" dirty="0" smtClean="0">
                <a:latin typeface="Georgia" pitchFamily="18" charset="0"/>
              </a:rPr>
              <a:t>у </a:t>
            </a:r>
            <a:r>
              <a:rPr lang="ru-RU" sz="2400" b="1" i="1" dirty="0">
                <a:latin typeface="Georgia" pitchFamily="18" charset="0"/>
              </a:rPr>
              <a:t>6 </a:t>
            </a:r>
            <a:r>
              <a:rPr lang="ru-RU" sz="2400" b="1" i="1" dirty="0" err="1" smtClean="0">
                <a:latin typeface="Georgia" pitchFamily="18" charset="0"/>
              </a:rPr>
              <a:t>разоў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менш</a:t>
            </a:r>
            <a:r>
              <a:rPr lang="ru-RU" sz="2400" b="1" i="1" dirty="0" smtClean="0">
                <a:latin typeface="Georgia" pitchFamily="18" charset="0"/>
              </a:rPr>
              <a:t>, </a:t>
            </a:r>
            <a:r>
              <a:rPr lang="ru-RU" sz="2400" b="1" i="1" dirty="0" err="1" smtClean="0">
                <a:latin typeface="Georgia" pitchFamily="18" charset="0"/>
              </a:rPr>
              <a:t>чым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рыбы, </a:t>
            </a:r>
          </a:p>
          <a:p>
            <a:r>
              <a:rPr lang="ru-RU" sz="2400" b="1" i="1" dirty="0">
                <a:latin typeface="Georgia" pitchFamily="18" charset="0"/>
              </a:rPr>
              <a:t>а «</a:t>
            </a:r>
            <a:r>
              <a:rPr lang="ru-RU" sz="2400" b="1" i="1" dirty="0" err="1" smtClean="0">
                <a:latin typeface="Georgia" pitchFamily="18" charset="0"/>
              </a:rPr>
              <a:t>Віскаса</a:t>
            </a:r>
            <a:r>
              <a:rPr lang="ru-RU" sz="2400" b="1" i="1" dirty="0">
                <a:latin typeface="Georgia" pitchFamily="18" charset="0"/>
              </a:rPr>
              <a:t>» - </a:t>
            </a:r>
            <a:r>
              <a:rPr lang="ru-RU" sz="2400" b="1" i="1" dirty="0" smtClean="0">
                <a:latin typeface="Georgia" pitchFamily="18" charset="0"/>
              </a:rPr>
              <a:t>ў </a:t>
            </a:r>
            <a:r>
              <a:rPr lang="ru-RU" sz="2400" b="1" i="1" dirty="0">
                <a:latin typeface="Georgia" pitchFamily="18" charset="0"/>
              </a:rPr>
              <a:t>5 раз </a:t>
            </a:r>
            <a:r>
              <a:rPr lang="ru-RU" sz="2400" b="1" i="1" dirty="0" err="1" smtClean="0">
                <a:latin typeface="Georgia" pitchFamily="18" charset="0"/>
              </a:rPr>
              <a:t>менше</a:t>
            </a:r>
            <a:r>
              <a:rPr lang="ru-RU" sz="2400" b="1" i="1" dirty="0">
                <a:latin typeface="Georgia" pitchFamily="18" charset="0"/>
              </a:rPr>
              <a:t>, </a:t>
            </a:r>
            <a:r>
              <a:rPr lang="ru-RU" sz="2400" b="1" i="1" dirty="0" err="1" smtClean="0">
                <a:latin typeface="Georgia" pitchFamily="18" charset="0"/>
              </a:rPr>
              <a:t>чым</a:t>
            </a:r>
            <a:endParaRPr lang="ru-RU" sz="2400" b="1" i="1" dirty="0">
              <a:latin typeface="Georgia" pitchFamily="18" charset="0"/>
            </a:endParaRPr>
          </a:p>
          <a:p>
            <a:r>
              <a:rPr lang="ru-RU" sz="2400" b="1" i="1" dirty="0">
                <a:latin typeface="Georgia" pitchFamily="18" charset="0"/>
              </a:rPr>
              <a:t>рыбы </a:t>
            </a:r>
            <a:r>
              <a:rPr lang="ru-RU" sz="2400" b="1" i="1" dirty="0" smtClean="0">
                <a:latin typeface="Georgia" pitchFamily="18" charset="0"/>
              </a:rPr>
              <a:t>і </a:t>
            </a:r>
            <a:r>
              <a:rPr lang="ru-RU" sz="2400" b="1" i="1" dirty="0" err="1" smtClean="0">
                <a:latin typeface="Georgia" pitchFamily="18" charset="0"/>
              </a:rPr>
              <a:t>каўбасы</a:t>
            </a:r>
            <a:r>
              <a:rPr lang="ru-RU" sz="2400" b="1" i="1" dirty="0" smtClean="0">
                <a:latin typeface="Georgia" pitchFamily="18" charset="0"/>
              </a:rPr>
              <a:t>  разам. </a:t>
            </a:r>
          </a:p>
          <a:p>
            <a:r>
              <a:rPr lang="ru-RU" sz="2400" b="1" i="1" dirty="0" err="1" smtClean="0">
                <a:latin typeface="Georgia" pitchFamily="18" charset="0"/>
              </a:rPr>
              <a:t>Колькі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r>
              <a:rPr lang="ru-RU" sz="2400" b="1" i="1" dirty="0" err="1" smtClean="0">
                <a:latin typeface="Georgia" pitchFamily="18" charset="0"/>
              </a:rPr>
              <a:t>ўсяго</a:t>
            </a:r>
            <a:r>
              <a:rPr lang="ru-RU" sz="2400" b="1" i="1" dirty="0" smtClean="0">
                <a:latin typeface="Georgia" pitchFamily="18" charset="0"/>
              </a:rPr>
              <a:t> рыбы, </a:t>
            </a:r>
            <a:r>
              <a:rPr lang="ru-RU" sz="2400" b="1" i="1" dirty="0" err="1" smtClean="0">
                <a:latin typeface="Georgia" pitchFamily="18" charset="0"/>
              </a:rPr>
              <a:t>каўбасы</a:t>
            </a:r>
            <a:r>
              <a:rPr lang="ru-RU" sz="2400" b="1" i="1" dirty="0" smtClean="0">
                <a:latin typeface="Georgia" pitchFamily="18" charset="0"/>
              </a:rPr>
              <a:t> і </a:t>
            </a:r>
          </a:p>
          <a:p>
            <a:r>
              <a:rPr lang="ru-RU" sz="2400" b="1" i="1" dirty="0" smtClean="0">
                <a:latin typeface="Georgia" pitchFamily="18" charset="0"/>
              </a:rPr>
              <a:t>«</a:t>
            </a:r>
            <a:r>
              <a:rPr lang="ru-RU" sz="2400" b="1" i="1" dirty="0" err="1" smtClean="0">
                <a:latin typeface="Georgia" pitchFamily="18" charset="0"/>
              </a:rPr>
              <a:t>Віскаса</a:t>
            </a:r>
            <a:r>
              <a:rPr lang="ru-RU" sz="2400" b="1" i="1" dirty="0">
                <a:latin typeface="Georgia" pitchFamily="18" charset="0"/>
              </a:rPr>
              <a:t>» </a:t>
            </a:r>
            <a:r>
              <a:rPr lang="ru-RU" sz="2400" b="1" i="1" dirty="0" err="1" smtClean="0">
                <a:latin typeface="Georgia" pitchFamily="18" charset="0"/>
              </a:rPr>
              <a:t>з’еў</a:t>
            </a:r>
            <a:r>
              <a:rPr lang="ru-RU" sz="2400" b="1" i="1" dirty="0" smtClean="0">
                <a:latin typeface="Georgia" pitchFamily="18" charset="0"/>
              </a:rPr>
              <a:t> кот за год?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6154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27801" y="6308726"/>
            <a:ext cx="1763713" cy="360363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 smtClean="0"/>
              <a:t>Праверым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22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6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6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6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6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96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6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6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6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1811339" y="-12526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43251" y="5949950"/>
            <a:ext cx="5472113" cy="647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006600"/>
                </a:solidFill>
                <a:latin typeface="Times New Roman" pitchFamily="18" charset="0"/>
              </a:rPr>
              <a:t>30 + 30 : 6 + (30 + 30 : 6) : 5</a:t>
            </a:r>
          </a:p>
        </p:txBody>
      </p:sp>
      <p:pic>
        <p:nvPicPr>
          <p:cNvPr id="18437" name="Picture 5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264" y="1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47850" y="0"/>
            <a:ext cx="2293938" cy="1517650"/>
            <a:chOff x="1409" y="2251"/>
            <a:chExt cx="1445" cy="956"/>
          </a:xfrm>
          <a:effectLst>
            <a:glow rad="101600">
              <a:schemeClr val="bg1">
                <a:alpha val="60000"/>
              </a:schemeClr>
            </a:glow>
          </a:effectLst>
        </p:grpSpPr>
        <p:pic>
          <p:nvPicPr>
            <p:cNvPr id="728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358164">
              <a:off x="1545" y="2494"/>
              <a:ext cx="1153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09" y="2251"/>
              <a:ext cx="1445" cy="820"/>
              <a:chOff x="1409" y="2251"/>
              <a:chExt cx="1445" cy="820"/>
            </a:xfrm>
          </p:grpSpPr>
          <p:pic>
            <p:nvPicPr>
              <p:cNvPr id="728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09" y="2358"/>
                <a:ext cx="1153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4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1701" y="2251"/>
                <a:ext cx="1153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47851" y="1341439"/>
            <a:ext cx="2016125" cy="720725"/>
            <a:chOff x="2064" y="2024"/>
            <a:chExt cx="1496" cy="533"/>
          </a:xfrm>
          <a:effectLst>
            <a:glow rad="101600">
              <a:schemeClr val="bg1">
                <a:alpha val="60000"/>
              </a:schemeClr>
            </a:glow>
          </a:effectLst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064" y="2341"/>
              <a:ext cx="1496" cy="216"/>
              <a:chOff x="864" y="3648"/>
              <a:chExt cx="1488" cy="336"/>
            </a:xfrm>
          </p:grpSpPr>
          <p:sp>
            <p:nvSpPr>
              <p:cNvPr id="7278" name="Freeform 13"/>
              <p:cNvSpPr>
                <a:spLocks/>
              </p:cNvSpPr>
              <p:nvPr/>
            </p:nvSpPr>
            <p:spPr bwMode="auto">
              <a:xfrm>
                <a:off x="864" y="3720"/>
                <a:ext cx="1488" cy="264"/>
              </a:xfrm>
              <a:custGeom>
                <a:avLst/>
                <a:gdLst>
                  <a:gd name="T0" fmla="*/ 0 w 2344"/>
                  <a:gd name="T1" fmla="*/ 56 h 680"/>
                  <a:gd name="T2" fmla="*/ 272 w 2344"/>
                  <a:gd name="T3" fmla="*/ 392 h 680"/>
                  <a:gd name="T4" fmla="*/ 792 w 2344"/>
                  <a:gd name="T5" fmla="*/ 640 h 680"/>
                  <a:gd name="T6" fmla="*/ 1640 w 2344"/>
                  <a:gd name="T7" fmla="*/ 632 h 680"/>
                  <a:gd name="T8" fmla="*/ 2080 w 2344"/>
                  <a:gd name="T9" fmla="*/ 392 h 680"/>
                  <a:gd name="T10" fmla="*/ 2344 w 2344"/>
                  <a:gd name="T11" fmla="*/ 0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44"/>
                  <a:gd name="T19" fmla="*/ 0 h 680"/>
                  <a:gd name="T20" fmla="*/ 2344 w 2344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33CCCC"/>
                  </a:gs>
                  <a:gs pos="100000">
                    <a:srgbClr val="FFFFFF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" name="Oval 14"/>
              <p:cNvSpPr>
                <a:spLocks noChangeArrowheads="1"/>
              </p:cNvSpPr>
              <p:nvPr/>
            </p:nvSpPr>
            <p:spPr bwMode="auto">
              <a:xfrm>
                <a:off x="864" y="3648"/>
                <a:ext cx="1488" cy="1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BE0E3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280" name="Oval 15"/>
              <p:cNvSpPr>
                <a:spLocks noChangeArrowheads="1"/>
              </p:cNvSpPr>
              <p:nvPr/>
            </p:nvSpPr>
            <p:spPr bwMode="auto">
              <a:xfrm flipV="1">
                <a:off x="1248" y="3936"/>
                <a:ext cx="672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199" y="2069"/>
              <a:ext cx="454" cy="227"/>
              <a:chOff x="3742" y="3475"/>
              <a:chExt cx="454" cy="227"/>
            </a:xfrm>
          </p:grpSpPr>
          <p:sp>
            <p:nvSpPr>
              <p:cNvPr id="7270" name="Oval 17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" name="Oval 18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" name="Oval 19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3" name="Oval 20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4" name="Oval 21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5" name="Oval 22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6" name="Oval 23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7" name="Oval 24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335" y="2024"/>
              <a:ext cx="454" cy="227"/>
              <a:chOff x="3742" y="3475"/>
              <a:chExt cx="454" cy="227"/>
            </a:xfrm>
          </p:grpSpPr>
          <p:sp>
            <p:nvSpPr>
              <p:cNvPr id="7262" name="Oval 26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3" name="Oval 27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4" name="Oval 28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5" name="Oval 29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6" name="Oval 30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7" name="Oval 31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8" name="Oval 32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9" name="Oval 33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471" y="2160"/>
              <a:ext cx="454" cy="227"/>
              <a:chOff x="3742" y="3475"/>
              <a:chExt cx="454" cy="227"/>
            </a:xfrm>
          </p:grpSpPr>
          <p:sp>
            <p:nvSpPr>
              <p:cNvPr id="7254" name="Oval 35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5" name="Oval 36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6" name="Oval 37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7" name="Oval 38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8" name="Oval 39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9" name="Oval 40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0" name="Oval 41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61" name="Oval 42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153" y="2251"/>
              <a:ext cx="454" cy="227"/>
              <a:chOff x="3742" y="3475"/>
              <a:chExt cx="454" cy="227"/>
            </a:xfrm>
          </p:grpSpPr>
          <p:sp>
            <p:nvSpPr>
              <p:cNvPr id="7246" name="Oval 44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7" name="Oval 45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8" name="Oval 46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9" name="Oval 47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0" name="Oval 48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1" name="Oval 49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2" name="Oval 50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3" name="Oval 51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2698" y="2024"/>
              <a:ext cx="454" cy="227"/>
              <a:chOff x="3742" y="3475"/>
              <a:chExt cx="454" cy="227"/>
            </a:xfrm>
          </p:grpSpPr>
          <p:sp>
            <p:nvSpPr>
              <p:cNvPr id="7238" name="Oval 53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9" name="Oval 54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0" name="Oval 55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1" name="Oval 56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2" name="Oval 57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3" name="Oval 58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4" name="Oval 59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5" name="Oval 60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562" y="2251"/>
              <a:ext cx="454" cy="227"/>
              <a:chOff x="3742" y="3475"/>
              <a:chExt cx="454" cy="227"/>
            </a:xfrm>
          </p:grpSpPr>
          <p:sp>
            <p:nvSpPr>
              <p:cNvPr id="7230" name="Oval 62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1" name="Oval 63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2" name="Oval 64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3" name="Oval 65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4" name="Oval 66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5" name="Oval 67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6" name="Oval 68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7" name="Oval 69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2880" y="2296"/>
              <a:ext cx="454" cy="227"/>
              <a:chOff x="3742" y="3475"/>
              <a:chExt cx="454" cy="227"/>
            </a:xfrm>
          </p:grpSpPr>
          <p:sp>
            <p:nvSpPr>
              <p:cNvPr id="7222" name="Oval 71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3" name="Oval 72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4" name="Oval 73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5" name="Oval 74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6" name="Oval 75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7" name="Oval 76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8" name="Oval 77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9" name="Oval 78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2971" y="2115"/>
              <a:ext cx="454" cy="227"/>
              <a:chOff x="3742" y="3475"/>
              <a:chExt cx="454" cy="227"/>
            </a:xfrm>
          </p:grpSpPr>
          <p:sp>
            <p:nvSpPr>
              <p:cNvPr id="7214" name="Oval 80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5" name="Oval 81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6" name="Oval 82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7" name="Oval 83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8" name="Oval 84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9" name="Oval 85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0" name="Oval 86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1" name="Oval 87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3061" y="2251"/>
              <a:ext cx="454" cy="227"/>
              <a:chOff x="3742" y="3475"/>
              <a:chExt cx="454" cy="227"/>
            </a:xfrm>
          </p:grpSpPr>
          <p:sp>
            <p:nvSpPr>
              <p:cNvPr id="7206" name="Oval 89"/>
              <p:cNvSpPr>
                <a:spLocks noChangeArrowheads="1"/>
              </p:cNvSpPr>
              <p:nvPr/>
            </p:nvSpPr>
            <p:spPr bwMode="auto">
              <a:xfrm rot="-631667">
                <a:off x="3742" y="3475"/>
                <a:ext cx="454" cy="227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Oval 90"/>
              <p:cNvSpPr>
                <a:spLocks noChangeArrowheads="1"/>
              </p:cNvSpPr>
              <p:nvPr/>
            </p:nvSpPr>
            <p:spPr bwMode="auto">
              <a:xfrm>
                <a:off x="3923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8" name="Oval 91"/>
              <p:cNvSpPr>
                <a:spLocks noChangeArrowheads="1"/>
              </p:cNvSpPr>
              <p:nvPr/>
            </p:nvSpPr>
            <p:spPr bwMode="auto">
              <a:xfrm>
                <a:off x="4059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9" name="Oval 92"/>
              <p:cNvSpPr>
                <a:spLocks noChangeArrowheads="1"/>
              </p:cNvSpPr>
              <p:nvPr/>
            </p:nvSpPr>
            <p:spPr bwMode="auto">
              <a:xfrm>
                <a:off x="3969" y="3475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0" name="Oval 93"/>
              <p:cNvSpPr>
                <a:spLocks noChangeArrowheads="1"/>
              </p:cNvSpPr>
              <p:nvPr/>
            </p:nvSpPr>
            <p:spPr bwMode="auto">
              <a:xfrm>
                <a:off x="3833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1" name="Oval 94"/>
              <p:cNvSpPr>
                <a:spLocks noChangeArrowheads="1"/>
              </p:cNvSpPr>
              <p:nvPr/>
            </p:nvSpPr>
            <p:spPr bwMode="auto">
              <a:xfrm>
                <a:off x="4014" y="3612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2" name="Oval 95"/>
              <p:cNvSpPr>
                <a:spLocks noChangeArrowheads="1"/>
              </p:cNvSpPr>
              <p:nvPr/>
            </p:nvSpPr>
            <p:spPr bwMode="auto">
              <a:xfrm>
                <a:off x="3833" y="3521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3" name="Oval 96"/>
              <p:cNvSpPr>
                <a:spLocks noChangeArrowheads="1"/>
              </p:cNvSpPr>
              <p:nvPr/>
            </p:nvSpPr>
            <p:spPr bwMode="auto">
              <a:xfrm>
                <a:off x="4105" y="3566"/>
                <a:ext cx="45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163"/>
          <p:cNvGrpSpPr>
            <a:grpSpLocks/>
          </p:cNvGrpSpPr>
          <p:nvPr/>
        </p:nvGrpSpPr>
        <p:grpSpPr bwMode="auto">
          <a:xfrm>
            <a:off x="2208214" y="1916114"/>
            <a:ext cx="1150937" cy="1512887"/>
            <a:chOff x="2064" y="436"/>
            <a:chExt cx="725" cy="95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7194" name="Freeform 98"/>
            <p:cNvSpPr>
              <a:spLocks/>
            </p:cNvSpPr>
            <p:nvPr/>
          </p:nvSpPr>
          <p:spPr bwMode="auto">
            <a:xfrm>
              <a:off x="2064" y="527"/>
              <a:ext cx="725" cy="862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1" name="Text Box 99"/>
            <p:cNvSpPr txBox="1">
              <a:spLocks noChangeArrowheads="1"/>
            </p:cNvSpPr>
            <p:nvPr/>
          </p:nvSpPr>
          <p:spPr bwMode="auto">
            <a:xfrm rot="-3437025">
              <a:off x="1963" y="763"/>
              <a:ext cx="9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Whiskas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ru-RU" sz="2400" b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   </a:t>
              </a:r>
              <a:endParaRPr lang="en-US" sz="24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18597" name="WordArt 165"/>
          <p:cNvSpPr>
            <a:spLocks noChangeArrowheads="1" noChangeShapeType="1" noTextEdit="1"/>
          </p:cNvSpPr>
          <p:nvPr/>
        </p:nvSpPr>
        <p:spPr bwMode="auto">
          <a:xfrm>
            <a:off x="4151314" y="476250"/>
            <a:ext cx="1152525" cy="4318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30 кг</a:t>
            </a:r>
          </a:p>
        </p:txBody>
      </p:sp>
      <p:grpSp>
        <p:nvGrpSpPr>
          <p:cNvPr id="16" name="Group 180"/>
          <p:cNvGrpSpPr>
            <a:grpSpLocks/>
          </p:cNvGrpSpPr>
          <p:nvPr/>
        </p:nvGrpSpPr>
        <p:grpSpPr bwMode="auto">
          <a:xfrm>
            <a:off x="4079876" y="1484314"/>
            <a:ext cx="2303463" cy="504825"/>
            <a:chOff x="1565" y="890"/>
            <a:chExt cx="1451" cy="318"/>
          </a:xfrm>
          <a:effectLst>
            <a:glow rad="101600">
              <a:schemeClr val="bg1">
                <a:alpha val="60000"/>
              </a:schemeClr>
            </a:glow>
          </a:effectLst>
        </p:grpSpPr>
        <p:grpSp>
          <p:nvGrpSpPr>
            <p:cNvPr id="17" name="Group 169"/>
            <p:cNvGrpSpPr>
              <a:grpSpLocks/>
            </p:cNvGrpSpPr>
            <p:nvPr/>
          </p:nvGrpSpPr>
          <p:grpSpPr bwMode="auto">
            <a:xfrm>
              <a:off x="1565" y="890"/>
              <a:ext cx="817" cy="272"/>
              <a:chOff x="1565" y="890"/>
              <a:chExt cx="817" cy="272"/>
            </a:xfrm>
          </p:grpSpPr>
          <p:sp>
            <p:nvSpPr>
              <p:cNvPr id="7192" name="WordArt 1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65" y="890"/>
                <a:ext cx="817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19050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Times New Roman"/>
                    <a:cs typeface="Times New Roman"/>
                  </a:rPr>
                  <a:t>30   6</a:t>
                </a:r>
              </a:p>
            </p:txBody>
          </p:sp>
          <p:sp>
            <p:nvSpPr>
              <p:cNvPr id="7193" name="WordArt 1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935"/>
                <a:ext cx="91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19050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Times New Roman"/>
                    <a:cs typeface="Times New Roman"/>
                  </a:rPr>
                  <a:t>:</a:t>
                </a:r>
              </a:p>
            </p:txBody>
          </p:sp>
        </p:grpSp>
        <p:sp>
          <p:nvSpPr>
            <p:cNvPr id="7191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2426" y="890"/>
              <a:ext cx="59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(кг)</a:t>
              </a:r>
            </a:p>
          </p:txBody>
        </p:sp>
      </p:grpSp>
      <p:sp>
        <p:nvSpPr>
          <p:cNvPr id="18613" name="Text Box 181"/>
          <p:cNvSpPr txBox="1">
            <a:spLocks noChangeArrowheads="1"/>
          </p:cNvSpPr>
          <p:nvPr/>
        </p:nvSpPr>
        <p:spPr bwMode="auto">
          <a:xfrm>
            <a:off x="3792539" y="40767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614" name="Text Box 182"/>
          <p:cNvSpPr txBox="1">
            <a:spLocks noChangeArrowheads="1"/>
          </p:cNvSpPr>
          <p:nvPr/>
        </p:nvSpPr>
        <p:spPr bwMode="auto">
          <a:xfrm>
            <a:off x="6743701" y="4076700"/>
            <a:ext cx="936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3863975" y="2492375"/>
            <a:ext cx="4464050" cy="577850"/>
            <a:chOff x="1474" y="1570"/>
            <a:chExt cx="2812" cy="36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7180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3696" y="1616"/>
              <a:ext cx="59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(кг)</a:t>
              </a:r>
            </a:p>
          </p:txBody>
        </p:sp>
        <p:grpSp>
          <p:nvGrpSpPr>
            <p:cNvPr id="19" name="Group 178"/>
            <p:cNvGrpSpPr>
              <a:grpSpLocks/>
            </p:cNvGrpSpPr>
            <p:nvPr/>
          </p:nvGrpSpPr>
          <p:grpSpPr bwMode="auto">
            <a:xfrm>
              <a:off x="1565" y="1616"/>
              <a:ext cx="1543" cy="272"/>
              <a:chOff x="1519" y="1706"/>
              <a:chExt cx="1543" cy="272"/>
            </a:xfrm>
          </p:grpSpPr>
          <p:grpSp>
            <p:nvGrpSpPr>
              <p:cNvPr id="20" name="Group 172"/>
              <p:cNvGrpSpPr>
                <a:grpSpLocks/>
              </p:cNvGrpSpPr>
              <p:nvPr/>
            </p:nvGrpSpPr>
            <p:grpSpPr bwMode="auto">
              <a:xfrm>
                <a:off x="2245" y="1706"/>
                <a:ext cx="817" cy="272"/>
                <a:chOff x="1565" y="890"/>
                <a:chExt cx="817" cy="272"/>
              </a:xfrm>
            </p:grpSpPr>
            <p:sp>
              <p:nvSpPr>
                <p:cNvPr id="7188" name="WordArt 17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565" y="890"/>
                  <a:ext cx="817" cy="2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b="1" i="1" kern="10" dirty="0">
                      <a:ln w="19050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Times New Roman"/>
                      <a:cs typeface="Times New Roman"/>
                    </a:rPr>
                    <a:t>30   6</a:t>
                  </a:r>
                </a:p>
              </p:txBody>
            </p:sp>
            <p:sp>
              <p:nvSpPr>
                <p:cNvPr id="7189" name="WordArt 17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18" y="935"/>
                  <a:ext cx="91" cy="22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b="1" i="1" kern="10">
                      <a:ln w="19050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>
                        <a:outerShdw dist="35921" dir="2700000" algn="ctr" rotWithShape="0">
                          <a:srgbClr val="990000"/>
                        </a:outerShdw>
                      </a:effectLst>
                      <a:latin typeface="Times New Roman"/>
                      <a:cs typeface="Times New Roman"/>
                    </a:rPr>
                    <a:t>:</a:t>
                  </a:r>
                </a:p>
              </p:txBody>
            </p:sp>
          </p:grpSp>
          <p:sp>
            <p:nvSpPr>
              <p:cNvPr id="7187" name="WordArt 17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19" y="1706"/>
                <a:ext cx="726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 dirty="0">
                    <a:ln w="19050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Times New Roman"/>
                    <a:cs typeface="Times New Roman"/>
                  </a:rPr>
                  <a:t>30 +</a:t>
                </a:r>
              </a:p>
            </p:txBody>
          </p:sp>
        </p:grpSp>
        <p:sp>
          <p:nvSpPr>
            <p:cNvPr id="7182" name="WordArt 183"/>
            <p:cNvSpPr>
              <a:spLocks noChangeArrowheads="1" noChangeShapeType="1" noTextEdit="1"/>
            </p:cNvSpPr>
            <p:nvPr/>
          </p:nvSpPr>
          <p:spPr bwMode="auto">
            <a:xfrm>
              <a:off x="1474" y="1570"/>
              <a:ext cx="136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7183" name="WordArt 184"/>
            <p:cNvSpPr>
              <a:spLocks noChangeArrowheads="1" noChangeShapeType="1" noTextEdit="1"/>
            </p:cNvSpPr>
            <p:nvPr/>
          </p:nvSpPr>
          <p:spPr bwMode="auto">
            <a:xfrm>
              <a:off x="3107" y="1616"/>
              <a:ext cx="136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7184" name="WordArt 185"/>
            <p:cNvSpPr>
              <a:spLocks noChangeArrowheads="1" noChangeShapeType="1" noTextEdit="1"/>
            </p:cNvSpPr>
            <p:nvPr/>
          </p:nvSpPr>
          <p:spPr bwMode="auto">
            <a:xfrm>
              <a:off x="3334" y="1661"/>
              <a:ext cx="91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:</a:t>
              </a:r>
            </a:p>
          </p:txBody>
        </p:sp>
        <p:sp>
          <p:nvSpPr>
            <p:cNvPr id="7185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3560" y="1616"/>
              <a:ext cx="18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7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0309 0.609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23633 0.48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52578 0.335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597" grpId="0" animBg="1"/>
      <p:bldP spid="18613" grpId="0"/>
      <p:bldP spid="18614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155</TotalTime>
  <Words>829</Words>
  <Application>Microsoft Office PowerPoint</Application>
  <PresentationFormat>Широкоэкранный</PresentationFormat>
  <Paragraphs>185</Paragraphs>
  <Slides>19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Castellar</vt:lpstr>
      <vt:lpstr>Comic Sans MS</vt:lpstr>
      <vt:lpstr>Georgia</vt:lpstr>
      <vt:lpstr>Impact</vt:lpstr>
      <vt:lpstr>Times New Roman</vt:lpstr>
      <vt:lpstr>Tw Cen MT</vt:lpstr>
      <vt:lpstr>Wingdings</vt:lpstr>
      <vt:lpstr>Капля</vt:lpstr>
      <vt:lpstr>ВыРАЗЫ са зменнымі 5 клас</vt:lpstr>
      <vt:lpstr>Нашы Мэты </vt:lpstr>
      <vt:lpstr>Праверка дамашняга задання</vt:lpstr>
      <vt:lpstr>Матэматычная размінка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Запоўніце табліцу</vt:lpstr>
      <vt:lpstr>№3.193 Рашэнне па узору</vt:lpstr>
      <vt:lpstr>Презентация PowerPoint</vt:lpstr>
      <vt:lpstr>Састаўленне выраза па ўмове задачы</vt:lpstr>
      <vt:lpstr>Самастойная работа</vt:lpstr>
      <vt:lpstr>Праверка  </vt:lpstr>
      <vt:lpstr>Дамашняе заданне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ВыРАЗЫ са зменными</dc:title>
  <dc:creator>ТАНЯ</dc:creator>
  <cp:lastModifiedBy>ТАНЯ</cp:lastModifiedBy>
  <cp:revision>18</cp:revision>
  <dcterms:created xsi:type="dcterms:W3CDTF">2014-11-11T13:12:30Z</dcterms:created>
  <dcterms:modified xsi:type="dcterms:W3CDTF">2014-11-12T05:43:46Z</dcterms:modified>
</cp:coreProperties>
</file>