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8"/>
  </p:notesMasterIdLst>
  <p:sldIdLst>
    <p:sldId id="285" r:id="rId2"/>
    <p:sldId id="256" r:id="rId3"/>
    <p:sldId id="258" r:id="rId4"/>
    <p:sldId id="257" r:id="rId5"/>
    <p:sldId id="266" r:id="rId6"/>
    <p:sldId id="260" r:id="rId7"/>
    <p:sldId id="279" r:id="rId8"/>
    <p:sldId id="259" r:id="rId9"/>
    <p:sldId id="280" r:id="rId10"/>
    <p:sldId id="263" r:id="rId11"/>
    <p:sldId id="267" r:id="rId12"/>
    <p:sldId id="281" r:id="rId13"/>
    <p:sldId id="282" r:id="rId14"/>
    <p:sldId id="275" r:id="rId15"/>
    <p:sldId id="272" r:id="rId16"/>
    <p:sldId id="283" r:id="rId17"/>
    <p:sldId id="284" r:id="rId18"/>
    <p:sldId id="264" r:id="rId19"/>
    <p:sldId id="265" r:id="rId20"/>
    <p:sldId id="269" r:id="rId21"/>
    <p:sldId id="274" r:id="rId22"/>
    <p:sldId id="286" r:id="rId23"/>
    <p:sldId id="277" r:id="rId24"/>
    <p:sldId id="292" r:id="rId25"/>
    <p:sldId id="268" r:id="rId26"/>
    <p:sldId id="288" r:id="rId27"/>
    <p:sldId id="289" r:id="rId28"/>
    <p:sldId id="287" r:id="rId29"/>
    <p:sldId id="262" r:id="rId30"/>
    <p:sldId id="290" r:id="rId31"/>
    <p:sldId id="271" r:id="rId32"/>
    <p:sldId id="291" r:id="rId33"/>
    <p:sldId id="270" r:id="rId34"/>
    <p:sldId id="273" r:id="rId35"/>
    <p:sldId id="276" r:id="rId36"/>
    <p:sldId id="27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84342" autoAdjust="0"/>
  </p:normalViewPr>
  <p:slideViewPr>
    <p:cSldViewPr>
      <p:cViewPr varScale="1">
        <p:scale>
          <a:sx n="62" d="100"/>
          <a:sy n="62" d="100"/>
        </p:scale>
        <p:origin x="-7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06/relationships/legacyDocTextInfo" Target="legacyDocTextInfo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1FBC56-1870-4961-83BD-724E6B784C7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EA5AAB-E558-4308-9925-64031E2125C8}">
      <dgm:prSet phldrT="[Текст]"/>
      <dgm:spPr/>
      <dgm:t>
        <a:bodyPr/>
        <a:lstStyle/>
        <a:p>
          <a:r>
            <a:rPr lang="ru-RU" dirty="0" smtClean="0"/>
            <a:t>АДМЕНА ПРЫГОННАГА ПРАВА</a:t>
          </a:r>
          <a:endParaRPr lang="ru-RU" dirty="0"/>
        </a:p>
      </dgm:t>
    </dgm:pt>
    <dgm:pt modelId="{01498690-8005-4C7A-AA99-6460958E02E9}" type="parTrans" cxnId="{8A3D45D6-64E0-4A6A-9056-B85A90EC10AF}">
      <dgm:prSet/>
      <dgm:spPr/>
      <dgm:t>
        <a:bodyPr/>
        <a:lstStyle/>
        <a:p>
          <a:endParaRPr lang="ru-RU"/>
        </a:p>
      </dgm:t>
    </dgm:pt>
    <dgm:pt modelId="{BDF38EBF-A2BE-492B-87AF-761E80265D07}" type="sibTrans" cxnId="{8A3D45D6-64E0-4A6A-9056-B85A90EC10AF}">
      <dgm:prSet/>
      <dgm:spPr/>
      <dgm:t>
        <a:bodyPr/>
        <a:lstStyle/>
        <a:p>
          <a:endParaRPr lang="ru-RU"/>
        </a:p>
      </dgm:t>
    </dgm:pt>
    <dgm:pt modelId="{AE3130D0-B5A5-421D-A7A3-57B2F5E7AB7D}">
      <dgm:prSet phldrT="[Текст]"/>
      <dgm:spPr/>
      <dgm:t>
        <a:bodyPr/>
        <a:lstStyle/>
        <a:p>
          <a:r>
            <a:rPr lang="ru-RU" dirty="0" smtClean="0"/>
            <a:t>ПАРАЖЭННЕ РАСІ Ў КРЫМСКАЙ ВАЙНЕ</a:t>
          </a:r>
        </a:p>
        <a:p>
          <a:r>
            <a:rPr lang="ru-RU" dirty="0" smtClean="0"/>
            <a:t> (1853-1856)</a:t>
          </a:r>
          <a:endParaRPr lang="ru-RU" dirty="0"/>
        </a:p>
      </dgm:t>
    </dgm:pt>
    <dgm:pt modelId="{B01FA48F-1C8E-4A9F-AACF-E6C043E6803D}" type="parTrans" cxnId="{0F6228D4-BF3E-4F73-BFD2-DBF46EE3C41F}">
      <dgm:prSet/>
      <dgm:spPr/>
      <dgm:t>
        <a:bodyPr/>
        <a:lstStyle/>
        <a:p>
          <a:endParaRPr lang="ru-RU"/>
        </a:p>
      </dgm:t>
    </dgm:pt>
    <dgm:pt modelId="{060355C8-E4F1-42BC-9948-D53AB1636D3E}" type="sibTrans" cxnId="{0F6228D4-BF3E-4F73-BFD2-DBF46EE3C41F}">
      <dgm:prSet/>
      <dgm:spPr/>
      <dgm:t>
        <a:bodyPr/>
        <a:lstStyle/>
        <a:p>
          <a:endParaRPr lang="ru-RU"/>
        </a:p>
      </dgm:t>
    </dgm:pt>
    <dgm:pt modelId="{7798ED94-089E-4898-8FFE-F39D9A506198}">
      <dgm:prSet phldrT="[Текст]"/>
      <dgm:spPr/>
      <dgm:t>
        <a:bodyPr/>
        <a:lstStyle/>
        <a:p>
          <a:r>
            <a:rPr lang="ru-RU" dirty="0" smtClean="0"/>
            <a:t>САЦЫЯЛЬНА-ЭКАНАМІЧНАЯ   АДСТАЛАСЦЬ РАСІІ </a:t>
          </a:r>
          <a:endParaRPr lang="ru-RU" dirty="0"/>
        </a:p>
      </dgm:t>
    </dgm:pt>
    <dgm:pt modelId="{F9887FAA-CCF5-47D3-8E7F-246D7806913A}" type="parTrans" cxnId="{80CE9461-4C46-4B15-9C4E-59A8C6F9E143}">
      <dgm:prSet/>
      <dgm:spPr/>
      <dgm:t>
        <a:bodyPr/>
        <a:lstStyle/>
        <a:p>
          <a:endParaRPr lang="ru-RU"/>
        </a:p>
      </dgm:t>
    </dgm:pt>
    <dgm:pt modelId="{BBA54E09-705F-4E5B-89FD-2AF00AB568EE}" type="sibTrans" cxnId="{80CE9461-4C46-4B15-9C4E-59A8C6F9E143}">
      <dgm:prSet/>
      <dgm:spPr/>
      <dgm:t>
        <a:bodyPr/>
        <a:lstStyle/>
        <a:p>
          <a:endParaRPr lang="ru-RU"/>
        </a:p>
      </dgm:t>
    </dgm:pt>
    <dgm:pt modelId="{0A4933F7-9B43-438C-8DA8-EF3CD8E79ADA}">
      <dgm:prSet phldrT="[Текст]"/>
      <dgm:spPr/>
      <dgm:t>
        <a:bodyPr/>
        <a:lstStyle/>
        <a:p>
          <a:r>
            <a:rPr lang="be-BY" dirty="0" smtClean="0"/>
            <a:t>ВАЕННА-ТЭХНІЧНАЯ  АДСТАЛАСЦЬ РАСІІ</a:t>
          </a:r>
          <a:endParaRPr lang="ru-RU" dirty="0"/>
        </a:p>
      </dgm:t>
    </dgm:pt>
    <dgm:pt modelId="{D6CFBF63-0AF5-417B-BF8C-DBB97A002E39}" type="parTrans" cxnId="{622822B0-F160-454F-A1E9-4F3855B472BF}">
      <dgm:prSet/>
      <dgm:spPr/>
      <dgm:t>
        <a:bodyPr/>
        <a:lstStyle/>
        <a:p>
          <a:endParaRPr lang="ru-RU"/>
        </a:p>
      </dgm:t>
    </dgm:pt>
    <dgm:pt modelId="{0EC6985E-5708-4D6B-BC20-245ADDE003C5}" type="sibTrans" cxnId="{622822B0-F160-454F-A1E9-4F3855B472BF}">
      <dgm:prSet/>
      <dgm:spPr/>
      <dgm:t>
        <a:bodyPr/>
        <a:lstStyle/>
        <a:p>
          <a:endParaRPr lang="ru-RU"/>
        </a:p>
      </dgm:t>
    </dgm:pt>
    <dgm:pt modelId="{8771DEBA-90A4-4DBD-9303-B4B2D0362AC4}">
      <dgm:prSet phldrT="[Текст]" custT="1"/>
      <dgm:spPr/>
      <dgm:t>
        <a:bodyPr/>
        <a:lstStyle/>
        <a:p>
          <a:r>
            <a:rPr lang="be-BY" sz="1800" dirty="0" smtClean="0"/>
            <a:t>РОСТ СЯЛЯНСКІХ ВЫСТУПЛЕННЯЎ</a:t>
          </a:r>
          <a:endParaRPr lang="ru-RU" sz="1800" dirty="0"/>
        </a:p>
      </dgm:t>
    </dgm:pt>
    <dgm:pt modelId="{20F85C49-F2E5-4F01-AB1D-1DE5516B21F3}" type="sibTrans" cxnId="{64244BD4-C9FB-4058-B2C4-E6E28EF60103}">
      <dgm:prSet/>
      <dgm:spPr/>
      <dgm:t>
        <a:bodyPr/>
        <a:lstStyle/>
        <a:p>
          <a:endParaRPr lang="ru-RU"/>
        </a:p>
      </dgm:t>
    </dgm:pt>
    <dgm:pt modelId="{D5458C0E-F407-43D4-9325-9DB35CF8086D}" type="parTrans" cxnId="{64244BD4-C9FB-4058-B2C4-E6E28EF60103}">
      <dgm:prSet/>
      <dgm:spPr/>
      <dgm:t>
        <a:bodyPr/>
        <a:lstStyle/>
        <a:p>
          <a:endParaRPr lang="ru-RU"/>
        </a:p>
      </dgm:t>
    </dgm:pt>
    <dgm:pt modelId="{56ABC097-055D-462B-9613-FD93E7CAAABB}" type="pres">
      <dgm:prSet presAssocID="{921FBC56-1870-4961-83BD-724E6B784C7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A8C675-0209-4C38-AD96-B8D93D4A74EC}" type="pres">
      <dgm:prSet presAssocID="{35EA5AAB-E558-4308-9925-64031E2125C8}" presName="centerShape" presStyleLbl="node0" presStyleIdx="0" presStyleCnt="1"/>
      <dgm:spPr/>
      <dgm:t>
        <a:bodyPr/>
        <a:lstStyle/>
        <a:p>
          <a:endParaRPr lang="ru-RU"/>
        </a:p>
      </dgm:t>
    </dgm:pt>
    <dgm:pt modelId="{EF3865E8-08C6-4740-9D02-69E83637F793}" type="pres">
      <dgm:prSet presAssocID="{B01FA48F-1C8E-4A9F-AACF-E6C043E6803D}" presName="parTrans" presStyleLbl="bgSibTrans2D1" presStyleIdx="0" presStyleCnt="4" custScaleX="152134" custLinFactNeighborX="-13143" custLinFactNeighborY="-39211"/>
      <dgm:spPr/>
      <dgm:t>
        <a:bodyPr/>
        <a:lstStyle/>
        <a:p>
          <a:endParaRPr lang="ru-RU"/>
        </a:p>
      </dgm:t>
    </dgm:pt>
    <dgm:pt modelId="{2F07A7CB-6872-4F16-B0AD-26162ED9988C}" type="pres">
      <dgm:prSet presAssocID="{AE3130D0-B5A5-421D-A7A3-57B2F5E7AB7D}" presName="node" presStyleLbl="node1" presStyleIdx="0" presStyleCnt="4" custScaleY="154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42CD0-ADB4-4C63-A2B4-68122195F53B}" type="pres">
      <dgm:prSet presAssocID="{F9887FAA-CCF5-47D3-8E7F-246D7806913A}" presName="parTrans" presStyleLbl="bgSibTrans2D1" presStyleIdx="1" presStyleCnt="4" custLinFactNeighborX="3929" custLinFactNeighborY="14695"/>
      <dgm:spPr/>
      <dgm:t>
        <a:bodyPr/>
        <a:lstStyle/>
        <a:p>
          <a:endParaRPr lang="ru-RU"/>
        </a:p>
      </dgm:t>
    </dgm:pt>
    <dgm:pt modelId="{115380E3-266E-4847-9884-CF81380124F7}" type="pres">
      <dgm:prSet presAssocID="{7798ED94-089E-4898-8FFE-F39D9A506198}" presName="node" presStyleLbl="node1" presStyleIdx="1" presStyleCnt="4" custScaleY="104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A2FA7-B78E-43B1-995F-43173B111841}" type="pres">
      <dgm:prSet presAssocID="{D6CFBF63-0AF5-417B-BF8C-DBB97A002E39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C3596806-F62D-4262-9EA5-500AC06DC102}" type="pres">
      <dgm:prSet presAssocID="{0A4933F7-9B43-438C-8DA8-EF3CD8E79AD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73868-E3CC-4312-B08A-6E0BE9BD4AB0}" type="pres">
      <dgm:prSet presAssocID="{D5458C0E-F407-43D4-9325-9DB35CF8086D}" presName="parTrans" presStyleLbl="bgSibTrans2D1" presStyleIdx="3" presStyleCnt="4" custLinFactNeighborX="-18908" custLinFactNeighborY="-70369"/>
      <dgm:spPr/>
      <dgm:t>
        <a:bodyPr/>
        <a:lstStyle/>
        <a:p>
          <a:endParaRPr lang="ru-RU"/>
        </a:p>
      </dgm:t>
    </dgm:pt>
    <dgm:pt modelId="{35DB52FC-3BEB-4E8B-8E8D-4D0FB7F1ADF3}" type="pres">
      <dgm:prSet presAssocID="{8771DEBA-90A4-4DBD-9303-B4B2D0362AC4}" presName="node" presStyleLbl="node1" presStyleIdx="3" presStyleCnt="4" custScaleY="143621" custRadScaleRad="101177" custRadScaleInc="-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77426E-9977-4CE9-8707-D07148AEC394}" type="presOf" srcId="{AE3130D0-B5A5-421D-A7A3-57B2F5E7AB7D}" destId="{2F07A7CB-6872-4F16-B0AD-26162ED9988C}" srcOrd="0" destOrd="0" presId="urn:microsoft.com/office/officeart/2005/8/layout/radial4"/>
    <dgm:cxn modelId="{675A8217-2F2C-41DE-9AA0-A5439EDF88CB}" type="presOf" srcId="{B01FA48F-1C8E-4A9F-AACF-E6C043E6803D}" destId="{EF3865E8-08C6-4740-9D02-69E83637F793}" srcOrd="0" destOrd="0" presId="urn:microsoft.com/office/officeart/2005/8/layout/radial4"/>
    <dgm:cxn modelId="{8A3D45D6-64E0-4A6A-9056-B85A90EC10AF}" srcId="{921FBC56-1870-4961-83BD-724E6B784C7A}" destId="{35EA5AAB-E558-4308-9925-64031E2125C8}" srcOrd="0" destOrd="0" parTransId="{01498690-8005-4C7A-AA99-6460958E02E9}" sibTransId="{BDF38EBF-A2BE-492B-87AF-761E80265D07}"/>
    <dgm:cxn modelId="{1D3DAD29-6571-47E6-B3FF-542DD1A18DD6}" type="presOf" srcId="{D6CFBF63-0AF5-417B-BF8C-DBB97A002E39}" destId="{3AFA2FA7-B78E-43B1-995F-43173B111841}" srcOrd="0" destOrd="0" presId="urn:microsoft.com/office/officeart/2005/8/layout/radial4"/>
    <dgm:cxn modelId="{0F6228D4-BF3E-4F73-BFD2-DBF46EE3C41F}" srcId="{35EA5AAB-E558-4308-9925-64031E2125C8}" destId="{AE3130D0-B5A5-421D-A7A3-57B2F5E7AB7D}" srcOrd="0" destOrd="0" parTransId="{B01FA48F-1C8E-4A9F-AACF-E6C043E6803D}" sibTransId="{060355C8-E4F1-42BC-9948-D53AB1636D3E}"/>
    <dgm:cxn modelId="{C72605EC-B632-47F7-9BB7-53C32A368F20}" type="presOf" srcId="{7798ED94-089E-4898-8FFE-F39D9A506198}" destId="{115380E3-266E-4847-9884-CF81380124F7}" srcOrd="0" destOrd="0" presId="urn:microsoft.com/office/officeart/2005/8/layout/radial4"/>
    <dgm:cxn modelId="{80CE9461-4C46-4B15-9C4E-59A8C6F9E143}" srcId="{35EA5AAB-E558-4308-9925-64031E2125C8}" destId="{7798ED94-089E-4898-8FFE-F39D9A506198}" srcOrd="1" destOrd="0" parTransId="{F9887FAA-CCF5-47D3-8E7F-246D7806913A}" sibTransId="{BBA54E09-705F-4E5B-89FD-2AF00AB568EE}"/>
    <dgm:cxn modelId="{CE07C30A-354C-43FF-AC41-F3B1C76F0B19}" type="presOf" srcId="{8771DEBA-90A4-4DBD-9303-B4B2D0362AC4}" destId="{35DB52FC-3BEB-4E8B-8E8D-4D0FB7F1ADF3}" srcOrd="0" destOrd="0" presId="urn:microsoft.com/office/officeart/2005/8/layout/radial4"/>
    <dgm:cxn modelId="{A92EF689-F376-4704-B6B7-E27457773C16}" type="presOf" srcId="{0A4933F7-9B43-438C-8DA8-EF3CD8E79ADA}" destId="{C3596806-F62D-4262-9EA5-500AC06DC102}" srcOrd="0" destOrd="0" presId="urn:microsoft.com/office/officeart/2005/8/layout/radial4"/>
    <dgm:cxn modelId="{018F3480-1DB7-4359-8B4F-17587F15D9BF}" type="presOf" srcId="{D5458C0E-F407-43D4-9325-9DB35CF8086D}" destId="{C2573868-E3CC-4312-B08A-6E0BE9BD4AB0}" srcOrd="0" destOrd="0" presId="urn:microsoft.com/office/officeart/2005/8/layout/radial4"/>
    <dgm:cxn modelId="{64244BD4-C9FB-4058-B2C4-E6E28EF60103}" srcId="{35EA5AAB-E558-4308-9925-64031E2125C8}" destId="{8771DEBA-90A4-4DBD-9303-B4B2D0362AC4}" srcOrd="3" destOrd="0" parTransId="{D5458C0E-F407-43D4-9325-9DB35CF8086D}" sibTransId="{20F85C49-F2E5-4F01-AB1D-1DE5516B21F3}"/>
    <dgm:cxn modelId="{622822B0-F160-454F-A1E9-4F3855B472BF}" srcId="{35EA5AAB-E558-4308-9925-64031E2125C8}" destId="{0A4933F7-9B43-438C-8DA8-EF3CD8E79ADA}" srcOrd="2" destOrd="0" parTransId="{D6CFBF63-0AF5-417B-BF8C-DBB97A002E39}" sibTransId="{0EC6985E-5708-4D6B-BC20-245ADDE003C5}"/>
    <dgm:cxn modelId="{811BDCE9-C51B-4058-96BD-75B8D3F3E4BB}" type="presOf" srcId="{921FBC56-1870-4961-83BD-724E6B784C7A}" destId="{56ABC097-055D-462B-9613-FD93E7CAAABB}" srcOrd="0" destOrd="0" presId="urn:microsoft.com/office/officeart/2005/8/layout/radial4"/>
    <dgm:cxn modelId="{46F53AD6-5F94-4ACE-92C2-E3CB1BA8576C}" type="presOf" srcId="{35EA5AAB-E558-4308-9925-64031E2125C8}" destId="{8EA8C675-0209-4C38-AD96-B8D93D4A74EC}" srcOrd="0" destOrd="0" presId="urn:microsoft.com/office/officeart/2005/8/layout/radial4"/>
    <dgm:cxn modelId="{D075807A-12CB-4FD1-A8EE-EF96839EA852}" type="presOf" srcId="{F9887FAA-CCF5-47D3-8E7F-246D7806913A}" destId="{E0C42CD0-ADB4-4C63-A2B4-68122195F53B}" srcOrd="0" destOrd="0" presId="urn:microsoft.com/office/officeart/2005/8/layout/radial4"/>
    <dgm:cxn modelId="{B96C9805-352E-4401-984C-F43F229CE094}" type="presParOf" srcId="{56ABC097-055D-462B-9613-FD93E7CAAABB}" destId="{8EA8C675-0209-4C38-AD96-B8D93D4A74EC}" srcOrd="0" destOrd="0" presId="urn:microsoft.com/office/officeart/2005/8/layout/radial4"/>
    <dgm:cxn modelId="{3A224182-99D6-4E07-9E26-286E45E08ED8}" type="presParOf" srcId="{56ABC097-055D-462B-9613-FD93E7CAAABB}" destId="{EF3865E8-08C6-4740-9D02-69E83637F793}" srcOrd="1" destOrd="0" presId="urn:microsoft.com/office/officeart/2005/8/layout/radial4"/>
    <dgm:cxn modelId="{5854857B-E3C2-4172-8378-B1A2B97A787A}" type="presParOf" srcId="{56ABC097-055D-462B-9613-FD93E7CAAABB}" destId="{2F07A7CB-6872-4F16-B0AD-26162ED9988C}" srcOrd="2" destOrd="0" presId="urn:microsoft.com/office/officeart/2005/8/layout/radial4"/>
    <dgm:cxn modelId="{327920F7-5240-4BAB-BB0A-510811A0FA12}" type="presParOf" srcId="{56ABC097-055D-462B-9613-FD93E7CAAABB}" destId="{E0C42CD0-ADB4-4C63-A2B4-68122195F53B}" srcOrd="3" destOrd="0" presId="urn:microsoft.com/office/officeart/2005/8/layout/radial4"/>
    <dgm:cxn modelId="{37A9F32C-EFD1-449F-8F84-BC22D2A54413}" type="presParOf" srcId="{56ABC097-055D-462B-9613-FD93E7CAAABB}" destId="{115380E3-266E-4847-9884-CF81380124F7}" srcOrd="4" destOrd="0" presId="urn:microsoft.com/office/officeart/2005/8/layout/radial4"/>
    <dgm:cxn modelId="{5D43D36F-CBE8-4BAC-A9D3-5EB45F8ACEDE}" type="presParOf" srcId="{56ABC097-055D-462B-9613-FD93E7CAAABB}" destId="{3AFA2FA7-B78E-43B1-995F-43173B111841}" srcOrd="5" destOrd="0" presId="urn:microsoft.com/office/officeart/2005/8/layout/radial4"/>
    <dgm:cxn modelId="{0F9E56E3-F3B2-4D3A-9CBA-582211C50BC4}" type="presParOf" srcId="{56ABC097-055D-462B-9613-FD93E7CAAABB}" destId="{C3596806-F62D-4262-9EA5-500AC06DC102}" srcOrd="6" destOrd="0" presId="urn:microsoft.com/office/officeart/2005/8/layout/radial4"/>
    <dgm:cxn modelId="{60ECF1EE-CBBF-4515-9223-C83D6F594F9D}" type="presParOf" srcId="{56ABC097-055D-462B-9613-FD93E7CAAABB}" destId="{C2573868-E3CC-4312-B08A-6E0BE9BD4AB0}" srcOrd="7" destOrd="0" presId="urn:microsoft.com/office/officeart/2005/8/layout/radial4"/>
    <dgm:cxn modelId="{FC7436B4-E251-4983-95BA-1279C71F914A}" type="presParOf" srcId="{56ABC097-055D-462B-9613-FD93E7CAAABB}" destId="{35DB52FC-3BEB-4E8B-8E8D-4D0FB7F1ADF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A8C675-0209-4C38-AD96-B8D93D4A74EC}">
      <dsp:nvSpPr>
        <dsp:cNvPr id="0" name=""/>
        <dsp:cNvSpPr/>
      </dsp:nvSpPr>
      <dsp:spPr>
        <a:xfrm>
          <a:off x="2812272" y="2688487"/>
          <a:ext cx="2080311" cy="2080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АДМЕНА ПРЫГОННАГА ПРАВА</a:t>
          </a:r>
          <a:endParaRPr lang="ru-RU" sz="1800" kern="1200" dirty="0"/>
        </a:p>
      </dsp:txBody>
      <dsp:txXfrm>
        <a:off x="2812272" y="2688487"/>
        <a:ext cx="2080311" cy="2080311"/>
      </dsp:txXfrm>
    </dsp:sp>
    <dsp:sp modelId="{EF3865E8-08C6-4740-9D02-69E83637F793}">
      <dsp:nvSpPr>
        <dsp:cNvPr id="0" name=""/>
        <dsp:cNvSpPr/>
      </dsp:nvSpPr>
      <dsp:spPr>
        <a:xfrm rot="11700000">
          <a:off x="245624" y="2667854"/>
          <a:ext cx="2765819" cy="59288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7A7CB-6872-4F16-B0AD-26162ED9988C}">
      <dsp:nvSpPr>
        <dsp:cNvPr id="0" name=""/>
        <dsp:cNvSpPr/>
      </dsp:nvSpPr>
      <dsp:spPr>
        <a:xfrm>
          <a:off x="1294" y="1743968"/>
          <a:ext cx="1976295" cy="2435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ПАРАЖЭННЕ РАСІ Ў КРЫМСКАЙ ВАЙНЕ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(1853-1856)</a:t>
          </a:r>
          <a:endParaRPr lang="ru-RU" sz="2100" kern="1200" dirty="0"/>
        </a:p>
      </dsp:txBody>
      <dsp:txXfrm>
        <a:off x="1294" y="1743968"/>
        <a:ext cx="1976295" cy="2435080"/>
      </dsp:txXfrm>
    </dsp:sp>
    <dsp:sp modelId="{E0C42CD0-ADB4-4C63-A2B4-68122195F53B}">
      <dsp:nvSpPr>
        <dsp:cNvPr id="0" name=""/>
        <dsp:cNvSpPr/>
      </dsp:nvSpPr>
      <dsp:spPr>
        <a:xfrm rot="14700000">
          <a:off x="2146380" y="1656885"/>
          <a:ext cx="1818015" cy="59288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380E3-266E-4847-9884-CF81380124F7}">
      <dsp:nvSpPr>
        <dsp:cNvPr id="0" name=""/>
        <dsp:cNvSpPr/>
      </dsp:nvSpPr>
      <dsp:spPr>
        <a:xfrm>
          <a:off x="1611647" y="215529"/>
          <a:ext cx="1976295" cy="1653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САЦЫЯЛЬНА-ЭКАНАМІЧНАЯ   АДСТАЛАСЦЬ РАСІІ </a:t>
          </a:r>
          <a:endParaRPr lang="ru-RU" sz="2100" kern="1200" dirty="0"/>
        </a:p>
      </dsp:txBody>
      <dsp:txXfrm>
        <a:off x="1611647" y="215529"/>
        <a:ext cx="1976295" cy="1653669"/>
      </dsp:txXfrm>
    </dsp:sp>
    <dsp:sp modelId="{3AFA2FA7-B78E-43B1-995F-43173B111841}">
      <dsp:nvSpPr>
        <dsp:cNvPr id="0" name=""/>
        <dsp:cNvSpPr/>
      </dsp:nvSpPr>
      <dsp:spPr>
        <a:xfrm rot="17700000">
          <a:off x="3811889" y="1569760"/>
          <a:ext cx="1818015" cy="59288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96806-F62D-4262-9EA5-500AC06DC102}">
      <dsp:nvSpPr>
        <dsp:cNvPr id="0" name=""/>
        <dsp:cNvSpPr/>
      </dsp:nvSpPr>
      <dsp:spPr>
        <a:xfrm>
          <a:off x="4116912" y="251845"/>
          <a:ext cx="1976295" cy="1581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100" kern="1200" dirty="0" smtClean="0"/>
            <a:t>ВАЕННА-ТЭХНІЧНАЯ  АДСТАЛАСЦЬ РАСІІ</a:t>
          </a:r>
          <a:endParaRPr lang="ru-RU" sz="2100" kern="1200" dirty="0"/>
        </a:p>
      </dsp:txBody>
      <dsp:txXfrm>
        <a:off x="4116912" y="251845"/>
        <a:ext cx="1976295" cy="1581036"/>
      </dsp:txXfrm>
    </dsp:sp>
    <dsp:sp modelId="{C2573868-E3CC-4312-B08A-6E0BE9BD4AB0}">
      <dsp:nvSpPr>
        <dsp:cNvPr id="0" name=""/>
        <dsp:cNvSpPr/>
      </dsp:nvSpPr>
      <dsp:spPr>
        <a:xfrm rot="20688988">
          <a:off x="4582353" y="2476227"/>
          <a:ext cx="1821703" cy="59288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B52FC-3BEB-4E8B-8E8D-4D0FB7F1ADF3}">
      <dsp:nvSpPr>
        <dsp:cNvPr id="0" name=""/>
        <dsp:cNvSpPr/>
      </dsp:nvSpPr>
      <dsp:spPr>
        <a:xfrm>
          <a:off x="5728560" y="1815968"/>
          <a:ext cx="1976295" cy="2270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800" kern="1200" dirty="0" smtClean="0"/>
            <a:t>РОСТ СЯЛЯНСКІХ ВЫСТУПЛЕННЯЎ</a:t>
          </a:r>
          <a:endParaRPr lang="ru-RU" sz="1800" kern="1200" dirty="0"/>
        </a:p>
      </dsp:txBody>
      <dsp:txXfrm>
        <a:off x="5728560" y="1815968"/>
        <a:ext cx="1976295" cy="2270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9.bin"/><Relationship Id="rId2" Type="http://schemas.microsoft.com/office/2006/relationships/legacyDiagramText" Target="legacyDiagramText8.bin"/><Relationship Id="rId1" Type="http://schemas.microsoft.com/office/2006/relationships/legacyDiagramText" Target="legacyDiagramText7.bin"/><Relationship Id="rId4" Type="http://schemas.microsoft.com/office/2006/relationships/legacyDiagramText" Target="legacyDiagramText10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4773D-F2DF-493D-B8D5-0DC7ABBC5F52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6462B-134B-41E8-8026-DE8629FAC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462B-134B-41E8-8026-DE8629FACB3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462B-134B-41E8-8026-DE8629FACB3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462B-134B-41E8-8026-DE8629FACB3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462B-134B-41E8-8026-DE8629FACB3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68686C4-17A9-4BB3-BC03-0E2ED699127D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3963CE9-B821-406C-918B-61010B91A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686C4-17A9-4BB3-BC03-0E2ED699127D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963CE9-B821-406C-918B-61010B91A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68686C4-17A9-4BB3-BC03-0E2ED699127D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963CE9-B821-406C-918B-61010B91A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686C4-17A9-4BB3-BC03-0E2ED699127D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963CE9-B821-406C-918B-61010B91A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8686C4-17A9-4BB3-BC03-0E2ED699127D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3963CE9-B821-406C-918B-61010B91A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686C4-17A9-4BB3-BC03-0E2ED699127D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963CE9-B821-406C-918B-61010B91A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686C4-17A9-4BB3-BC03-0E2ED699127D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963CE9-B821-406C-918B-61010B91A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686C4-17A9-4BB3-BC03-0E2ED699127D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963CE9-B821-406C-918B-61010B91A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8686C4-17A9-4BB3-BC03-0E2ED699127D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963CE9-B821-406C-918B-61010B91A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686C4-17A9-4BB3-BC03-0E2ED699127D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963CE9-B821-406C-918B-61010B91A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686C4-17A9-4BB3-BC03-0E2ED699127D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963CE9-B821-406C-918B-61010B91AD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68686C4-17A9-4BB3-BC03-0E2ED699127D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3963CE9-B821-406C-918B-61010B91A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6;&#1087;&#1086;&#1083;&#1085;&#1080;&#1090;&#1077;&#1083;&#1100;&#1085;&#1099;&#1077;%20&#1084;&#1072;&#1090;&#1077;&#1088;&#1080;&#1072;&#1083;&#1099;%20&#1076;&#1083;&#1103;%20&#1076;&#1086;&#1082;&#1083;&#1072;&#1076;&#1086;&#1074;%20&#1080;%20&#1089;&#1086;&#1086;&#1073;&#1097;&#1077;&#1085;&#1080;&#1081;/&#1040;&#1083;&#1077;&#1082;&#1089;&#1072;&#1085;&#1076;&#1088;%202%20&#1082;&#1088;&#1072;&#1090;&#1082;&#1080;&#1077;%20&#1089;&#1074;&#1077;&#1076;&#1077;&#1085;&#1080;&#1103;.doc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82051" y="976955"/>
            <a:ext cx="78236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ПРАВА  -    </a:t>
            </a:r>
            <a:r>
              <a:rPr kumimoji="0" lang="be-BY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сукупнасць устаноўленных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дзяржаўных норм, правіл, паводзін, якія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рэгулююць грамадскія адносіны паміж людзьмі</a:t>
            </a:r>
            <a:endParaRPr kumimoji="0" lang="be-BY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Рисунок6"/>
          <p:cNvPicPr>
            <a:picLocks noChangeAspect="1" noChangeArrowheads="1"/>
          </p:cNvPicPr>
          <p:nvPr/>
        </p:nvPicPr>
        <p:blipFill>
          <a:blip r:embed="rId2" cstate="print">
            <a:lum bright="6000" contrast="24000"/>
          </a:blip>
          <a:srcRect/>
          <a:stretch>
            <a:fillRect/>
          </a:stretch>
        </p:blipFill>
        <p:spPr bwMode="auto">
          <a:xfrm>
            <a:off x="0" y="332656"/>
            <a:ext cx="3456384" cy="454818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515719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dirty="0" smtClean="0"/>
              <a:t>Чытанне  Маніфеста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836712"/>
            <a:ext cx="3620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Вызваленне  сялян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1556792"/>
            <a:ext cx="4927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/>
              <a:t>Чытаў рэскрыпт я дабрачынны цараў,</a:t>
            </a:r>
          </a:p>
          <a:p>
            <a:r>
              <a:rPr lang="be-BY" dirty="0" smtClean="0"/>
              <a:t>Што даць людзям правы людзей павінен…</a:t>
            </a:r>
          </a:p>
          <a:p>
            <a:r>
              <a:rPr lang="be-BY" dirty="0" smtClean="0"/>
              <a:t>І Вільня спраўдзіць клопат той народны,</a:t>
            </a:r>
          </a:p>
          <a:p>
            <a:r>
              <a:rPr lang="be-BY" dirty="0" smtClean="0"/>
              <a:t>Дабро для ўсіх там зробяць напачатку…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314096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i="1" dirty="0" smtClean="0"/>
              <a:t>У. Сыракомля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763688" y="620688"/>
            <a:ext cx="5327650" cy="954107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>
                  <a:alpha val="96001"/>
                </a:schemeClr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e-BY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ВАРЫЯНТЫ ВЫЗВАЛЕННЯ СЯЛЯН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11188" y="3357563"/>
            <a:ext cx="2366962" cy="1600438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e-BY" sz="2800" i="1" dirty="0" smtClean="0"/>
              <a:t>Вызваленне сялян</a:t>
            </a:r>
          </a:p>
          <a:p>
            <a:pPr algn="ctr">
              <a:spcBef>
                <a:spcPct val="50000"/>
              </a:spcBef>
            </a:pPr>
            <a:r>
              <a:rPr lang="be-BY" sz="2800" i="1" dirty="0" smtClean="0"/>
              <a:t> без зямлі.</a:t>
            </a:r>
            <a:endParaRPr lang="ru-RU" sz="2800" i="1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276600" y="2708275"/>
            <a:ext cx="2366963" cy="2031325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e-BY" sz="2800" i="1" dirty="0" smtClean="0"/>
              <a:t>Вызваленне сялян </a:t>
            </a:r>
          </a:p>
          <a:p>
            <a:pPr algn="ctr">
              <a:spcBef>
                <a:spcPct val="50000"/>
              </a:spcBef>
            </a:pPr>
            <a:r>
              <a:rPr lang="be-BY" sz="2800" i="1" dirty="0" smtClean="0"/>
              <a:t>з зямлёй за выкуп.</a:t>
            </a:r>
            <a:endParaRPr lang="ru-RU" sz="2800" i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011863" y="2060575"/>
            <a:ext cx="2376487" cy="369332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1547813" y="1557338"/>
            <a:ext cx="2303462" cy="180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500563" y="1557338"/>
            <a:ext cx="0" cy="1150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5219700" y="1557338"/>
            <a:ext cx="1728788" cy="503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012160" y="2060848"/>
            <a:ext cx="2376487" cy="2031325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e-BY" sz="2800" i="1" dirty="0" smtClean="0"/>
              <a:t>Вызваленне сялян </a:t>
            </a:r>
          </a:p>
          <a:p>
            <a:pPr algn="ctr">
              <a:spcBef>
                <a:spcPct val="50000"/>
              </a:spcBef>
            </a:pPr>
            <a:r>
              <a:rPr lang="be-BY" sz="2800" i="1" dirty="0" smtClean="0"/>
              <a:t>з зямлёй без выкупу.</a:t>
            </a:r>
            <a:endParaRPr lang="ru-RU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733256"/>
            <a:ext cx="956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latin typeface="Arial Black" pitchFamily="34" charset="0"/>
              </a:rPr>
              <a:t>Падумайце, які варыянт выбраў Аляксандр </a:t>
            </a:r>
            <a:r>
              <a:rPr lang="en-US" sz="2400" b="1" dirty="0" smtClean="0">
                <a:latin typeface="Arial Black" pitchFamily="34" charset="0"/>
              </a:rPr>
              <a:t>II </a:t>
            </a:r>
            <a:r>
              <a:rPr lang="be-BY" sz="2400" b="1" dirty="0" smtClean="0">
                <a:latin typeface="Arial Black" pitchFamily="34" charset="0"/>
              </a:rPr>
              <a:t>?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67956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e-BY" sz="88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be-BY" sz="8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19 лютага </a:t>
            </a:r>
          </a:p>
          <a:p>
            <a:r>
              <a:rPr lang="be-BY" sz="8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1861 года</a:t>
            </a:r>
            <a:endParaRPr lang="ru-RU" sz="8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3600399" cy="20252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0" y="3890664"/>
            <a:ext cx="3995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Гусінае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пяро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Аляксандр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be-BY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дпісаў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Маніфест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адмене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прыгоннага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права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620688"/>
            <a:ext cx="367240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«Я хочу остаться наедине со своей совестью». Император попросил всех выйти из кабинета. Перед ним на столе лежал документ, который должен был перевернуть всю русскую историю — Закон об освобождении крестьян. Его ждали долгие годы, за него сражались лучшие люди государства. Закон не только ликвидировал позор России — крепостное право, но и давал надежду на торжество добра и справедливости. Подобный шаг для монарха — трудное испытание, к которому он готовился всю жизнь, из года в год, с самого детства…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исунок5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3779912" y="1412776"/>
            <a:ext cx="4252913" cy="435768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" name="Picture 4" descr="Александр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-1" y="404664"/>
            <a:ext cx="380565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47033" y="6093296"/>
            <a:ext cx="3433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e-BY" b="1" dirty="0" smtClean="0"/>
              <a:t>Дакументы </a:t>
            </a:r>
          </a:p>
          <a:p>
            <a:pPr algn="ctr"/>
            <a:r>
              <a:rPr lang="be-BY" b="1" dirty="0" smtClean="0"/>
              <a:t>аб адмене прыгоннага права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ля\Pictures\a98e52aa9d82e43165eaf34e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412776"/>
            <a:ext cx="4248472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692696"/>
            <a:ext cx="370790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latin typeface="Georgia" pitchFamily="18" charset="0"/>
              </a:rPr>
              <a:t>Из  статьи  в «Кёльнской газете»:</a:t>
            </a:r>
          </a:p>
          <a:p>
            <a:pPr algn="ctr"/>
            <a:r>
              <a:rPr lang="ru-RU" sz="2300" dirty="0" smtClean="0"/>
              <a:t>«Редко, или лучше сказать, никогда еще </a:t>
            </a:r>
            <a:br>
              <a:rPr lang="ru-RU" sz="2300" dirty="0" smtClean="0"/>
            </a:br>
            <a:r>
              <a:rPr lang="ru-RU" sz="2300" dirty="0" smtClean="0"/>
              <a:t>смертному не доводилось совершать дело </a:t>
            </a:r>
            <a:br>
              <a:rPr lang="ru-RU" sz="2300" dirty="0" smtClean="0"/>
            </a:br>
            <a:r>
              <a:rPr lang="ru-RU" sz="2300" dirty="0" smtClean="0"/>
              <a:t>столь важное и благородное, </a:t>
            </a:r>
            <a:br>
              <a:rPr lang="ru-RU" sz="2300" dirty="0" smtClean="0"/>
            </a:br>
            <a:r>
              <a:rPr lang="ru-RU" sz="2300" dirty="0" smtClean="0"/>
              <a:t>как то, которое совершил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ru-RU" sz="2300" dirty="0" smtClean="0"/>
              <a:t>император Александр </a:t>
            </a:r>
            <a:r>
              <a:rPr lang="en-US" sz="2300" dirty="0" smtClean="0"/>
              <a:t>II</a:t>
            </a:r>
            <a:r>
              <a:rPr lang="ru-RU" sz="2300" dirty="0" smtClean="0"/>
              <a:t>. </a:t>
            </a:r>
            <a:br>
              <a:rPr lang="ru-RU" sz="2300" dirty="0" smtClean="0"/>
            </a:br>
            <a:r>
              <a:rPr lang="ru-RU" sz="2300" dirty="0" smtClean="0"/>
              <a:t>Одним росчерком пера он возвратил </a:t>
            </a:r>
            <a:br>
              <a:rPr lang="ru-RU" sz="2300" dirty="0" smtClean="0"/>
            </a:br>
            <a:r>
              <a:rPr lang="ru-RU" sz="2300" dirty="0" smtClean="0"/>
              <a:t>23 миллионам людей их права…»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3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Палажэнне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лютага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1861 года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сялянах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image1297718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56992"/>
            <a:ext cx="4818227" cy="28083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7984" y="1484784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Атрымаць  зямлю</a:t>
            </a:r>
          </a:p>
          <a:p>
            <a:pPr>
              <a:lnSpc>
                <a:spcPct val="150000"/>
              </a:lnSpc>
            </a:pP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 ва  ўласнасць  сяляне маглі  толькі  </a:t>
            </a:r>
            <a:r>
              <a:rPr lang="be-BY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выкуп.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20px-A_Korzukhin_Collecting_Arrears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052736"/>
            <a:ext cx="2794000" cy="2057400"/>
          </a:xfrm>
          <a:prstGeom prst="rect">
            <a:avLst/>
          </a:prstGeom>
        </p:spPr>
      </p:pic>
      <p:pic>
        <p:nvPicPr>
          <p:cNvPr id="6" name="Рисунок 5" descr="2816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437112"/>
            <a:ext cx="2286000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770485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Выкупная</a:t>
            </a:r>
            <a:r>
              <a:rPr lang="be-BY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be-BY" sz="3600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аперацыя</a:t>
            </a:r>
          </a:p>
          <a:p>
            <a:endParaRPr lang="be-BY" sz="28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be-BY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Дзяржава закладвала за сялян 4/5 выкупной сумы;</a:t>
            </a:r>
          </a:p>
          <a:p>
            <a:pPr>
              <a:buFont typeface="Wingdings" pitchFamily="2" charset="2"/>
              <a:buChar char="Ø"/>
            </a:pPr>
            <a:endParaRPr lang="be-BY" sz="28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be-BY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Сяляне на працягу 49 гадоў павінны вярнуць пазыку з вялікімі працэнтамі;</a:t>
            </a:r>
            <a:endParaRPr lang="ru-RU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135717"/>
            <a:ext cx="3636947" cy="2533643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548680"/>
            <a:ext cx="59089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Запішам  </a:t>
            </a:r>
            <a:r>
              <a:rPr lang="be-BY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азначэнні </a:t>
            </a:r>
            <a:r>
              <a:rPr lang="be-BY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тэрмінаў</a:t>
            </a:r>
          </a:p>
          <a:p>
            <a:r>
              <a:rPr lang="be-BY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(слоўнік)</a:t>
            </a:r>
          </a:p>
          <a:p>
            <a:endParaRPr lang="ru-RU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608211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e-BY" sz="2800" dirty="0" smtClean="0">
              <a:latin typeface="Arial Black" pitchFamily="34" charset="0"/>
            </a:endParaRPr>
          </a:p>
          <a:p>
            <a:r>
              <a:rPr lang="be-BY" sz="2800" dirty="0" smtClean="0">
                <a:latin typeface="Arial Black" pitchFamily="34" charset="0"/>
              </a:rPr>
              <a:t>Выкупная аперацыя – </a:t>
            </a:r>
          </a:p>
          <a:p>
            <a:endParaRPr lang="be-BY" sz="2800" dirty="0" smtClean="0">
              <a:latin typeface="Arial Black" pitchFamily="34" charset="0"/>
            </a:endParaRPr>
          </a:p>
          <a:p>
            <a:r>
              <a:rPr lang="be-BY" sz="2800" dirty="0" smtClean="0">
                <a:latin typeface="Arial Black" pitchFamily="34" charset="0"/>
              </a:rPr>
              <a:t>Выкупныя плацяжы –</a:t>
            </a:r>
          </a:p>
          <a:p>
            <a:endParaRPr lang="be-BY" sz="2800" dirty="0" smtClean="0">
              <a:latin typeface="Arial Black" pitchFamily="34" charset="0"/>
            </a:endParaRPr>
          </a:p>
          <a:p>
            <a:r>
              <a:rPr lang="be-BY" sz="2800" dirty="0" smtClean="0">
                <a:latin typeface="Arial Black" pitchFamily="34" charset="0"/>
              </a:rPr>
              <a:t>Часоваабавязаныя сяляне – </a:t>
            </a:r>
          </a:p>
          <a:p>
            <a:endParaRPr lang="be-BY" sz="2800" dirty="0" smtClean="0">
              <a:latin typeface="Arial Black" pitchFamily="34" charset="0"/>
            </a:endParaRPr>
          </a:p>
          <a:p>
            <a:r>
              <a:rPr lang="be-BY" sz="2800" dirty="0" smtClean="0">
                <a:latin typeface="Arial Black" pitchFamily="34" charset="0"/>
              </a:rPr>
              <a:t>Устаўная грамата - 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исунок7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/>
          <a:stretch>
            <a:fillRect/>
          </a:stretch>
        </p:blipFill>
        <p:spPr>
          <a:xfrm>
            <a:off x="4283968" y="3573016"/>
            <a:ext cx="3733800" cy="2676525"/>
          </a:xfrm>
          <a:prstGeom prst="rect">
            <a:avLst/>
          </a:prstGeom>
          <a:ln w="76200">
            <a:solidFill>
              <a:schemeClr val="accent4"/>
            </a:solidFill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3968" y="6309320"/>
            <a:ext cx="388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Б. Кустадзіеў “Вызваленне сялян”</a:t>
            </a:r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-3126161"/>
            <a:ext cx="6906827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be-BY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be-BY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be-BY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be-BY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be-BY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be-BY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be-BY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be-BY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be-BY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be-BY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be-BY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be-BY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be-BY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be-BY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be-BY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be-BY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Сяляне атрымалі асабістую волю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be-BY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   грамадзянскія правы</a:t>
            </a: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уступаць у шлюб без дазволу памешчыка;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самастойна распараджацца сабою і сваёй маёмасцю;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непасрэдна звяртацца ў дзяржаўныя ўстановы і суд;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набываць ва ўласнасць маёмасць і прадаваць яе;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засноўваць прамысловыя і гандлёвыя прадпрыемствы;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запісвацца ў саслоўі мяшчан і  купцоў;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паступаць на службу ці навучальную ўстанову.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e-BY" dirty="0" smtClean="0"/>
              <a:t>Адмена прыгоннага права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725144"/>
            <a:ext cx="5466030" cy="1080120"/>
          </a:xfrm>
        </p:spPr>
        <p:txBody>
          <a:bodyPr>
            <a:noAutofit/>
          </a:bodyPr>
          <a:lstStyle/>
          <a:p>
            <a:r>
              <a:rPr lang="be-BY" sz="3600" dirty="0" smtClean="0"/>
              <a:t>Гісторыя Беларусі</a:t>
            </a:r>
          </a:p>
          <a:p>
            <a:r>
              <a:rPr lang="be-BY" sz="3600" dirty="0" smtClean="0"/>
              <a:t>9 клас</a:t>
            </a:r>
            <a:endParaRPr lang="ru-RU" sz="3600" dirty="0"/>
          </a:p>
        </p:txBody>
      </p:sp>
      <p:pic>
        <p:nvPicPr>
          <p:cNvPr id="4" name="Рисунок 3" descr="180px-RR5220-0009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229200"/>
            <a:ext cx="1371719" cy="1371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Diagram 1"/>
          <p:cNvGraphicFramePr>
            <a:graphicFrameLocks/>
          </p:cNvGraphicFramePr>
          <p:nvPr/>
        </p:nvGraphicFramePr>
        <p:xfrm>
          <a:off x="0" y="0"/>
          <a:ext cx="8028384" cy="6858000"/>
        </p:xfrm>
        <a:graphic>
          <a:graphicData uri="http://schemas.openxmlformats.org/drawingml/2006/compatibility">
            <com:legacyDrawing xmlns:com="http://schemas.openxmlformats.org/drawingml/2006/compatibility" spid="_x0000_s204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889" name="Organization Chart 1"/>
          <p:cNvGraphicFramePr>
            <a:graphicFrameLocks/>
          </p:cNvGraphicFramePr>
          <p:nvPr/>
        </p:nvGraphicFramePr>
        <p:xfrm>
          <a:off x="179512" y="764704"/>
          <a:ext cx="7920880" cy="5436136"/>
        </p:xfrm>
        <a:graphic>
          <a:graphicData uri="http://schemas.openxmlformats.org/drawingml/2006/compatibility">
            <com:legacyDrawing xmlns:com="http://schemas.openxmlformats.org/drawingml/2006/compatibility" spid="_x0000_s3788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332656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Пераход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прыгоннага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стану 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часоваабавязаны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г.зн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у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вір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/>
          </a:p>
        </p:txBody>
      </p:sp>
      <p:pic>
        <p:nvPicPr>
          <p:cNvPr id="3" name="Объект 5"/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3456385" cy="41764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139952" y="1988840"/>
            <a:ext cx="45951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e-BY" sz="2400" dirty="0" smtClean="0">
                <a:latin typeface="Arial Black" pitchFamily="34" charset="0"/>
              </a:rPr>
              <a:t>Прыгоннае права адменена,</a:t>
            </a:r>
          </a:p>
          <a:p>
            <a:pPr>
              <a:lnSpc>
                <a:spcPct val="150000"/>
              </a:lnSpc>
            </a:pPr>
            <a:r>
              <a:rPr lang="be-BY" sz="2400" dirty="0" smtClean="0">
                <a:latin typeface="Arial Black" pitchFamily="34" charset="0"/>
              </a:rPr>
              <a:t> але захаваліся феадальныя</a:t>
            </a:r>
          </a:p>
          <a:p>
            <a:pPr>
              <a:lnSpc>
                <a:spcPct val="150000"/>
              </a:lnSpc>
            </a:pPr>
            <a:r>
              <a:rPr lang="be-BY" sz="2400" dirty="0" smtClean="0">
                <a:latin typeface="Arial Black" pitchFamily="34" charset="0"/>
              </a:rPr>
              <a:t> перажыткі.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74054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0" y="1412776"/>
            <a:ext cx="2699792" cy="36724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63888" y="476673"/>
            <a:ext cx="4320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« </a:t>
            </a:r>
            <a:r>
              <a:rPr lang="be-BY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Сышло вязьмо спрадвечнае</a:t>
            </a:r>
            <a: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, </a:t>
            </a:r>
            <a:b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Парвалася</a:t>
            </a:r>
            <a: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сталёвае</a:t>
            </a:r>
            <a: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: </a:t>
            </a:r>
            <a:b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канцом</a:t>
            </a:r>
            <a: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па пану </a:t>
            </a:r>
            <a:r>
              <a:rPr lang="ru-RU" sz="3600" dirty="0" err="1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ўдарыла</a:t>
            </a:r>
            <a: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, </a:t>
            </a:r>
            <a:b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err="1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другім</a:t>
            </a:r>
            <a: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-  па </a:t>
            </a:r>
            <a:r>
              <a:rPr lang="ru-RU" sz="3600" dirty="0" err="1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мужыку</a:t>
            </a:r>
            <a: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….»</a:t>
            </a:r>
            <a:b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err="1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М.А.Някрасаў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908720"/>
            <a:ext cx="56252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Гістарычнае</a:t>
            </a:r>
            <a:r>
              <a:rPr lang="ru-RU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значэнне</a:t>
            </a:r>
            <a:r>
              <a:rPr lang="ru-RU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сялянскай</a:t>
            </a:r>
            <a:r>
              <a:rPr lang="ru-RU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рэформы</a:t>
            </a:r>
            <a:r>
              <a:rPr lang="ru-RU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1861 г</a:t>
            </a:r>
            <a:endParaRPr lang="ru-RU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708920"/>
            <a:ext cx="81457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e-BY" sz="2400" i="1" dirty="0" smtClean="0">
                <a:latin typeface="Arial Black" pitchFamily="34" charset="0"/>
              </a:rPr>
              <a:t>Рэформа дала магчымасць Расійскай імперыі пазбегнуць рэвалюцыі і перайсці </a:t>
            </a:r>
          </a:p>
          <a:p>
            <a:pPr>
              <a:lnSpc>
                <a:spcPct val="150000"/>
              </a:lnSpc>
            </a:pPr>
            <a:r>
              <a:rPr lang="be-BY" sz="2400" i="1" dirty="0" smtClean="0">
                <a:latin typeface="Arial Black" pitchFamily="34" charset="0"/>
              </a:rPr>
              <a:t>ад феадальнага ладу  да буржуазнага. </a:t>
            </a:r>
            <a:endParaRPr lang="ru-RU" sz="24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69269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МАЕ ПЫТАННІ -  ВАШЫ АДКАЗЫ</a:t>
            </a:r>
            <a:endParaRPr lang="ru-RU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204864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e-BY" sz="2400" dirty="0" smtClean="0">
                <a:latin typeface="Arial Black" pitchFamily="34" charset="0"/>
              </a:rPr>
              <a:t>1. З публікацыі якога дакумента пачалася падрыхтоўка адмены прыгоннага права? На імя каго ён быў адрасаваны?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" name="Picture 4" descr="pro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1081087" cy="1011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551723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000" dirty="0" smtClean="0">
                <a:latin typeface="Arial Black" pitchFamily="34" charset="0"/>
              </a:rPr>
              <a:t>Рэскрыпт У.І. Назімаву 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 r="1964"/>
          <a:stretch>
            <a:fillRect/>
          </a:stretch>
        </p:blipFill>
        <p:spPr>
          <a:xfrm>
            <a:off x="1691680" y="476672"/>
            <a:ext cx="4176464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32656"/>
            <a:ext cx="5178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dirty="0" smtClean="0">
                <a:latin typeface="Arial Black" pitchFamily="34" charset="0"/>
              </a:rPr>
              <a:t>2. Як называўся дадзены дакумент?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3" name="Picture 4" descr="C:\Users\юля\Pictures\0829a202b04a83fe2e1924b4de7f6f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3794125" cy="5328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юля\Pictures\0829a202b04a83fe2e1924b4de7f6f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6672"/>
            <a:ext cx="3794125" cy="5076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5877272"/>
            <a:ext cx="536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000" dirty="0" smtClean="0">
                <a:latin typeface="Arial Black" pitchFamily="34" charset="0"/>
              </a:rPr>
              <a:t>Маніфест </a:t>
            </a:r>
          </a:p>
          <a:p>
            <a:pPr algn="ctr"/>
            <a:r>
              <a:rPr lang="be-BY" sz="2000" dirty="0" smtClean="0">
                <a:latin typeface="Arial Black" pitchFamily="34" charset="0"/>
              </a:rPr>
              <a:t>аб адмене прыгоннага права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13142"/>
          <a:stretch>
            <a:fillRect/>
          </a:stretch>
        </p:blipFill>
        <p:spPr bwMode="auto">
          <a:xfrm>
            <a:off x="2771800" y="3933056"/>
            <a:ext cx="3378200" cy="2592288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83768" y="314096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/>
              <a:t>Размова імператара  Аляксандра </a:t>
            </a:r>
            <a:r>
              <a:rPr lang="en-US" dirty="0" smtClean="0"/>
              <a:t>II</a:t>
            </a:r>
            <a:endParaRPr lang="be-BY" dirty="0" smtClean="0"/>
          </a:p>
          <a:p>
            <a:r>
              <a:rPr lang="be-BY" dirty="0" smtClean="0"/>
              <a:t>з сялянамі ў лесе на паляванні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1052736"/>
            <a:ext cx="663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e-BY" sz="2400" dirty="0" smtClean="0">
                <a:latin typeface="Arial Black" pitchFamily="34" charset="0"/>
              </a:rPr>
              <a:t>3.  Якую мянушку атрымаў  Аляксандр </a:t>
            </a:r>
            <a:r>
              <a:rPr lang="en-US" sz="2400" dirty="0" smtClean="0">
                <a:latin typeface="Arial Black" pitchFamily="34" charset="0"/>
              </a:rPr>
              <a:t> II</a:t>
            </a:r>
            <a:r>
              <a:rPr lang="be-BY" sz="2400" dirty="0" smtClean="0">
                <a:latin typeface="Arial Black" pitchFamily="34" charset="0"/>
              </a:rPr>
              <a:t>  у  народзе?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20040"/>
            <a:ext cx="5112568" cy="52692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« </a:t>
            </a:r>
            <a:r>
              <a:rPr lang="be-BY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Сышло вязьмо спрадвечнае</a:t>
            </a:r>
            <a: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, </a:t>
            </a:r>
            <a:b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Парвалася</a:t>
            </a:r>
            <a: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сталёвае</a:t>
            </a:r>
            <a: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: </a:t>
            </a:r>
            <a:b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канцом</a:t>
            </a:r>
            <a: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па пану </a:t>
            </a:r>
            <a:r>
              <a:rPr lang="ru-RU" sz="3600" dirty="0" err="1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ўдарыла</a:t>
            </a:r>
            <a: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, </a:t>
            </a:r>
            <a:b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err="1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Другім</a:t>
            </a:r>
            <a: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па </a:t>
            </a:r>
            <a:r>
              <a:rPr lang="ru-RU" sz="3600" dirty="0" err="1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мужыку</a:t>
            </a:r>
            <a: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….»</a:t>
            </a:r>
            <a:br>
              <a:rPr lang="ru-RU" sz="36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dirty="0" err="1" smtClean="0">
                <a:ln w="5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М.А.НякрасАЎ</a:t>
            </a:r>
            <a:endParaRPr lang="ru-RU" dirty="0">
              <a:ln w="500"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img_974054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0" y="1412776"/>
            <a:ext cx="2699792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7-tub-ru.yandex.net/i?id=83157902-4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2448272" cy="32214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1700808"/>
            <a:ext cx="2722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dirty="0" smtClean="0">
                <a:latin typeface="Arial Black" pitchFamily="34" charset="0"/>
              </a:rPr>
              <a:t>Аляксандр</a:t>
            </a:r>
            <a:r>
              <a:rPr lang="en-US" sz="2400" dirty="0" smtClean="0">
                <a:latin typeface="Arial Black" pitchFamily="34" charset="0"/>
              </a:rPr>
              <a:t> II </a:t>
            </a:r>
            <a:r>
              <a:rPr lang="be-BY" sz="2400" dirty="0" smtClean="0">
                <a:latin typeface="Arial Black" pitchFamily="34" charset="0"/>
              </a:rPr>
              <a:t> -</a:t>
            </a:r>
          </a:p>
          <a:p>
            <a:r>
              <a:rPr lang="be-BY" sz="2400" dirty="0" smtClean="0">
                <a:latin typeface="Arial Black" pitchFamily="34" charset="0"/>
              </a:rPr>
              <a:t>Вызваліцель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620688"/>
            <a:ext cx="5410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e-BY" sz="2400" dirty="0" smtClean="0">
                <a:latin typeface="Arial Black" pitchFamily="34" charset="0"/>
              </a:rPr>
              <a:t>4. Назавіце аўтара паэмы</a:t>
            </a:r>
          </a:p>
          <a:p>
            <a:pPr>
              <a:lnSpc>
                <a:spcPct val="150000"/>
              </a:lnSpc>
            </a:pPr>
            <a:r>
              <a:rPr lang="be-BY" sz="2400" dirty="0" smtClean="0">
                <a:latin typeface="Arial Black" pitchFamily="34" charset="0"/>
              </a:rPr>
              <a:t> “Кому на Руси жить хорошо”.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4" name="Рисунок 3" descr="img_974054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t="25490"/>
          <a:stretch>
            <a:fillRect/>
          </a:stretch>
        </p:blipFill>
        <p:spPr>
          <a:xfrm>
            <a:off x="1979712" y="2348880"/>
            <a:ext cx="3456384" cy="38884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48478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М.А. </a:t>
            </a:r>
            <a:r>
              <a:rPr lang="ru-RU" sz="2400" dirty="0" err="1" smtClean="0">
                <a:latin typeface="Arial Black" pitchFamily="34" charset="0"/>
              </a:rPr>
              <a:t>Някраса</a:t>
            </a:r>
            <a:r>
              <a:rPr lang="be-BY" sz="2400" dirty="0" smtClean="0">
                <a:latin typeface="Arial Black" pitchFamily="34" charset="0"/>
              </a:rPr>
              <a:t>ў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3" name="Рисунок 2" descr="img_974054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627784" y="2420888"/>
            <a:ext cx="2699792" cy="36724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1214422"/>
            <a:ext cx="71513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e-BY" sz="2400" b="1" dirty="0" smtClean="0">
                <a:latin typeface="Arial Black" pitchFamily="34" charset="0"/>
              </a:rPr>
              <a:t>5. Падумайце, як звязаны паміж сабой </a:t>
            </a:r>
          </a:p>
          <a:p>
            <a:pPr>
              <a:lnSpc>
                <a:spcPct val="150000"/>
              </a:lnSpc>
            </a:pPr>
            <a:r>
              <a:rPr lang="be-BY" sz="2400" b="1" dirty="0" smtClean="0">
                <a:latin typeface="Arial Black" pitchFamily="34" charset="0"/>
              </a:rPr>
              <a:t>гэтыя даты.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00037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800" b="1" dirty="0" smtClean="0"/>
              <a:t>1861г. – 1905г.- 1917г.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исунок8"/>
          <p:cNvPicPr>
            <a:picLocks noChangeAspect="1" noChangeArrowheads="1"/>
          </p:cNvPicPr>
          <p:nvPr/>
        </p:nvPicPr>
        <p:blipFill>
          <a:blip r:embed="rId2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3347864" y="908720"/>
            <a:ext cx="3948112" cy="510063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Сеят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616325" cy="510063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16832"/>
            <a:ext cx="22320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План 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53890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be-BY" b="1" dirty="0" smtClean="0"/>
              <a:t> 1.     Падрыхтоўка  сялянскай  рэформы</a:t>
            </a:r>
          </a:p>
          <a:p>
            <a:pPr algn="just">
              <a:lnSpc>
                <a:spcPct val="150000"/>
              </a:lnSpc>
              <a:buNone/>
            </a:pPr>
            <a:r>
              <a:rPr lang="be-BY" b="1" dirty="0" smtClean="0"/>
              <a:t> 2. Абвяшчэнне і ўмовы вызвалення памешчыцкіх сялян</a:t>
            </a:r>
          </a:p>
          <a:p>
            <a:pPr marL="514350" indent="-514350" algn="just">
              <a:lnSpc>
                <a:spcPct val="150000"/>
              </a:lnSpc>
              <a:buNone/>
            </a:pPr>
            <a:r>
              <a:rPr lang="be-BY" b="1" dirty="0" smtClean="0"/>
              <a:t> 3.   Рэфармаванне  дзяржаўнай  вёскі</a:t>
            </a:r>
          </a:p>
          <a:p>
            <a:pPr algn="just">
              <a:lnSpc>
                <a:spcPct val="150000"/>
              </a:lnSpc>
              <a:buNone/>
            </a:pPr>
            <a:r>
              <a:rPr lang="be-BY" b="1" dirty="0" smtClean="0"/>
              <a:t> 4.   Ажыццяўленне сялянскай рэформы</a:t>
            </a:r>
          </a:p>
          <a:p>
            <a:pPr algn="just">
              <a:lnSpc>
                <a:spcPct val="150000"/>
              </a:lnSpc>
              <a:buNone/>
            </a:pPr>
            <a:r>
              <a:rPr lang="be-BY" b="1" dirty="0" smtClean="0"/>
              <a:t> 5. Вынікі і значэнне ажыццяўлення рэформы 1861 года</a:t>
            </a:r>
            <a:endParaRPr lang="ru-RU" b="1" dirty="0"/>
          </a:p>
        </p:txBody>
      </p:sp>
      <p:pic>
        <p:nvPicPr>
          <p:cNvPr id="4" name="Picture 4" descr="ag0002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0"/>
            <a:ext cx="2339975" cy="185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92696"/>
            <a:ext cx="50097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Вучэбная</a:t>
            </a:r>
            <a:r>
              <a:rPr lang="be-BY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be-BY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задача :</a:t>
            </a:r>
            <a:endParaRPr lang="be-BY" sz="36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latin typeface="Arial Black" pitchFamily="34" charset="0"/>
            </a:endParaRPr>
          </a:p>
          <a:p>
            <a:endParaRPr lang="be-BY" sz="3600" b="1" dirty="0" smtClean="0"/>
          </a:p>
          <a:p>
            <a:endParaRPr lang="ru-RU" sz="4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348880"/>
            <a:ext cx="8928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e-BY" sz="3200" b="1" i="1" dirty="0" smtClean="0">
                <a:latin typeface="Arial Black" pitchFamily="34" charset="0"/>
              </a:rPr>
              <a:t>Ці было вырашана сялянскае пытанне ў ходзе рэформы 1861г? </a:t>
            </a:r>
            <a:endParaRPr lang="ru-RU" sz="3200" b="1" i="1" dirty="0">
              <a:latin typeface="Arial Black" pitchFamily="34" charset="0"/>
            </a:endParaRPr>
          </a:p>
        </p:txBody>
      </p:sp>
      <p:pic>
        <p:nvPicPr>
          <p:cNvPr id="4" name="Picture 4" descr="задумалс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581128"/>
            <a:ext cx="1584325" cy="158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-593264"/>
          <a:ext cx="8172400" cy="8625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6518"/>
                <a:gridCol w="2000615"/>
                <a:gridCol w="4245267"/>
              </a:tblGrid>
              <a:tr h="5112569">
                <a:tc>
                  <a:txBody>
                    <a:bodyPr/>
                    <a:lstStyle/>
                    <a:p>
                      <a:pPr algn="ctr"/>
                      <a:endParaRPr lang="be-BY" sz="2000" dirty="0" smtClean="0"/>
                    </a:p>
                    <a:p>
                      <a:pPr algn="ctr"/>
                      <a:endParaRPr lang="be-BY" sz="2000" dirty="0" smtClean="0"/>
                    </a:p>
                    <a:p>
                      <a:pPr algn="ctr"/>
                      <a:endParaRPr lang="be-BY" sz="2000" dirty="0" smtClean="0"/>
                    </a:p>
                    <a:p>
                      <a:pPr algn="ctr"/>
                      <a:endParaRPr lang="be-BY" sz="2000" dirty="0" smtClean="0"/>
                    </a:p>
                    <a:p>
                      <a:pPr algn="ctr"/>
                      <a:endParaRPr lang="be-BY" sz="2000" dirty="0" smtClean="0"/>
                    </a:p>
                    <a:p>
                      <a:pPr algn="ctr"/>
                      <a:endParaRPr lang="be-BY" sz="2000" dirty="0" smtClean="0"/>
                    </a:p>
                    <a:p>
                      <a:pPr algn="ctr"/>
                      <a:endParaRPr lang="be-BY" sz="2000" dirty="0" smtClean="0"/>
                    </a:p>
                    <a:p>
                      <a:pPr algn="ctr"/>
                      <a:r>
                        <a:rPr lang="be-BY" sz="2000" dirty="0" smtClean="0"/>
                        <a:t>Павел </a:t>
                      </a:r>
                      <a:r>
                        <a:rPr lang="en-US" sz="2000" dirty="0" smtClean="0"/>
                        <a:t>I</a:t>
                      </a:r>
                      <a:endParaRPr lang="be-BY" sz="2000" dirty="0" smtClean="0"/>
                    </a:p>
                    <a:p>
                      <a:pPr algn="ctr"/>
                      <a:endParaRPr lang="be-BY" sz="2000" dirty="0" smtClean="0"/>
                    </a:p>
                    <a:p>
                      <a:pPr algn="ctr"/>
                      <a:endParaRPr lang="be-BY" sz="2000" dirty="0" smtClean="0"/>
                    </a:p>
                    <a:p>
                      <a:pPr algn="ctr"/>
                      <a:r>
                        <a:rPr lang="be-BY" sz="2000" dirty="0" smtClean="0"/>
                        <a:t>Аляксандр </a:t>
                      </a:r>
                      <a:r>
                        <a:rPr lang="en-US" sz="2000" dirty="0" smtClean="0"/>
                        <a:t>I</a:t>
                      </a:r>
                      <a:endParaRPr lang="be-BY" sz="2000" dirty="0" smtClean="0"/>
                    </a:p>
                    <a:p>
                      <a:pPr algn="ctr"/>
                      <a:endParaRPr lang="be-BY" sz="2000" dirty="0" smtClean="0"/>
                    </a:p>
                    <a:p>
                      <a:pPr algn="ctr"/>
                      <a:r>
                        <a:rPr lang="be-BY" sz="2000" dirty="0" smtClean="0"/>
                        <a:t>Мікалай  </a:t>
                      </a:r>
                      <a:r>
                        <a:rPr lang="en-US" sz="2000" dirty="0" smtClean="0"/>
                        <a:t>I</a:t>
                      </a:r>
                      <a:endParaRPr lang="be-BY" sz="2000" dirty="0" smtClean="0"/>
                    </a:p>
                    <a:p>
                      <a:pPr algn="ctr"/>
                      <a:endParaRPr lang="be-BY" sz="2000" dirty="0" smtClean="0"/>
                    </a:p>
                    <a:p>
                      <a:pPr algn="ctr"/>
                      <a:endParaRPr lang="be-BY" sz="2000" dirty="0" smtClean="0"/>
                    </a:p>
                    <a:p>
                      <a:pPr algn="ctr"/>
                      <a:r>
                        <a:rPr lang="be-BY" sz="2000" dirty="0" smtClean="0"/>
                        <a:t>Мікалай </a:t>
                      </a:r>
                      <a:r>
                        <a:rPr lang="en-US" sz="2000" dirty="0" smtClean="0"/>
                        <a:t>I</a:t>
                      </a:r>
                      <a:endParaRPr lang="be-BY" sz="2000" dirty="0" smtClean="0"/>
                    </a:p>
                    <a:p>
                      <a:endParaRPr lang="be-BY" sz="2000" dirty="0" smtClean="0"/>
                    </a:p>
                    <a:p>
                      <a:endParaRPr lang="be-BY" sz="2000" dirty="0" smtClean="0"/>
                    </a:p>
                    <a:p>
                      <a:endParaRPr lang="be-BY" sz="2000" dirty="0" smtClean="0"/>
                    </a:p>
                    <a:p>
                      <a:endParaRPr lang="be-BY" sz="2000" dirty="0" smtClean="0"/>
                    </a:p>
                    <a:p>
                      <a:endParaRPr lang="be-BY" sz="2000" dirty="0" smtClean="0"/>
                    </a:p>
                    <a:p>
                      <a:endParaRPr lang="be-BY" sz="2000" dirty="0" smtClean="0"/>
                    </a:p>
                    <a:p>
                      <a:endParaRPr lang="be-BY" sz="2000" dirty="0" smtClean="0"/>
                    </a:p>
                    <a:p>
                      <a:endParaRPr lang="be-BY" sz="2000" dirty="0" smtClean="0"/>
                    </a:p>
                    <a:p>
                      <a:endParaRPr lang="be-BY" sz="2000" dirty="0" smtClean="0"/>
                    </a:p>
                    <a:p>
                      <a:endParaRPr lang="be-BY" sz="2000" dirty="0" smtClean="0"/>
                    </a:p>
                    <a:p>
                      <a:endParaRPr lang="be-BY" sz="2000" dirty="0" smtClean="0"/>
                    </a:p>
                    <a:p>
                      <a:endParaRPr lang="ru-RU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e-BY" sz="2000" dirty="0" smtClean="0"/>
                    </a:p>
                    <a:p>
                      <a:pPr algn="ctr"/>
                      <a:endParaRPr lang="be-BY" sz="2000" dirty="0" smtClean="0"/>
                    </a:p>
                    <a:p>
                      <a:pPr algn="ctr"/>
                      <a:endParaRPr lang="be-BY" sz="2000" dirty="0" smtClean="0"/>
                    </a:p>
                    <a:p>
                      <a:pPr algn="ctr"/>
                      <a:endParaRPr lang="be-BY" sz="2000" dirty="0" smtClean="0"/>
                    </a:p>
                    <a:p>
                      <a:pPr algn="ctr"/>
                      <a:endParaRPr lang="be-BY" sz="2000" dirty="0" smtClean="0"/>
                    </a:p>
                    <a:p>
                      <a:pPr algn="ctr"/>
                      <a:endParaRPr lang="be-BY" sz="2000" dirty="0" smtClean="0"/>
                    </a:p>
                    <a:p>
                      <a:pPr algn="ctr"/>
                      <a:endParaRPr lang="be-BY" sz="2000" dirty="0" smtClean="0"/>
                    </a:p>
                    <a:p>
                      <a:pPr algn="ctr"/>
                      <a:r>
                        <a:rPr lang="be-BY" sz="2000" dirty="0" smtClean="0"/>
                        <a:t>1797 г</a:t>
                      </a:r>
                    </a:p>
                    <a:p>
                      <a:pPr algn="ctr"/>
                      <a:endParaRPr lang="be-BY" sz="2000" dirty="0" smtClean="0"/>
                    </a:p>
                    <a:p>
                      <a:pPr algn="ctr"/>
                      <a:endParaRPr lang="be-BY" sz="2000" dirty="0" smtClean="0"/>
                    </a:p>
                    <a:p>
                      <a:pPr algn="ctr"/>
                      <a:r>
                        <a:rPr lang="be-BY" sz="2000" dirty="0" smtClean="0"/>
                        <a:t>1803 г</a:t>
                      </a:r>
                    </a:p>
                    <a:p>
                      <a:pPr algn="ctr"/>
                      <a:endParaRPr lang="be-BY" sz="2000" dirty="0" smtClean="0"/>
                    </a:p>
                    <a:p>
                      <a:pPr algn="ctr"/>
                      <a:r>
                        <a:rPr lang="be-BY" sz="2000" dirty="0" smtClean="0"/>
                        <a:t>1840-1857 гг</a:t>
                      </a:r>
                    </a:p>
                    <a:p>
                      <a:pPr algn="ctr"/>
                      <a:endParaRPr lang="be-BY" sz="2000" dirty="0" smtClean="0"/>
                    </a:p>
                    <a:p>
                      <a:pPr algn="ctr"/>
                      <a:endParaRPr lang="be-BY" sz="2000" dirty="0" smtClean="0"/>
                    </a:p>
                    <a:p>
                      <a:pPr algn="ctr"/>
                      <a:r>
                        <a:rPr lang="be-BY" sz="2000" dirty="0" smtClean="0"/>
                        <a:t>1844-1857 гг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e-BY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e-BY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e-BY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e-BY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e-BY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e-BY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e-BY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000" dirty="0" smtClean="0"/>
                        <a:t>Маніфест  аб  трохдзённай паншчыне</a:t>
                      </a:r>
                      <a:endParaRPr lang="ru-RU" sz="2000" dirty="0" smtClean="0"/>
                    </a:p>
                    <a:p>
                      <a:endParaRPr lang="be-BY" sz="2000" dirty="0" smtClean="0"/>
                    </a:p>
                    <a:p>
                      <a:r>
                        <a:rPr lang="be-BY" sz="2000" dirty="0" smtClean="0"/>
                        <a:t>Указ “Аб вольных хлебаробах”</a:t>
                      </a:r>
                    </a:p>
                    <a:p>
                      <a:endParaRPr lang="ru-RU" sz="2000" dirty="0" smtClean="0"/>
                    </a:p>
                    <a:p>
                      <a:r>
                        <a:rPr lang="be-BY" sz="2000" dirty="0" smtClean="0"/>
                        <a:t>Указ “Аб абавязаных сялянах” </a:t>
                      </a:r>
                      <a:r>
                        <a:rPr lang="en-US" sz="2000" dirty="0" smtClean="0"/>
                        <a:t> (</a:t>
                      </a:r>
                      <a:r>
                        <a:rPr lang="be-BY" sz="2000" dirty="0" smtClean="0"/>
                        <a:t>рэформа  П. Кісялёва)</a:t>
                      </a:r>
                    </a:p>
                    <a:p>
                      <a:endParaRPr lang="be-BY" sz="2000" dirty="0" smtClean="0"/>
                    </a:p>
                    <a:p>
                      <a:r>
                        <a:rPr lang="be-BY" sz="2000" dirty="0" smtClean="0"/>
                        <a:t>Інвентарная рэформа ў памешчыцкай вёсцы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59632" y="0"/>
            <a:ext cx="5604419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2800" b="1" dirty="0" smtClean="0">
                <a:latin typeface="Arial Black" pitchFamily="34" charset="0"/>
              </a:rPr>
              <a:t>Перадумовы </a:t>
            </a:r>
          </a:p>
          <a:p>
            <a:pPr algn="ctr"/>
            <a:r>
              <a:rPr lang="be-BY" sz="2800" b="1" dirty="0" smtClean="0">
                <a:latin typeface="Arial Black" pitchFamily="34" charset="0"/>
              </a:rPr>
              <a:t>адмены прыгоннага права</a:t>
            </a:r>
          </a:p>
          <a:p>
            <a:endParaRPr lang="ru-RU" sz="2800" b="1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80528" y="4763534"/>
            <a:ext cx="2392412" cy="4210082"/>
            <a:chOff x="295" y="901"/>
            <a:chExt cx="1926" cy="2973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95" y="3475"/>
              <a:ext cx="1905" cy="399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ru-RU" sz="2000" dirty="0"/>
            </a:p>
          </p:txBody>
        </p:sp>
        <p:pic>
          <p:nvPicPr>
            <p:cNvPr id="6" name="Picture 7" descr="Павел I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18000"/>
            </a:blip>
            <a:srcRect/>
            <a:stretch>
              <a:fillRect/>
            </a:stretch>
          </p:blipFill>
          <p:spPr bwMode="auto">
            <a:xfrm>
              <a:off x="353" y="901"/>
              <a:ext cx="1868" cy="227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7" name="Picture 10" descr="a_701"/>
          <p:cNvPicPr>
            <a:picLocks noChangeAspect="1" noChangeArrowheads="1"/>
          </p:cNvPicPr>
          <p:nvPr/>
        </p:nvPicPr>
        <p:blipFill>
          <a:blip r:embed="rId4" cstate="print"/>
          <a:srcRect l="5714" t="4236" r="5714" b="4682"/>
          <a:stretch>
            <a:fillRect/>
          </a:stretch>
        </p:blipFill>
        <p:spPr bwMode="auto">
          <a:xfrm>
            <a:off x="2699792" y="4725144"/>
            <a:ext cx="2232248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5364088" y="4653136"/>
            <a:ext cx="2663848" cy="3384376"/>
            <a:chOff x="838" y="1207"/>
            <a:chExt cx="1678" cy="2132"/>
          </a:xfrm>
        </p:grpSpPr>
        <p:pic>
          <p:nvPicPr>
            <p:cNvPr id="9" name="Picture 5" descr="Николай 1-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8" y="1207"/>
              <a:ext cx="1678" cy="21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110" y="3067"/>
              <a:ext cx="1195" cy="1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Мікалай</a:t>
              </a:r>
              <a:r>
                <a:rPr lang="ru-RU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I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9552" y="7749480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Павел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I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7749480"/>
            <a:ext cx="176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>
                <a:latin typeface="Arial Black" pitchFamily="34" charset="0"/>
              </a:rPr>
              <a:t>Аляксандр </a:t>
            </a:r>
            <a:r>
              <a:rPr lang="en-US" dirty="0" smtClean="0">
                <a:latin typeface="Arial Black" pitchFamily="34" charset="0"/>
              </a:rPr>
              <a:t>I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51520" y="1340768"/>
          <a:ext cx="770485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548680"/>
            <a:ext cx="812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ПРЫЧЫНЫ  АДМЕНЫ  ПРЫГОННАГА  ПРАВА</a:t>
            </a:r>
            <a:endParaRPr lang="ru-RU" sz="2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10" descr="C:\Users\юля\Pictures\1592290.jpg"/>
          <p:cNvPicPr>
            <a:picLocks noChangeAspect="1" noChangeArrowheads="1"/>
          </p:cNvPicPr>
          <p:nvPr/>
        </p:nvPicPr>
        <p:blipFill>
          <a:blip r:embed="rId8" cstate="print">
            <a:lum contrast="30000"/>
          </a:blip>
          <a:srcRect/>
          <a:stretch>
            <a:fillRect/>
          </a:stretch>
        </p:blipFill>
        <p:spPr bwMode="auto">
          <a:xfrm>
            <a:off x="251520" y="5157192"/>
            <a:ext cx="266330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5_01M"/>
          <p:cNvPicPr>
            <a:picLocks noChangeAspect="1" noChangeArrowheads="1"/>
          </p:cNvPicPr>
          <p:nvPr/>
        </p:nvPicPr>
        <p:blipFill>
          <a:blip r:embed="rId9" cstate="print"/>
          <a:srcRect t="25445" b="13119"/>
          <a:stretch>
            <a:fillRect/>
          </a:stretch>
        </p:blipFill>
        <p:spPr>
          <a:xfrm>
            <a:off x="5364088" y="5229200"/>
            <a:ext cx="2736304" cy="16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0"/>
            <a:ext cx="3744416" cy="65253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 … </a:t>
            </a:r>
            <a:r>
              <a:rPr lang="ru-RU" sz="3200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лепш</a:t>
            </a:r>
            <a:r>
              <a:rPr lang="ru-RU" sz="32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br>
              <a:rPr lang="ru-RU" sz="32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калі</a:t>
            </a:r>
            <a:r>
              <a:rPr lang="ru-RU" sz="32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ru-RU" sz="3200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гэта</a:t>
            </a:r>
            <a:r>
              <a:rPr lang="ru-RU" sz="32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адбудзецца</a:t>
            </a:r>
            <a:r>
              <a:rPr lang="ru-RU" sz="32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зверху</a:t>
            </a:r>
            <a:r>
              <a:rPr lang="ru-RU" sz="32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3200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чым</a:t>
            </a:r>
            <a:r>
              <a:rPr lang="ru-RU" sz="32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чакаць</a:t>
            </a:r>
            <a:r>
              <a:rPr lang="ru-RU" sz="32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br>
              <a:rPr lang="ru-RU" sz="32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калі</a:t>
            </a:r>
            <a:r>
              <a:rPr lang="ru-RU" sz="32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3200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гэта</a:t>
            </a:r>
            <a:r>
              <a:rPr lang="ru-RU" sz="32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адбудзецца</a:t>
            </a:r>
            <a:r>
              <a:rPr lang="ru-RU" sz="32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</a:t>
            </a:r>
            <a:r>
              <a:rPr lang="ru-RU" sz="3200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знізу</a:t>
            </a:r>
            <a:r>
              <a:rPr lang="ru-RU" sz="32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.»</a:t>
            </a:r>
            <a:endParaRPr lang="ru-RU" sz="32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flipH="1">
            <a:off x="-684584" y="3501008"/>
            <a:ext cx="5760640" cy="1920240"/>
          </a:xfrm>
        </p:spPr>
        <p:txBody>
          <a:bodyPr/>
          <a:lstStyle/>
          <a:p>
            <a:endParaRPr lang="be-BY" dirty="0" smtClean="0"/>
          </a:p>
          <a:p>
            <a:endParaRPr lang="be-BY" dirty="0" smtClean="0"/>
          </a:p>
          <a:p>
            <a:endParaRPr lang="ru-RU" dirty="0"/>
          </a:p>
        </p:txBody>
      </p:sp>
      <p:pic>
        <p:nvPicPr>
          <p:cNvPr id="5" name="Picture 5" descr="9N102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897" t="11436" r="3659" b="11436"/>
          <a:stretch>
            <a:fillRect/>
          </a:stretch>
        </p:blipFill>
        <p:spPr bwMode="auto">
          <a:xfrm>
            <a:off x="827584" y="1041002"/>
            <a:ext cx="3888432" cy="42062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 r="1964"/>
          <a:stretch>
            <a:fillRect/>
          </a:stretch>
        </p:blipFill>
        <p:spPr>
          <a:xfrm>
            <a:off x="251520" y="764704"/>
            <a:ext cx="2952328" cy="3743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9" y="472514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b="1" dirty="0" smtClean="0"/>
              <a:t>Уладзімір  Іванавіч  Назімаў</a:t>
            </a:r>
            <a:r>
              <a:rPr lang="be-BY" dirty="0" smtClean="0"/>
              <a:t>,</a:t>
            </a:r>
          </a:p>
          <a:p>
            <a:pPr algn="ctr"/>
            <a:r>
              <a:rPr lang="be-BY" dirty="0" smtClean="0"/>
              <a:t>віленскі генерал-губернатар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91881" y="404664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ПАДРЫХТО</a:t>
            </a:r>
            <a:r>
              <a:rPr lang="be-BY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Ў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 СЯЛЯНСКАЙ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РЭФОРМЫ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1484784"/>
            <a:ext cx="511256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dirty="0" smtClean="0"/>
              <a:t>У 1857 г. з’явіўся рэскрыпт (прадпісанне) цара на імя віленскага генерал-губернатара У.І. Назімава </a:t>
            </a:r>
          </a:p>
          <a:p>
            <a:r>
              <a:rPr lang="be-BY" sz="2800" b="1" dirty="0" smtClean="0"/>
              <a:t>аб падрыхтоўцы праектаў</a:t>
            </a:r>
          </a:p>
          <a:p>
            <a:r>
              <a:rPr lang="be-BY" sz="2800" b="1" dirty="0" smtClean="0"/>
              <a:t>“паляпшэння быту памешчыцкіх сялян”.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583</TotalTime>
  <Words>729</Words>
  <Application>Microsoft Office PowerPoint</Application>
  <PresentationFormat>Экран (4:3)</PresentationFormat>
  <Paragraphs>202</Paragraphs>
  <Slides>36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Изящная</vt:lpstr>
      <vt:lpstr>Слайд 1</vt:lpstr>
      <vt:lpstr>Адмена прыгоннага права</vt:lpstr>
      <vt:lpstr>« Сышло вязьмо спрадвечнае,   Парвалася сталёвае:   канцом па пану ўдарыла,  Другім па мужыку….»  М.А.НякрасАЎ</vt:lpstr>
      <vt:lpstr>План  урока:</vt:lpstr>
      <vt:lpstr>Слайд 5</vt:lpstr>
      <vt:lpstr>Слайд 6</vt:lpstr>
      <vt:lpstr>Слайд 7</vt:lpstr>
      <vt:lpstr>« … лепш,  калі   гэта адбудзецца зверху, чым чакаць,   калі  гэта адбудзецца          знізу.»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Адмена прыгоннага права</dc:title>
  <dc:creator>user</dc:creator>
  <cp:lastModifiedBy>Admin</cp:lastModifiedBy>
  <cp:revision>67</cp:revision>
  <dcterms:created xsi:type="dcterms:W3CDTF">2013-03-03T11:56:42Z</dcterms:created>
  <dcterms:modified xsi:type="dcterms:W3CDTF">2002-01-02T17:51:49Z</dcterms:modified>
</cp:coreProperties>
</file>