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2"/>
  </p:sldMasterIdLst>
  <p:notesMasterIdLst>
    <p:notesMasterId r:id="rId28"/>
  </p:notesMasterIdLst>
  <p:handoutMasterIdLst>
    <p:handoutMasterId r:id="rId29"/>
  </p:handoutMasterIdLst>
  <p:sldIdLst>
    <p:sldId id="260" r:id="rId3"/>
    <p:sldId id="268" r:id="rId4"/>
    <p:sldId id="266" r:id="rId5"/>
    <p:sldId id="269" r:id="rId6"/>
    <p:sldId id="262" r:id="rId7"/>
    <p:sldId id="284" r:id="rId8"/>
    <p:sldId id="265" r:id="rId9"/>
    <p:sldId id="267" r:id="rId10"/>
    <p:sldId id="261" r:id="rId11"/>
    <p:sldId id="264" r:id="rId12"/>
    <p:sldId id="283" r:id="rId13"/>
    <p:sldId id="273" r:id="rId14"/>
    <p:sldId id="263" r:id="rId15"/>
    <p:sldId id="270" r:id="rId16"/>
    <p:sldId id="271" r:id="rId17"/>
    <p:sldId id="282" r:id="rId18"/>
    <p:sldId id="272" r:id="rId19"/>
    <p:sldId id="274" r:id="rId20"/>
    <p:sldId id="276" r:id="rId21"/>
    <p:sldId id="275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0" autoAdjust="0"/>
  </p:normalViewPr>
  <p:slideViewPr>
    <p:cSldViewPr>
      <p:cViewPr varScale="1">
        <p:scale>
          <a:sx n="97" d="100"/>
          <a:sy n="97" d="100"/>
        </p:scale>
        <p:origin x="9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F36A83C9-F26B-489B-B582-58101F580E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13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Verdana" pitchFamily="34" charset="0"/>
              </a:defRPr>
            </a:lvl1pPr>
          </a:lstStyle>
          <a:p>
            <a:pPr>
              <a:defRPr/>
            </a:pPr>
            <a:fld id="{1CF27652-1A57-4B97-8497-9F87C09F9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27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FA819C0-D78B-4CFC-987C-4432104D8532}" type="slidenum">
              <a:rPr lang="ru-RU">
                <a:latin typeface="Verdana" pitchFamily="34" charset="0"/>
              </a:rPr>
              <a:pPr/>
              <a:t>1</a:t>
            </a:fld>
            <a:endParaRPr lang="ru-RU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4744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04800" y="381000"/>
            <a:ext cx="8534400" cy="5943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381000" y="457200"/>
            <a:ext cx="8382000" cy="57912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447800" y="2514600"/>
            <a:ext cx="6934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2667000" y="1981200"/>
            <a:ext cx="3657600" cy="3657600"/>
          </a:xfrm>
          <a:custGeom>
            <a:avLst/>
            <a:gdLst>
              <a:gd name="G0" fmla="+- 14556 0 0"/>
              <a:gd name="G1" fmla="+- -31111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6556" y="3502"/>
              </a:cxn>
              <a:cxn ang="0">
                <a:pos x="64000" y="32000"/>
              </a:cxn>
              <a:cxn ang="0">
                <a:pos x="46556" y="60497"/>
              </a:cxn>
              <a:cxn ang="0">
                <a:pos x="46556" y="60497"/>
              </a:cxn>
              <a:cxn ang="0">
                <a:pos x="46555" y="60497"/>
              </a:cxn>
              <a:cxn ang="0">
                <a:pos x="46556" y="60498"/>
              </a:cxn>
              <a:cxn ang="0">
                <a:pos x="46556" y="3502"/>
              </a:cxn>
              <a:cxn ang="0">
                <a:pos x="46555" y="3502"/>
              </a:cxn>
              <a:cxn ang="0">
                <a:pos x="46556" y="3502"/>
              </a:cxn>
            </a:cxnLst>
            <a:rect l="T13" t="T15" r="T17" b="T19"/>
            <a:pathLst>
              <a:path w="64000" h="64000">
                <a:moveTo>
                  <a:pt x="46556" y="3502"/>
                </a:moveTo>
                <a:cubicBezTo>
                  <a:pt x="57262" y="8970"/>
                  <a:pt x="64000" y="19978"/>
                  <a:pt x="64000" y="32000"/>
                </a:cubicBezTo>
                <a:cubicBezTo>
                  <a:pt x="64000" y="44021"/>
                  <a:pt x="57262" y="55029"/>
                  <a:pt x="46556" y="60497"/>
                </a:cubicBezTo>
                <a:cubicBezTo>
                  <a:pt x="46556" y="60497"/>
                  <a:pt x="46556" y="60497"/>
                  <a:pt x="46555" y="60497"/>
                </a:cubicBezTo>
                <a:lnTo>
                  <a:pt x="46556" y="60498"/>
                </a:lnTo>
                <a:lnTo>
                  <a:pt x="46556" y="3502"/>
                </a:lnTo>
                <a:lnTo>
                  <a:pt x="46555" y="3502"/>
                </a:lnTo>
                <a:cubicBezTo>
                  <a:pt x="46556" y="3502"/>
                  <a:pt x="46556" y="3502"/>
                  <a:pt x="46556" y="350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-3352800" y="53340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015162" cy="14446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89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048000"/>
            <a:ext cx="7015162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388D21-D443-47CF-AA4F-C6271DA77C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01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77139-2A42-4836-9BCC-1F18FA9B7A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111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78915-1E86-47C0-96B6-CF8CF162FD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7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4683-3E24-401B-8B6F-76DFBC31D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54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9746-9000-4278-9954-55CF27A8B3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56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F020-C516-4252-8696-E7556FE39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85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E2BF-72AF-454D-857D-DFF6F0CD0D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2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6135-B511-4699-8595-D34EA1A365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16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BDB5B-5BEE-4C1B-A8DE-C01439EB0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38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E434-C253-4F24-BE98-0B7A0EC01C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08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0393-0569-4203-9D1E-03D0000D3C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3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099" name="AutoShape 3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8100" name="AutoShape 4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88101" name="Line 5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8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8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88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+mn-lt"/>
              </a:defRPr>
            </a:lvl1pPr>
          </a:lstStyle>
          <a:p>
            <a:pPr>
              <a:defRPr/>
            </a:pPr>
            <a:fld id="{59C075D3-5EC0-4DFF-A243-5093C9420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88107" name="AutoShape 11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388108" name="AutoShape 12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grpSp>
        <p:nvGrpSpPr>
          <p:cNvPr id="1035" name="Group 13"/>
          <p:cNvGrpSpPr>
            <a:grpSpLocks/>
          </p:cNvGrpSpPr>
          <p:nvPr/>
        </p:nvGrpSpPr>
        <p:grpSpPr bwMode="auto">
          <a:xfrm>
            <a:off x="76200" y="152400"/>
            <a:ext cx="8991600" cy="6629400"/>
            <a:chOff x="48" y="96"/>
            <a:chExt cx="5664" cy="4176"/>
          </a:xfrm>
        </p:grpSpPr>
        <p:sp>
          <p:nvSpPr>
            <p:cNvPr id="388110" name="AutoShape 14"/>
            <p:cNvSpPr>
              <a:spLocks noChangeArrowheads="1"/>
            </p:cNvSpPr>
            <p:nvPr/>
          </p:nvSpPr>
          <p:spPr bwMode="auto">
            <a:xfrm>
              <a:off x="48" y="96"/>
              <a:ext cx="5664" cy="41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8111" name="AutoShape 15"/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88112" name="Line 16"/>
          <p:cNvSpPr>
            <a:spLocks noChangeShapeType="1"/>
          </p:cNvSpPr>
          <p:nvPr/>
        </p:nvSpPr>
        <p:spPr bwMode="auto">
          <a:xfrm>
            <a:off x="1371600" y="1524000"/>
            <a:ext cx="73152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8113" name="AutoShape 17"/>
          <p:cNvSpPr>
            <a:spLocks noChangeArrowheads="1"/>
          </p:cNvSpPr>
          <p:nvPr/>
        </p:nvSpPr>
        <p:spPr bwMode="auto">
          <a:xfrm>
            <a:off x="-2819400" y="1447800"/>
            <a:ext cx="3657600" cy="3657600"/>
          </a:xfrm>
          <a:custGeom>
            <a:avLst/>
            <a:gdLst>
              <a:gd name="G0" fmla="+- 17444 0 0"/>
              <a:gd name="G1" fmla="+- -28889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49444" y="5172"/>
              </a:cxn>
              <a:cxn ang="0">
                <a:pos x="64000" y="32000"/>
              </a:cxn>
              <a:cxn ang="0">
                <a:pos x="49444" y="58827"/>
              </a:cxn>
              <a:cxn ang="0">
                <a:pos x="49444" y="58827"/>
              </a:cxn>
              <a:cxn ang="0">
                <a:pos x="49443" y="58827"/>
              </a:cxn>
              <a:cxn ang="0">
                <a:pos x="49444" y="58828"/>
              </a:cxn>
              <a:cxn ang="0">
                <a:pos x="49444" y="5172"/>
              </a:cxn>
              <a:cxn ang="0">
                <a:pos x="49443" y="5172"/>
              </a:cxn>
              <a:cxn ang="0">
                <a:pos x="49444" y="5172"/>
              </a:cxn>
            </a:cxnLst>
            <a:rect l="T13" t="T15" r="T17" b="T19"/>
            <a:pathLst>
              <a:path w="64000" h="64000">
                <a:moveTo>
                  <a:pt x="49444" y="5172"/>
                </a:moveTo>
                <a:cubicBezTo>
                  <a:pt x="58522" y="11076"/>
                  <a:pt x="64000" y="21170"/>
                  <a:pt x="64000" y="32000"/>
                </a:cubicBezTo>
                <a:cubicBezTo>
                  <a:pt x="64000" y="42829"/>
                  <a:pt x="58522" y="52923"/>
                  <a:pt x="49444" y="58827"/>
                </a:cubicBezTo>
                <a:cubicBezTo>
                  <a:pt x="49444" y="58827"/>
                  <a:pt x="49443" y="58827"/>
                  <a:pt x="49443" y="58827"/>
                </a:cubicBezTo>
                <a:lnTo>
                  <a:pt x="49444" y="58828"/>
                </a:lnTo>
                <a:lnTo>
                  <a:pt x="49444" y="5172"/>
                </a:lnTo>
                <a:lnTo>
                  <a:pt x="49443" y="5172"/>
                </a:lnTo>
                <a:cubicBezTo>
                  <a:pt x="49443" y="5172"/>
                  <a:pt x="49444" y="5172"/>
                  <a:pt x="49444" y="5172"/>
                </a:cubicBezTo>
                <a:close/>
              </a:path>
            </a:pathLst>
          </a:custGeom>
          <a:solidFill>
            <a:schemeClr val="accent2">
              <a:alpha val="5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388114" name="AutoShape 18"/>
          <p:cNvSpPr>
            <a:spLocks noChangeArrowheads="1"/>
          </p:cNvSpPr>
          <p:nvPr/>
        </p:nvSpPr>
        <p:spPr bwMode="auto">
          <a:xfrm>
            <a:off x="-3352800" y="0"/>
            <a:ext cx="4038600" cy="4038600"/>
          </a:xfrm>
          <a:custGeom>
            <a:avLst/>
            <a:gdLst>
              <a:gd name="G0" fmla="+- 21057 0 0"/>
              <a:gd name="G1" fmla="+- -28403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G27 -32000"/>
              <a:gd name="T13" fmla="*/ T12 w 64000"/>
              <a:gd name="T14" fmla="+- 0 G11 -32000"/>
              <a:gd name="T15" fmla="*/ G11 h 64000"/>
              <a:gd name="T16" fmla="+- 0 G25 -32000"/>
              <a:gd name="T17" fmla="*/ T16 w 64000"/>
              <a:gd name="T18" fmla="+- 0 G14 -32000"/>
              <a:gd name="T19" fmla="*/ G14 h 64000"/>
            </a:gdLst>
            <a:ahLst/>
            <a:cxnLst>
              <a:cxn ang="0">
                <a:pos x="53057" y="7904"/>
              </a:cxn>
              <a:cxn ang="0">
                <a:pos x="64000" y="32000"/>
              </a:cxn>
              <a:cxn ang="0">
                <a:pos x="53057" y="56095"/>
              </a:cxn>
              <a:cxn ang="0">
                <a:pos x="53057" y="56095"/>
              </a:cxn>
              <a:cxn ang="0">
                <a:pos x="53056" y="56095"/>
              </a:cxn>
              <a:cxn ang="0">
                <a:pos x="53057" y="56096"/>
              </a:cxn>
              <a:cxn ang="0">
                <a:pos x="53057" y="7904"/>
              </a:cxn>
              <a:cxn ang="0">
                <a:pos x="53056" y="7904"/>
              </a:cxn>
              <a:cxn ang="0">
                <a:pos x="53057" y="7904"/>
              </a:cxn>
            </a:cxnLst>
            <a:rect l="T13" t="T15" r="T17" b="T19"/>
            <a:pathLst>
              <a:path w="64000" h="64000">
                <a:moveTo>
                  <a:pt x="53057" y="7904"/>
                </a:moveTo>
                <a:cubicBezTo>
                  <a:pt x="60010" y="13981"/>
                  <a:pt x="64000" y="22765"/>
                  <a:pt x="64000" y="32000"/>
                </a:cubicBezTo>
                <a:cubicBezTo>
                  <a:pt x="64000" y="41234"/>
                  <a:pt x="60010" y="50018"/>
                  <a:pt x="53057" y="56095"/>
                </a:cubicBezTo>
                <a:cubicBezTo>
                  <a:pt x="53057" y="56095"/>
                  <a:pt x="53057" y="56095"/>
                  <a:pt x="53056" y="56095"/>
                </a:cubicBezTo>
                <a:lnTo>
                  <a:pt x="53057" y="56096"/>
                </a:lnTo>
                <a:lnTo>
                  <a:pt x="53057" y="7904"/>
                </a:lnTo>
                <a:lnTo>
                  <a:pt x="53056" y="7904"/>
                </a:lnTo>
                <a:cubicBezTo>
                  <a:pt x="53057" y="7904"/>
                  <a:pt x="53057" y="7904"/>
                  <a:pt x="53057" y="7904"/>
                </a:cubicBezTo>
                <a:close/>
              </a:path>
            </a:pathLst>
          </a:custGeom>
          <a:solidFill>
            <a:schemeClr val="hlink">
              <a:alpha val="60001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9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rgbClr val="777777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200">
          <a:solidFill>
            <a:srgbClr val="777777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985838"/>
            <a:ext cx="7558608" cy="1444625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C00000"/>
                </a:solidFill>
              </a:rPr>
              <a:t>Адаптационная группа с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кратковременным</a:t>
            </a:r>
            <a:r>
              <a:rPr lang="ru-RU" sz="4000" b="1" dirty="0" smtClean="0">
                <a:solidFill>
                  <a:srgbClr val="C00000"/>
                </a:solidFill>
              </a:rPr>
              <a:t> пребыванием детей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2895600"/>
            <a:ext cx="4830118" cy="132548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государственного учреждения образования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Заширский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01625"/>
            <a:ext cx="8216081" cy="1039143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Правила пребывания в адаптационной группе: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27213"/>
            <a:ext cx="7784033" cy="4114800"/>
          </a:xfrm>
        </p:spPr>
        <p:txBody>
          <a:bodyPr/>
          <a:lstStyle/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посещает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адаптационную группу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сопровождении родителей или близких.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и сопровождающие должны быть здоровыми.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активно участвуют в деятельности детей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следуют рекомендациям педагогов.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жизнь и здоровье детей во время занятий несут родители.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и детям необходима сменная обувь. Одежда и обувь должны быть удобными, не ограничивать движений в деятельности, которая им предлагается.</a:t>
            </a:r>
          </a:p>
          <a:p>
            <a:pPr lvl="0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приносить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продукты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питания, жвачки (детям и взрослым).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приносить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из дома.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невозможности прийти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необходимо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 администрацию учреждения образования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Условия работы в группе: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626" y="1556792"/>
            <a:ext cx="7712025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выбирает, чем ему заниматься;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ситуации, которые возникают естественным путем и мягко направляет внимание ребенка к областям, которые актуальны для его развития;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предметную развивающую среду, которая стимулирует развитие познавательной активности ребенка и способствует появлению различных ситуаций общения между детьми и взрослыми;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доступны для ребенка, он сам делает выбор;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работать, как с группой детей, так и индивидуально, степень концентрации внимания детей постепенно увеличивается и они включаются в совместную деятельность;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развиваются навыки общения, поэтому быстрее развивается речь и познавательная активность;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активный участник общения, взаимоотношения мамы и ребенка оптимизируются.</a:t>
            </a:r>
          </a:p>
          <a:p>
            <a:pPr marL="0" indent="0" algn="just">
              <a:buNone/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3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01625"/>
            <a:ext cx="8460432" cy="1111151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педагогов адаптационной группы: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8064895" cy="325797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План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с воспитанниками.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Протоколы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собраний.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Табель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ежедневной посещаемости воспитанниками учреждения дошкольного образования.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Сведения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родителях и воспитанниках.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74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844824"/>
            <a:ext cx="7397638" cy="41148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психологической готовности к поступлению в дошкольное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учреждение,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всестороннему их развитию,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психолого- педагогической компетентности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27213"/>
            <a:ext cx="7992888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создавать оптимальные условия для развития детей в соответствии с их возрастом;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обогащать жизнь малышей новыми впечатлениями и положительными эмоциями;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обеспечивать плавный переход от воспитания в условиях семьи к воспитанию детей в учреждении дошкольного образования;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способствовать развитию познавательных процессов детей, их разностороннему развитие в соответствии с возрастом;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оказывать помощь родителям в физическом, психическом и личностном развитии ребёнка раннего возраста;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повышать педагогическую компетентность родителей.</a:t>
            </a:r>
          </a:p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9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679103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детьми: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16081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этап: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вместе со своими родителями: рисуют,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играют, конструируют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ходе совместной деятельности формируются навыки общения с ребёнком. Педагоги наблюдают и изучают особенности поведения каждого малыша,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выясняют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желания, умения. Создаются благоприятные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эмоционального общения с каждым ребёнком.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этап: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осознаёт,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 окружающей его обстановке нет опасности, с группой малышей занимается педагог, а родители наблюдают за образовательным процессом.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этап: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остаются с педагогом, 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учреждения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консультируют родителей.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организовывает совместную игровую деятельность детей. Родители получают возможность повысить свой уровень психолого-педагогических знаний о возрастных особенностях развития ребёнка.</a:t>
            </a:r>
          </a:p>
          <a:p>
            <a:pPr marL="0" indent="0" algn="just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этап: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 оставаться без мамы длительный период в уже знакомой ему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обстановке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получают педагогические знания о развитии своих детей.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3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специалистов: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12" y="1827213"/>
            <a:ext cx="7522467" cy="4114800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Возрастные критерии психофизического развития детей раннего возраста.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Особенности речевого развития детей раннего возраста.</a:t>
            </a:r>
          </a:p>
          <a:p>
            <a:pPr marL="0" lv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Готовим ребёнка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поступлению в детский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Адаптация ребёнка в детском саду.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Эмоциональный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Вместе познаём окружающий мир.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Сенсомоторное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раннего возраста.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Двигательная активность детей раннего возраста.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Здоровье ребёнка в период адаптации.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29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работы: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коллективу сверстников;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поведения в группе;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и навыков в условиях группового обучения;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и психического здоровья;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процессов (восприятия, внимания, памяти, мышления);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поступлению в детский сад.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54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01625"/>
            <a:ext cx="828092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удовлетворённости родителей предоставленной услугой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Что больше всего запомнилось в адаптационной группе?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Устроило ли вас качество проведения игр, занятий в группе: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дидактического и наглядного материала;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познавательное развитие;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общеразвивающих игр и упражнений: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продуктивной деятельности;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развлечений.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Используете ли вы знания, полученные в учреждении дошкольного образования?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Участия каких специалистов было недостаточно;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Ваши пожелания.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сотрудничество!</a:t>
            </a:r>
          </a:p>
          <a:p>
            <a:pPr marL="0" indent="0">
              <a:buNone/>
            </a:pPr>
            <a:endPara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0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32856"/>
            <a:ext cx="7313612" cy="2376264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адаптационной группе желательно работать воспитателю дошкольного образования, который будет работать с детьми в первой младшей группе.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50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9001" y="764704"/>
            <a:ext cx="7928049" cy="535904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открытия и функционирования адаптационной группы: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001" y="1412776"/>
            <a:ext cx="7529636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1.Изучение нормативных правовых актов.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2.Изучение социально- демографической ситуации в регионе.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3.Анализ ресурсного обеспечения: материально-техническая база, кадровое обеспечение, программно- методическое обеспечение.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4.Подготовка пакета документов для рассмотрения в отдел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райисполкома: заявка, данные изучения запросов родителей.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5.Издание приказ по отделу образования об открытии адаптационной группы.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6.Издание приказа по учреждению дошкольного образования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открытии адаптационной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на платной основе.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7.Открытие адаптационной группы.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8.Составление распорядка дня для детей, посещающих группу.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9.Заключение договоров с родителями.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10.Анализ эффективности работы группы, изучение удовлетворённости родителей (по результатам анкет).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11.Составление перспективы организации других форм дошкольного образования (материнской школы).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Фотоматериалы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3554611" cy="5085184"/>
          </a:xfrm>
        </p:spPr>
      </p:pic>
    </p:spTree>
    <p:extLst>
      <p:ext uri="{BB962C8B-B14F-4D97-AF65-F5344CB8AC3E}">
        <p14:creationId xmlns:p14="http://schemas.microsoft.com/office/powerpoint/2010/main" val="743663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4317876" cy="389277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355976" cy="3672408"/>
          </a:xfrm>
        </p:spPr>
      </p:pic>
    </p:spTree>
    <p:extLst>
      <p:ext uri="{BB962C8B-B14F-4D97-AF65-F5344CB8AC3E}">
        <p14:creationId xmlns:p14="http://schemas.microsoft.com/office/powerpoint/2010/main" val="327539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908721"/>
            <a:ext cx="494801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6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0" y="2276872"/>
            <a:ext cx="4177225" cy="37598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24" y="1700808"/>
            <a:ext cx="3862263" cy="3744416"/>
          </a:xfrm>
        </p:spPr>
      </p:pic>
    </p:spTree>
    <p:extLst>
      <p:ext uri="{BB962C8B-B14F-4D97-AF65-F5344CB8AC3E}">
        <p14:creationId xmlns:p14="http://schemas.microsoft.com/office/powerpoint/2010/main" val="1038154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24" y="1988840"/>
            <a:ext cx="4041775" cy="35283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1"/>
            <a:ext cx="4194249" cy="3598242"/>
          </a:xfrm>
        </p:spPr>
      </p:pic>
    </p:spTree>
    <p:extLst>
      <p:ext uri="{BB962C8B-B14F-4D97-AF65-F5344CB8AC3E}">
        <p14:creationId xmlns:p14="http://schemas.microsoft.com/office/powerpoint/2010/main" val="893290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27212"/>
            <a:ext cx="3731369" cy="455411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816423" cy="4673253"/>
          </a:xfrm>
        </p:spPr>
      </p:pic>
    </p:spTree>
    <p:extLst>
      <p:ext uri="{BB962C8B-B14F-4D97-AF65-F5344CB8AC3E}">
        <p14:creationId xmlns:p14="http://schemas.microsoft.com/office/powerpoint/2010/main" val="170265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1111151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правовое обеспечение образовательного процесса: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1941" y="1412776"/>
            <a:ext cx="7961684" cy="5688632"/>
          </a:xfrm>
        </p:spPr>
        <p:txBody>
          <a:bodyPr/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кратковременного пребывания детей «Адаптационная группа» в государственном учреждении образования «</a:t>
            </a:r>
            <a:r>
              <a:rPr lang="ru-RU" sz="1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Заширский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</a:t>
            </a:r>
            <a:r>
              <a:rPr lang="ru-RU" sz="13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Ельского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в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с: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методическими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рекомендациями по организации образовательного процесса в группах кратковременного пребывания от 2 до 7 часов в учреждениях, реализующих образовательную программу дошкольного образования от 17 августа 2020 года;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</a:t>
            </a:r>
            <a:r>
              <a:rPr lang="ru-RU" sz="1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об образовании от 14 января 2022 г. № 154-З;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об учреждении дошкольного образования, утвержденным постановлением Министерства образования Республики Беларусь 4 августа 2022 г. № 230;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стандартом дошкольного образования, утвержденного постановлением Министерства образования Республики Беларусь от 4 августа 2022 г. № 228;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постановлением Министерства образования Республики Беларусь от 08.08.2022 № 235 «Об утверждении типового учебного плана дошкольного образования»;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постановлением Министерства образования Республики Беларусь от 04.08.2022 № 229 «Об утверждении учебной программы дошкольного образования»;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перечнем оборудования для учреждений, обеспечивающих получение дошкольного образования, утвержденных постановлением Министерства образования Республики Беларусь от 24.09.2007 № 50 (далее – постановление № 50);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специфическими санитарно-эпидемиологическими требованиями к содержанию и эксплуатации учреждений образования, утвержденных постановлением Совета Министров Республики Беларусь от 7 августа 2019 г. № 525;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санитарными нормами и правилами «Требования для учреждений дошкольного образования», утвержденных постановлением Министерства здравоохранения Республики Беларусь от 25.01.2013 № 8 и др.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Министерства образования Республики Беларусь от 21.07.2011 № 99 «Об утверждении типовых форм договоров в сфере образования» с изменениями и дополнениями;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инструктивно-методическими письмами Министерства образования Республики Беларусь;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ru-RU" sz="1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другими действующими нормативными правовыми документами.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ru-RU" sz="13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4" y="2132856"/>
            <a:ext cx="7640017" cy="325797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законных представителей ребёнка.</a:t>
            </a:r>
          </a:p>
          <a:p>
            <a:pPr marL="0" indent="0" eaLnBrk="1" hangingPunct="1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Направление, выданное отделом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райисполкома.</a:t>
            </a:r>
          </a:p>
          <a:p>
            <a:pPr marL="0" indent="0" eaLnBrk="1" hangingPunct="1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Справки о состоянии ребёнка и одного из родителей.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зачисления в адаптационную группу: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51111"/>
          </a:xfrm>
        </p:spPr>
        <p:txBody>
          <a:bodyPr/>
          <a:lstStyle/>
          <a:p>
            <a:pPr eaLnBrk="1" hangingPunct="1"/>
            <a:r>
              <a:rPr lang="ru-RU" dirty="0" smtClean="0"/>
              <a:t>		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603" y="1052736"/>
            <a:ext cx="8095877" cy="4114800"/>
          </a:xfrm>
        </p:spPr>
        <p:txBody>
          <a:bodyPr/>
          <a:lstStyle/>
          <a:p>
            <a:pPr lvl="0"/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просим Вас заполнить эту анкету для облегчения дальнейшего общения с Вами и Вашим ребенком.</a:t>
            </a:r>
          </a:p>
          <a:p>
            <a:pPr lvl="0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 ребенка, дата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 семье занимается воспитанием и развитием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ребенка?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еще из членов семьи, родственников или близких знакомых принимает активное участие в воспитании ребенка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называете своего ребенка дома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Умеет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ребенок играть самостоятельно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любимые игрушки,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игры?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желанием ли играет с другими детьми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Делится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своими игрушками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трудностями Вы сталкиваетесь в воспитании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ребенка?</a:t>
            </a:r>
          </a:p>
          <a:p>
            <a:pPr lvl="0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особенностях развития ребенка, его характера Вы бы хотели сообщить педагогам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чем бы Вы хотели узнать </a:t>
            </a: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(поговорить)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встречах в группе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Консультацию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каких специалистов </a:t>
            </a: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(врача-педиатра, медсестру,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физвоспитания, </a:t>
            </a: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руководителя, </a:t>
            </a:r>
            <a:r>
              <a:rPr lang="ru-RU" sz="15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учителя-дефектолога</a:t>
            </a:r>
            <a:r>
              <a:rPr lang="ru-RU" sz="1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 хотели бы получить и по каким вопросам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ожидаете от пребывания ребенка </a:t>
            </a:r>
            <a:r>
              <a:rPr 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адаптационной группе?</a:t>
            </a:r>
            <a:endParaRPr lang="ru-RU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сотрудничество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7015162" cy="858986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адаптационной группы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7015162" cy="17526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10.00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12.00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(2 раза в неделю по 2 часа)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7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1625"/>
            <a:ext cx="8748464" cy="1143000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План работы адаптационной группы: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259632" y="1988840"/>
            <a:ext cx="7488832" cy="3767138"/>
          </a:xfrm>
          <a:noFill/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администрации и родителей (за день до начала открытия работы адаптационной площадки).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планом работы и правилами посещения: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которые будут работать с детьми;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о предоставлении услуги;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«Знакомство».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5177" y="33834"/>
            <a:ext cx="7313612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Распорядок дня и структура занятий: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30" y="1052736"/>
            <a:ext cx="8064896" cy="269289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 </a:t>
            </a:r>
            <a:endParaRPr lang="ru-RU" sz="2400" dirty="0"/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10.30—10.45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приём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приветствие. 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10.45—11.00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специально организованная деятельность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(зависит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занятия):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сенсорному развитию (ориентировка в величине, форме, цвете предметов);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речи (занятия с картинками, сюжетные показы, показы простых предметов и их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называние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рассказ без показа; рассказывание сказок);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физические упражнения (ОРУ, основные виды движений, игры малой и средней подвижности);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дыхательные упражнения с элементами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музыкальная деятельность (использование детских песенок,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попевок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развития координации движений, умения соотносить слова текста с движениями).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11.00—11.25— перерыв, игровая деятельность.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11.25—11.40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продолжение специально организованной деятельности: продуктивная деятельность (ознакомление с искусством и развитие изобразительной деятельности: аппликация без наклеивания, лепка, конструирование, рисование совместно с родителями).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11.40—12.20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совместная игровая деятельность детей и взрослых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родителей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12.20—12.30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уход детей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домой, прощание.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620688"/>
            <a:ext cx="7313612" cy="823937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образовательной работы: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86" y="1988840"/>
            <a:ext cx="7761974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социального опыта детьми раннего возраста;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средств общения со взрослыми и детьми;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ориентирование на личностное развитие детей;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навыков в разных видах деятельности с учётом возможностей и интересов детей, потребностей родителей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entOpnHse">
  <a:themeElements>
    <a:clrScheme name="ParentOpnHse 3">
      <a:dk1>
        <a:srgbClr val="000000"/>
      </a:dk1>
      <a:lt1>
        <a:srgbClr val="FFFFFF"/>
      </a:lt1>
      <a:dk2>
        <a:srgbClr val="0000CC"/>
      </a:dk2>
      <a:lt2>
        <a:srgbClr val="434343"/>
      </a:lt2>
      <a:accent1>
        <a:srgbClr val="99CC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CAE2AA"/>
      </a:accent5>
      <a:accent6>
        <a:srgbClr val="E7B900"/>
      </a:accent6>
      <a:hlink>
        <a:srgbClr val="FF0000"/>
      </a:hlink>
      <a:folHlink>
        <a:srgbClr val="808080"/>
      </a:folHlink>
    </a:clrScheme>
    <a:fontScheme name="ParentOpnHse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entOpnH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entOpnH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entOpnH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03DF958-5514-4CBD-8104-CAFDFF0B79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День открытых дверей</Template>
  <TotalTime>197</TotalTime>
  <Words>1003</Words>
  <Application>Microsoft Office PowerPoint</Application>
  <PresentationFormat>Экран (4:3)</PresentationFormat>
  <Paragraphs>147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Georgia</vt:lpstr>
      <vt:lpstr>Times New Roman</vt:lpstr>
      <vt:lpstr>Verdana</vt:lpstr>
      <vt:lpstr>Wingdings</vt:lpstr>
      <vt:lpstr>ParentOpnHse</vt:lpstr>
      <vt:lpstr>Адаптационная группа с кратковременным пребыванием детей</vt:lpstr>
      <vt:lpstr> Алгоритм открытия и функционирования адаптационной группы:</vt:lpstr>
      <vt:lpstr>Нормативное правовое обеспечение образовательного процесса:</vt:lpstr>
      <vt:lpstr>Документы, необходимые для зачисления в адаптационную группу:</vt:lpstr>
      <vt:lpstr>  Знакомство </vt:lpstr>
      <vt:lpstr>График работы адаптационной группы</vt:lpstr>
      <vt:lpstr> План работы адаптационной группы:</vt:lpstr>
      <vt:lpstr>Распорядок дня и структура занятий:</vt:lpstr>
      <vt:lpstr>Направления образовательной работы:</vt:lpstr>
      <vt:lpstr>    Правила пребывания в адаптационной группе:</vt:lpstr>
      <vt:lpstr> Условия работы в группе:</vt:lpstr>
      <vt:lpstr>Документация педагогов адаптационной группы:</vt:lpstr>
      <vt:lpstr>Цель:</vt:lpstr>
      <vt:lpstr>Задачи:</vt:lpstr>
      <vt:lpstr>Этапы работы с детьми:</vt:lpstr>
      <vt:lpstr>Консультации специалистов:</vt:lpstr>
      <vt:lpstr>Результаты  работы:</vt:lpstr>
      <vt:lpstr>Изучение удовлетворённости родителей предоставленной услугой</vt:lpstr>
      <vt:lpstr>Это важно…</vt:lpstr>
      <vt:lpstr> Фотоматериалы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Адаптационная группа с кратковременным пребыванием детей</dc:title>
  <dc:subject/>
  <dc:creator>ЗВЁЗДОЧКА</dc:creator>
  <cp:keywords/>
  <dc:description/>
  <cp:lastModifiedBy>zashirye_sad</cp:lastModifiedBy>
  <cp:revision>21</cp:revision>
  <dcterms:created xsi:type="dcterms:W3CDTF">2016-05-16T13:47:39Z</dcterms:created>
  <dcterms:modified xsi:type="dcterms:W3CDTF">2025-10-21T05:41:40Z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TC010170701049</vt:lpwstr>
  </property>
</Properties>
</file>