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8" r:id="rId2"/>
    <p:sldId id="257" r:id="rId3"/>
    <p:sldId id="260" r:id="rId4"/>
    <p:sldId id="264" r:id="rId5"/>
    <p:sldId id="266" r:id="rId6"/>
    <p:sldId id="265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1" d="100"/>
          <a:sy n="91" d="100"/>
        </p:scale>
        <p:origin x="1138" y="77"/>
      </p:cViewPr>
      <p:guideLst>
        <p:guide orient="horz" pos="2160"/>
        <p:guide pos="29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8DD736-E49C-4743-87CF-20002A4FD923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C1A557-EB2A-487A-80E0-FF6FD46527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094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C1A557-EB2A-487A-80E0-FF6FD465273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066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7F24-96DD-4436-90DE-7B45AFE416C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13CD-3BB2-4F26-9F95-14D33788DA2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7F24-96DD-4436-90DE-7B45AFE416C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13CD-3BB2-4F26-9F95-14D33788DA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7F24-96DD-4436-90DE-7B45AFE416C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13CD-3BB2-4F26-9F95-14D33788DA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7F24-96DD-4436-90DE-7B45AFE416C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13CD-3BB2-4F26-9F95-14D33788DA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7F24-96DD-4436-90DE-7B45AFE416C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13CD-3BB2-4F26-9F95-14D33788DA2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7F24-96DD-4436-90DE-7B45AFE416C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13CD-3BB2-4F26-9F95-14D33788DA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7F24-96DD-4436-90DE-7B45AFE416C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13CD-3BB2-4F26-9F95-14D33788DA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7F24-96DD-4436-90DE-7B45AFE416C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13CD-3BB2-4F26-9F95-14D33788DA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7F24-96DD-4436-90DE-7B45AFE416C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13CD-3BB2-4F26-9F95-14D33788DA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7F24-96DD-4436-90DE-7B45AFE416C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13CD-3BB2-4F26-9F95-14D33788DA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7F24-96DD-4436-90DE-7B45AFE416C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2CC13CD-3BB2-4F26-9F95-14D33788DA2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/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02D7F24-96DD-4436-90DE-7B45AFE416C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2CC13CD-3BB2-4F26-9F95-14D33788DA2D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7015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7015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185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185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8229600" cy="28689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культурно-гигиенических навыков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навыков самообслуживания у детей раннего возраста</a:t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4365104"/>
            <a:ext cx="7427168" cy="1959496"/>
          </a:xfrm>
        </p:spPr>
        <p:txBody>
          <a:bodyPr>
            <a:normAutofit/>
          </a:bodyPr>
          <a:lstStyle/>
          <a:p>
            <a:pPr marL="0" indent="0" algn="r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Гвоздь Анастасия Анатольевна,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</a:t>
            </a:r>
            <a:endParaRPr lang="ru-RU" sz="2000" dirty="0"/>
          </a:p>
        </p:txBody>
      </p:sp>
      <p:pic>
        <p:nvPicPr>
          <p:cNvPr id="1026" name="Picture 2" descr="C:\Users\Сергей\Desktop\13757ba6b989c8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46" y="3573016"/>
            <a:ext cx="3103220" cy="310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Актуальность</a:t>
            </a:r>
            <a:b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современном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учреждении дошкольного образования необходимо уделять особое внимание воспитанию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здорового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ребёнка.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важных факторов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является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культурно – гигиенических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и навыков самообслуживания.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297100" y="2335597"/>
            <a:ext cx="2698691" cy="1931924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культурно-гигиенических навыков</a:t>
            </a:r>
            <a:endParaRPr lang="ru-RU" sz="20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268760"/>
            <a:ext cx="1970782" cy="1656184"/>
          </a:xfrm>
          <a:prstGeom prst="roundRect">
            <a:avLst/>
          </a:prstGeom>
          <a:solidFill>
            <a:schemeClr val="tx2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05064"/>
            <a:ext cx="2137916" cy="168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494222"/>
            <a:ext cx="1993900" cy="168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744" y="4270375"/>
            <a:ext cx="2209687" cy="168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1560" y="4523273"/>
            <a:ext cx="1674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эстетическое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250745" y="1873932"/>
            <a:ext cx="1993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познание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окружающего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50746" y="4650085"/>
            <a:ext cx="22096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самостоятельности</a:t>
            </a: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331" y="4508731"/>
            <a:ext cx="2664296" cy="168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275856" y="4749942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азвитие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(совершенствование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движений)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81028" y="807095"/>
            <a:ext cx="1565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контроль </a:t>
            </a:r>
          </a:p>
          <a:p>
            <a:r>
              <a:rPr lang="ru-RU" dirty="0"/>
              <a:t>за внешним </a:t>
            </a:r>
          </a:p>
          <a:p>
            <a:r>
              <a:rPr lang="ru-RU" dirty="0"/>
              <a:t>видом</a:t>
            </a:r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038" y="433614"/>
            <a:ext cx="1993900" cy="168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467038" y="944527"/>
            <a:ext cx="18879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внешним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видом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 flipH="1" flipV="1">
            <a:off x="2605460" y="2116364"/>
            <a:ext cx="670396" cy="5205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5460938" y="2096852"/>
            <a:ext cx="623230" cy="5400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4" idx="0"/>
            <a:endCxn id="2060" idx="2"/>
          </p:cNvCxnSpPr>
          <p:nvPr/>
        </p:nvCxnSpPr>
        <p:spPr>
          <a:xfrm flipH="1" flipV="1">
            <a:off x="4463988" y="2116364"/>
            <a:ext cx="182458" cy="2192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4485233" y="4149080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2438326" y="3475167"/>
            <a:ext cx="837532" cy="5166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676332" y="3388859"/>
            <a:ext cx="695868" cy="6162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 flipV="1">
            <a:off x="4645025" y="548679"/>
            <a:ext cx="4041775" cy="5544616"/>
          </a:xfrm>
        </p:spPr>
        <p:txBody>
          <a:bodyPr/>
          <a:lstStyle/>
          <a:p>
            <a:r>
              <a:rPr lang="ru-RU" dirty="0"/>
              <a:t>Способы преодоления</a:t>
            </a:r>
          </a:p>
          <a:p>
            <a:r>
              <a:rPr lang="ru-RU" dirty="0"/>
              <a:t>     </a:t>
            </a:r>
            <a:r>
              <a:rPr lang="ru-RU" dirty="0" smtClean="0"/>
              <a:t>*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2"/>
          </p:nvPr>
        </p:nvSpPr>
        <p:spPr>
          <a:xfrm>
            <a:off x="467995" y="332656"/>
            <a:ext cx="4040188" cy="6192688"/>
          </a:xfrm>
        </p:spPr>
        <p:txBody>
          <a:bodyPr>
            <a:normAutofit fontScale="25000"/>
          </a:bodyPr>
          <a:lstStyle/>
          <a:p>
            <a:pPr marL="0" indent="0">
              <a:buNone/>
            </a:pPr>
            <a:r>
              <a:rPr lang="ru-RU" sz="9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ЗДОРОВЬЯ</a:t>
            </a:r>
          </a:p>
          <a:p>
            <a:pPr marL="0" indent="0" algn="just">
              <a:buNone/>
            </a:pP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умения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l">
              <a:buNone/>
            </a:pP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личной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гигиены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мыть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мере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загрязнения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едой</a:t>
            </a:r>
            <a:r>
              <a:rPr lang="ru-RU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altLang="ru-RU" sz="5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вытирать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личным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полотенцем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вешать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умывать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лицо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чистить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чистить</a:t>
            </a:r>
            <a:r>
              <a:rPr lang="ru-RU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altLang="en-US" sz="5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применять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личной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гигиены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мыло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полотенце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расческа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l">
              <a:buNone/>
            </a:pP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носовой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платок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l">
              <a:buNone/>
            </a:pP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замечать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гигиенических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чистый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красивый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l">
              <a:buNone/>
            </a:pP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пользования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столовой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посудой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столовыми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приборами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l">
              <a:buNone/>
            </a:pP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столовая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чайная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ложка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вилка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приема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пищи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столом</a:t>
            </a:r>
          </a:p>
          <a:p>
            <a:pPr marL="0" indent="0" algn="l">
              <a:buNone/>
            </a:pP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держать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чашку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ручку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набирать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небольшое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пищи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ложку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вилку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l">
              <a:buNone/>
            </a:pP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аккуратно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подносить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рту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стучать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столовыми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приборами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тарелке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столу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</a:t>
            </a:r>
          </a:p>
          <a:p>
            <a:pPr marL="0" indent="0" algn="l">
              <a:buNone/>
            </a:pP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тщательно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пережевывая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пищу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благодарить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еды</a:t>
            </a:r>
            <a:r>
              <a:rPr lang="en-US" alt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5" y="332656"/>
            <a:ext cx="4319463" cy="6027664"/>
          </a:xfrm>
        </p:spPr>
        <p:txBody>
          <a:bodyPr>
            <a:normAutofit fontScale="70000"/>
          </a:bodyPr>
          <a:lstStyle/>
          <a:p>
            <a:pPr marL="0" indent="0">
              <a:buNone/>
            </a:pPr>
            <a:r>
              <a:rPr lang="ru-RU" sz="343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САМООБСЛУЖИВАНИЕ</a:t>
            </a:r>
          </a:p>
          <a:p>
            <a:pPr marL="0" indent="0">
              <a:buNone/>
            </a:pP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умения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одеваться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раздеваться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снимать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надевать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одежду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определенной</a:t>
            </a:r>
          </a:p>
          <a:p>
            <a:pPr marL="0" indent="0">
              <a:buNone/>
            </a:pP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последовательности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расстегивать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застегивать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пуговицы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одежде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спереди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выворачивать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одежду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лицевую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сторону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складывать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ее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одежды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колготки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майка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</a:t>
            </a:r>
            <a:r>
              <a:rPr lang="ru-RU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надевания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раздевания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застегивать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зашнуровывать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обувь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снимать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ставить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ее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замечать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непорядок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внешнем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обращаться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помощью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взрослым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lang="ru-RU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устранения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сравнивать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опрятность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внешнего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своего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других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altLang="ru-RU" sz="228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8291264" cy="86409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раннего возраста 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столом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6408712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9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900" b="1" dirty="0" smtClean="0">
                <a:solidFill>
                  <a:srgbClr val="002060"/>
                </a:solidFill>
              </a:rPr>
              <a:t>РЕБЁНОК ДОЛЖЕН УЧИТЬСЯ:</a:t>
            </a:r>
          </a:p>
          <a:p>
            <a:pPr marL="0" indent="0">
              <a:buNone/>
            </a:pPr>
            <a:endParaRPr lang="ru-RU" sz="19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900" dirty="0" smtClean="0">
                <a:solidFill>
                  <a:srgbClr val="002060"/>
                </a:solidFill>
              </a:rPr>
              <a:t>правильно </a:t>
            </a:r>
            <a:r>
              <a:rPr lang="ru-RU" sz="1900" dirty="0">
                <a:solidFill>
                  <a:srgbClr val="002060"/>
                </a:solidFill>
              </a:rPr>
              <a:t>держать ложку (правая или левая рука</a:t>
            </a:r>
            <a:r>
              <a:rPr lang="ru-RU" sz="1900" dirty="0" smtClean="0">
                <a:solidFill>
                  <a:srgbClr val="002060"/>
                </a:solidFill>
              </a:rPr>
              <a:t>);</a:t>
            </a:r>
            <a:endParaRPr lang="ru-RU" sz="19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900" dirty="0">
                <a:solidFill>
                  <a:srgbClr val="002060"/>
                </a:solidFill>
              </a:rPr>
              <a:t>н</a:t>
            </a:r>
            <a:r>
              <a:rPr lang="ru-RU" sz="1900" dirty="0" smtClean="0">
                <a:solidFill>
                  <a:srgbClr val="002060"/>
                </a:solidFill>
              </a:rPr>
              <a:t>е </a:t>
            </a:r>
            <a:r>
              <a:rPr lang="ru-RU" sz="1900" dirty="0">
                <a:solidFill>
                  <a:srgbClr val="002060"/>
                </a:solidFill>
              </a:rPr>
              <a:t>крошить </a:t>
            </a:r>
            <a:r>
              <a:rPr lang="ru-RU" sz="1900" dirty="0" smtClean="0">
                <a:solidFill>
                  <a:srgbClr val="002060"/>
                </a:solidFill>
              </a:rPr>
              <a:t>хлеб;</a:t>
            </a:r>
            <a:endParaRPr lang="ru-RU" sz="19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900" dirty="0" smtClean="0">
                <a:solidFill>
                  <a:srgbClr val="002060"/>
                </a:solidFill>
              </a:rPr>
              <a:t>Опрятно </a:t>
            </a:r>
            <a:r>
              <a:rPr lang="ru-RU" sz="1900" dirty="0">
                <a:solidFill>
                  <a:srgbClr val="002060"/>
                </a:solidFill>
              </a:rPr>
              <a:t>есть, пережевывать пищу с закрытым ртом.</a:t>
            </a:r>
          </a:p>
          <a:p>
            <a:pPr marL="0" indent="0">
              <a:buNone/>
            </a:pPr>
            <a:r>
              <a:rPr lang="ru-RU" sz="1900" dirty="0" smtClean="0">
                <a:solidFill>
                  <a:srgbClr val="002060"/>
                </a:solidFill>
              </a:rPr>
              <a:t>Не </a:t>
            </a:r>
            <a:r>
              <a:rPr lang="ru-RU" sz="1900" dirty="0">
                <a:solidFill>
                  <a:srgbClr val="002060"/>
                </a:solidFill>
              </a:rPr>
              <a:t>разговаривать с полным ртом.</a:t>
            </a:r>
          </a:p>
          <a:p>
            <a:pPr marL="0" indent="0">
              <a:buNone/>
            </a:pPr>
            <a:r>
              <a:rPr lang="ru-RU" sz="1900" dirty="0" smtClean="0">
                <a:solidFill>
                  <a:srgbClr val="002060"/>
                </a:solidFill>
              </a:rPr>
              <a:t>Тихо </a:t>
            </a:r>
            <a:r>
              <a:rPr lang="ru-RU" sz="1900" dirty="0">
                <a:solidFill>
                  <a:srgbClr val="002060"/>
                </a:solidFill>
              </a:rPr>
              <a:t>выходить по окончании еды из-за стола.</a:t>
            </a:r>
          </a:p>
          <a:p>
            <a:pPr marL="0" indent="0">
              <a:buNone/>
            </a:pPr>
            <a:r>
              <a:rPr lang="ru-RU" sz="1900" dirty="0" smtClean="0">
                <a:solidFill>
                  <a:srgbClr val="002060"/>
                </a:solidFill>
              </a:rPr>
              <a:t>Пользоваться </a:t>
            </a:r>
            <a:r>
              <a:rPr lang="ru-RU" sz="1900" dirty="0">
                <a:solidFill>
                  <a:srgbClr val="002060"/>
                </a:solidFill>
              </a:rPr>
              <a:t>салфеткой.</a:t>
            </a:r>
          </a:p>
          <a:p>
            <a:pPr marL="0" indent="0">
              <a:buNone/>
            </a:pPr>
            <a:r>
              <a:rPr lang="ru-RU" sz="1900" dirty="0" smtClean="0">
                <a:solidFill>
                  <a:srgbClr val="002060"/>
                </a:solidFill>
              </a:rPr>
              <a:t>Благодарить</a:t>
            </a:r>
            <a:r>
              <a:rPr lang="ru-RU" sz="1900" dirty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1026" name="Picture 2" descr="C:\Users\Сергей\Desktop\upl_1498079226_1909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556792"/>
            <a:ext cx="2404556" cy="303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185" y="188595"/>
            <a:ext cx="7546975" cy="504190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Ребенок раннего возраста умывается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323526" y="2114669"/>
            <a:ext cx="5040561" cy="4560311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ru-RU" sz="1800" dirty="0">
                <a:solidFill>
                  <a:srgbClr val="002060"/>
                </a:solidFill>
              </a:rPr>
              <a:t>При умывании необходимо учитывать следующие умения и навыки:</a:t>
            </a:r>
          </a:p>
          <a:p>
            <a:pPr>
              <a:lnSpc>
                <a:spcPct val="110000"/>
              </a:lnSpc>
            </a:pPr>
            <a:r>
              <a:rPr lang="ru-RU" sz="1800" dirty="0" smtClean="0">
                <a:solidFill>
                  <a:srgbClr val="002060"/>
                </a:solidFill>
              </a:rPr>
              <a:t>Учить </a:t>
            </a:r>
            <a:r>
              <a:rPr lang="ru-RU" sz="1800" dirty="0">
                <a:solidFill>
                  <a:srgbClr val="002060"/>
                </a:solidFill>
              </a:rPr>
              <a:t>детей с помощью взрослого мыть лицо и руки, самостоятельно вытирать их только своим полотенцем и знать его место.</a:t>
            </a:r>
          </a:p>
          <a:p>
            <a:pPr>
              <a:lnSpc>
                <a:spcPct val="110000"/>
              </a:lnSpc>
            </a:pPr>
            <a:r>
              <a:rPr lang="ru-RU" sz="1800" dirty="0" smtClean="0">
                <a:solidFill>
                  <a:srgbClr val="002060"/>
                </a:solidFill>
              </a:rPr>
              <a:t>Перед </a:t>
            </a:r>
            <a:r>
              <a:rPr lang="ru-RU" sz="1800" dirty="0">
                <a:solidFill>
                  <a:srgbClr val="002060"/>
                </a:solidFill>
              </a:rPr>
              <a:t>гигиеническими процедурами нужно:</a:t>
            </a:r>
          </a:p>
          <a:p>
            <a:pPr>
              <a:lnSpc>
                <a:spcPct val="110000"/>
              </a:lnSpc>
            </a:pPr>
            <a:r>
              <a:rPr lang="ru-RU" sz="1800" dirty="0" smtClean="0">
                <a:solidFill>
                  <a:srgbClr val="002060"/>
                </a:solidFill>
              </a:rPr>
              <a:t>Завернуть </a:t>
            </a:r>
            <a:r>
              <a:rPr lang="ru-RU" sz="1800" dirty="0">
                <a:solidFill>
                  <a:srgbClr val="002060"/>
                </a:solidFill>
              </a:rPr>
              <a:t>рукава одежды ребенка</a:t>
            </a:r>
          </a:p>
          <a:p>
            <a:pPr>
              <a:lnSpc>
                <a:spcPct val="110000"/>
              </a:lnSpc>
            </a:pPr>
            <a:r>
              <a:rPr lang="ru-RU" sz="1800" dirty="0" smtClean="0">
                <a:solidFill>
                  <a:srgbClr val="002060"/>
                </a:solidFill>
              </a:rPr>
              <a:t>Ребенок </a:t>
            </a:r>
            <a:r>
              <a:rPr lang="ru-RU" sz="1800" dirty="0">
                <a:solidFill>
                  <a:srgbClr val="002060"/>
                </a:solidFill>
              </a:rPr>
              <a:t>подносит руки под струю воды, берет мыло, намыливает ладони, трет ими друг о друга</a:t>
            </a:r>
          </a:p>
          <a:p>
            <a:pPr>
              <a:lnSpc>
                <a:spcPct val="110000"/>
              </a:lnSpc>
            </a:pP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Смывает мыло под струёй воды</a:t>
            </a:r>
          </a:p>
          <a:p>
            <a:pPr>
              <a:lnSpc>
                <a:spcPct val="110000"/>
              </a:lnSpc>
            </a:pPr>
            <a:r>
              <a:rPr lang="ru-RU" sz="1800" dirty="0" smtClean="0">
                <a:solidFill>
                  <a:srgbClr val="002060"/>
                </a:solidFill>
              </a:rPr>
              <a:t>-Малыш </a:t>
            </a:r>
            <a:r>
              <a:rPr lang="ru-RU" sz="1800" dirty="0">
                <a:solidFill>
                  <a:srgbClr val="002060"/>
                </a:solidFill>
              </a:rPr>
              <a:t>самостоятельно снимает полотенце и насухо вытирает лицо и руки.</a:t>
            </a:r>
          </a:p>
          <a:p>
            <a:pPr>
              <a:lnSpc>
                <a:spcPct val="110000"/>
              </a:lnSpc>
            </a:pPr>
            <a:r>
              <a:rPr lang="ru-RU" sz="1800" dirty="0" smtClean="0">
                <a:solidFill>
                  <a:srgbClr val="002060"/>
                </a:solidFill>
              </a:rPr>
              <a:t>Все </a:t>
            </a:r>
            <a:r>
              <a:rPr lang="ru-RU" sz="1800" dirty="0">
                <a:solidFill>
                  <a:srgbClr val="002060"/>
                </a:solidFill>
              </a:rPr>
              <a:t>действия сопровождаются разговором.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50" name="Picture 2" descr="C:\Users\Сергей\Desktop\12989_400_1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48"/>
          <a:stretch>
            <a:fillRect/>
          </a:stretch>
        </p:blipFill>
        <p:spPr bwMode="auto">
          <a:xfrm>
            <a:off x="5796136" y="2160151"/>
            <a:ext cx="2987824" cy="344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764704"/>
            <a:ext cx="88569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Для ребенка, приученного к личной гигиене с раннего возраста</a:t>
            </a:r>
            <a:r>
              <a:rPr lang="ru-RU" sz="2000" dirty="0" smtClean="0">
                <a:solidFill>
                  <a:srgbClr val="002060"/>
                </a:solidFill>
              </a:rPr>
              <a:t>, гигиенические процедуры - потребность, </a:t>
            </a:r>
            <a:r>
              <a:rPr lang="ru-RU" sz="2000" dirty="0">
                <a:solidFill>
                  <a:srgbClr val="002060"/>
                </a:solidFill>
              </a:rPr>
              <a:t>привычка. Обучение гигиеническим навыкам начинается со знакомства с предметами личной гигиены (полотенце, расческа, носовые платки).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0515" y="433705"/>
            <a:ext cx="7583170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+mj-lt"/>
              </a:rPr>
              <a:t>Ребенок раннего возраста одевается и раздевается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011" y="1556792"/>
            <a:ext cx="3809047" cy="4572000"/>
          </a:xfrm>
        </p:spPr>
      </p:pic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942678" y="1700808"/>
            <a:ext cx="3886200" cy="4932040"/>
          </a:xfrm>
        </p:spPr>
        <p:txBody>
          <a:bodyPr/>
          <a:lstStyle/>
          <a:p>
            <a:r>
              <a:rPr lang="ru-RU" sz="2000" dirty="0">
                <a:solidFill>
                  <a:srgbClr val="002060"/>
                </a:solidFill>
              </a:rPr>
              <a:t>В процессе одевания и раздевания детей необходимо научить самостоятельно снимать одежду, обувь, расстегивать и застегивать пуговицы спереди, развязывать шнурки у ботинок, знать порядок одевания, раздевания и аккуратно складывать снятую одежду. Учим оказывать помощь друг другу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algn="l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раннего детства нужно приучать ребенка к тому, что такие вещи, как расческа, постель, горшок, носовой платок, полотенце, зубная щетка, должны быть индивидуальны.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48680"/>
            <a:ext cx="3648429" cy="60486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Текст 13"/>
          <p:cNvSpPr>
            <a:spLocks noGrp="1"/>
          </p:cNvSpPr>
          <p:nvPr>
            <p:ph type="body" sz="half" idx="2"/>
          </p:nvPr>
        </p:nvSpPr>
        <p:spPr>
          <a:xfrm>
            <a:off x="395536" y="476672"/>
            <a:ext cx="3168352" cy="5328592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Итак, главная задача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культурно-гигиенических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у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раннего возраста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в том, чтобы сформировать у них сознание условий и правильной последовательности действий, а также направленность на получение качественного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2" b="7442"/>
          <a:stretch>
            <a:fillRect/>
          </a:stretch>
        </p:blipFill>
        <p:spPr>
          <a:xfrm rot="420000">
            <a:off x="3786268" y="1175444"/>
            <a:ext cx="4617720" cy="39319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2">
      <a:dk1>
        <a:sysClr val="windowText" lastClr="000000"/>
      </a:dk1>
      <a:lt1>
        <a:srgbClr val="FFFFFF"/>
      </a:lt1>
      <a:dk2>
        <a:srgbClr val="DBF5F9"/>
      </a:dk2>
      <a:lt2>
        <a:srgbClr val="0BD0D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596</Words>
  <Application>Microsoft Office PowerPoint</Application>
  <PresentationFormat>Экран (4:3)</PresentationFormat>
  <Paragraphs>77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Calibri</vt:lpstr>
      <vt:lpstr>Constantia</vt:lpstr>
      <vt:lpstr>Times New Roman</vt:lpstr>
      <vt:lpstr>Wingdings 2</vt:lpstr>
      <vt:lpstr>Поток</vt:lpstr>
      <vt:lpstr>Формирование культурно-гигиенических навыков и навыков самообслуживания у детей раннего возраста   </vt:lpstr>
      <vt:lpstr>                     Актуальность </vt:lpstr>
      <vt:lpstr>Презентация PowerPoint</vt:lpstr>
      <vt:lpstr>Презентация PowerPoint</vt:lpstr>
      <vt:lpstr>Ребёнок раннего возраста  за столом</vt:lpstr>
      <vt:lpstr>Ребенок раннего возраста умывается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культурно-гигиенических навыков в раннем возрасте.</dc:title>
  <dc:creator>Сергей</dc:creator>
  <cp:lastModifiedBy>zashirye_sad</cp:lastModifiedBy>
  <cp:revision>21</cp:revision>
  <dcterms:created xsi:type="dcterms:W3CDTF">2018-03-24T06:25:00Z</dcterms:created>
  <dcterms:modified xsi:type="dcterms:W3CDTF">2025-10-27T09:59:36Z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2F9A1678569743E184367AF3535F3D14_13</vt:lpwstr>
  </property>
  <property fmtid="{D5CDD505-2E9C-101B-9397-08002B2CF9AE}" pid="3" name="KSOProductBuildVer">
    <vt:lpwstr>1049-12.2.0.20326</vt:lpwstr>
  </property>
</Properties>
</file>