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57" r:id="rId6"/>
    <p:sldId id="278" r:id="rId7"/>
    <p:sldId id="279" r:id="rId8"/>
    <p:sldId id="258" r:id="rId9"/>
    <p:sldId id="259" r:id="rId10"/>
    <p:sldId id="280" r:id="rId11"/>
    <p:sldId id="260" r:id="rId12"/>
    <p:sldId id="262" r:id="rId13"/>
    <p:sldId id="263" r:id="rId14"/>
    <p:sldId id="264" r:id="rId15"/>
    <p:sldId id="265" r:id="rId16"/>
    <p:sldId id="267" r:id="rId17"/>
    <p:sldId id="270" r:id="rId18"/>
    <p:sldId id="271" r:id="rId19"/>
    <p:sldId id="272" r:id="rId20"/>
    <p:sldId id="273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745C7E-7901-4AE7-B60D-1600A44C809F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9DCE968-1428-4C24-8D54-7F36435E53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780108"/>
          </a:xfrm>
        </p:spPr>
        <p:txBody>
          <a:bodyPr>
            <a:noAutofit/>
          </a:bodyPr>
          <a:lstStyle/>
          <a:p>
            <a:r>
              <a:rPr lang="ru-RU" sz="7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Словообразование</a:t>
            </a:r>
            <a:endParaRPr lang="ru-RU" sz="7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6400800" cy="14732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</a:rPr>
              <a:t>Жданова Т.А.,</a:t>
            </a:r>
            <a:br>
              <a:rPr lang="ru-RU" altLang="ru-RU" sz="2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</a:rPr>
              <a:t>методист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</a:rPr>
              <a:t>РУМК отдела образования, спорта и туризма </a:t>
            </a:r>
            <a:r>
              <a:rPr lang="ru-RU" altLang="ru-RU" sz="2800" smtClean="0">
                <a:solidFill>
                  <a:schemeClr val="bg2">
                    <a:lumMod val="25000"/>
                  </a:schemeClr>
                </a:solidFill>
              </a:rPr>
              <a:t>Ветковского райисполкома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53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332656"/>
            <a:ext cx="806489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Нулевое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окончание </a:t>
            </a:r>
          </a:p>
          <a:p>
            <a:pPr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(не путать с отсутствием окончания!)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628800"/>
            <a:ext cx="8712968" cy="49685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помощи нулевого окончания передаётся  грамматическое значение слова: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лес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это грамматическое значение именительного падежа, единственного числа;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/>
              </a:rPr>
              <a:t>- весел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 -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грамматическое значение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мужского рода,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единственного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числа, именительного падежа;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/>
              </a:rPr>
              <a:t>из-за туч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 -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грамматическое значение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родительного падежа, множественного числа;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/>
              </a:rPr>
              <a:t>- думал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 -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грамматическое значение мужского рода, единственного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числа, прошедшего времени;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/>
              </a:rPr>
              <a:t>- ночь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 -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грамматическое значение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женского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рода, единственного числа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 именительного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падежа и т.д.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9586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20982" y="620688"/>
            <a:ext cx="7776864" cy="20162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Различайте окончания –ий, -ей 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и –ий-, -ей-, входящие 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 основу слова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2279" y="3068960"/>
            <a:ext cx="8496944" cy="31683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3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Сочетания</a:t>
            </a:r>
            <a:r>
              <a:rPr lang="ru-RU" sz="34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-ий, -ей </a:t>
            </a:r>
            <a:r>
              <a:rPr lang="ru-RU" sz="3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являются окончанием, если при изменении слова звук </a:t>
            </a:r>
            <a:r>
              <a:rPr lang="ru-RU" sz="3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й выпадает, если же </a:t>
            </a:r>
            <a:r>
              <a:rPr lang="ru-RU" sz="3400" dirty="0">
                <a:latin typeface="Times New Roman" pitchFamily="18" charset="0"/>
                <a:cs typeface="Times New Roman" pitchFamily="18" charset="0"/>
                <a:sym typeface="Symbol"/>
              </a:rPr>
              <a:t>й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sym typeface="Symbol"/>
              </a:rPr>
              <a:t> сохраняется, то </a:t>
            </a: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–ий-, </a:t>
            </a: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ей-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входят в основу слова: </a:t>
            </a:r>
            <a:r>
              <a:rPr lang="ru-RU" sz="3400" i="1" u="sng" dirty="0" smtClean="0">
                <a:latin typeface="Times New Roman" pitchFamily="18" charset="0"/>
                <a:cs typeface="Times New Roman" pitchFamily="18" charset="0"/>
              </a:rPr>
              <a:t>санаторий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sym typeface="Symbol"/>
              </a:rPr>
              <a:t> - </a:t>
            </a:r>
            <a:r>
              <a:rPr lang="ru-RU" sz="3400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санатори</a:t>
            </a:r>
            <a:r>
              <a:rPr lang="ru-RU" sz="3400" i="1" u="sng" dirty="0" err="1">
                <a:latin typeface="Times New Roman" pitchFamily="18" charset="0"/>
                <a:cs typeface="Times New Roman" pitchFamily="18" charset="0"/>
                <a:sym typeface="Symbol"/>
              </a:rPr>
              <a:t></a:t>
            </a:r>
            <a:r>
              <a:rPr lang="ru-RU" sz="3400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й</a:t>
            </a:r>
            <a:r>
              <a:rPr lang="ru-RU" sz="3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а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, </a:t>
            </a:r>
            <a:r>
              <a:rPr lang="ru-RU" sz="34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син</a:t>
            </a:r>
            <a:r>
              <a:rPr lang="ru-RU" sz="3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ий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- </a:t>
            </a:r>
            <a:r>
              <a:rPr lang="ru-RU" sz="34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син</a:t>
            </a:r>
            <a:r>
              <a:rPr lang="ru-RU" sz="3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его</a:t>
            </a:r>
            <a:endParaRPr lang="ru-RU" sz="3400" b="1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4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1520" y="548680"/>
            <a:ext cx="8712968" cy="61926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Знаменательная часть слова, которая следует после окончания или формообразовательного суффикса и служит для образования слов. </a:t>
            </a:r>
          </a:p>
          <a:p>
            <a:pPr algn="just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Постфиксы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-то, -либо, -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словообразовательные;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формообразовательный.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Отправить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отправить, кто-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нибудь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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кто (словообразовательные),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идти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иди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те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(повелительное наклонение глагола -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формообразовательный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  <a:p>
            <a:pPr algn="just"/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НО!!!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 глагольных формах следует различать окончание </a:t>
            </a: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ите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 формах 2-го лица множественного числа изъявительного наклонения и окончание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–и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с постфиксом </a:t>
            </a:r>
          </a:p>
          <a:p>
            <a:pPr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-те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формах 2-го лица множественного числа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повелительного наклонения. Например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вы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говор-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ите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правильно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(окончание),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говор-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и-те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громче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(-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окончание,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-те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постфикс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ru-RU" sz="2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59632" y="188640"/>
            <a:ext cx="705678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ПОСТФИКС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75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2182" y="260648"/>
            <a:ext cx="8106281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СПОСОБЫ СЛОВООБРАЗОВАНИЯ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183" y="1520788"/>
            <a:ext cx="3713793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Слияние нескольких слов</a:t>
            </a:r>
            <a:endParaRPr lang="ru-RU" sz="2400" b="1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4047" y="1520788"/>
            <a:ext cx="3600401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Сложение</a:t>
            </a:r>
            <a:endParaRPr lang="ru-RU" sz="2400" b="1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9" y="2708920"/>
            <a:ext cx="4176464" cy="38164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Новое слово образуется способом слияния целых слов, составляющих словосочетание: </a:t>
            </a:r>
            <a:r>
              <a:rPr lang="ru-RU" sz="22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дорого + стоящий </a:t>
            </a:r>
            <a:r>
              <a:rPr lang="ru-RU" sz="22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дорогостоящий, вечно + зелёный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вечнозелёный.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(Как правило одно из них наречие).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3" y="2708920"/>
            <a:ext cx="3888430" cy="38164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Производное слово образуется путём соединения основы слова и целого слова при помощи соединительной морфемы или двух слов без соединительной морфемы.</a:t>
            </a:r>
          </a:p>
          <a:p>
            <a:pPr algn="just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Лес + степь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лес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о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степь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плащ + палатка  плащ-палатка</a:t>
            </a:r>
            <a:endParaRPr lang="ru-RU" sz="2200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8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04814" y="332656"/>
            <a:ext cx="6840760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КОРЕНЬ СЛОВА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368797"/>
            <a:ext cx="345638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корень+окончание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434" y="2590626"/>
            <a:ext cx="345638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связанные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корни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39952" y="1340768"/>
            <a:ext cx="4752527" cy="20162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Слов, состоящих из корня и окончания в русском языке немного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(вод-а, сел-о,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пол-е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зуб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, дом, юн-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сер-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/>
              </a:rPr>
              <a:t> вед-у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ид-у и др.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5" y="3861048"/>
            <a:ext cx="8496943" cy="27831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Некоторые корни в виде корень-окончание не встречаются. Они имеются в словах только в сочетании с приставками, суффиксами или другими корнями </a:t>
            </a:r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-де-</a:t>
            </a:r>
            <a:r>
              <a:rPr lang="ru-RU" sz="24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ть, прио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ть; </a:t>
            </a:r>
          </a:p>
          <a:p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ть, пере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енец,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ичник;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сяг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при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сяг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а, до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сяг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ать;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-у-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раз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ть, об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ица, про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ок;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-й-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во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ти, по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ти;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верг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верг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ать, из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верж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ение; 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-роб-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роб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кий,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роб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еть; </a:t>
            </a:r>
          </a:p>
          <a:p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озор</a:t>
            </a:r>
            <a:r>
              <a:rPr lang="ru-RU" sz="24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озор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ник, </a:t>
            </a:r>
            <a:r>
              <a:rPr lang="ru-RU" sz="2400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озор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ной</a:t>
            </a:r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3" idx="3"/>
          </p:cNvCxnSpPr>
          <p:nvPr/>
        </p:nvCxnSpPr>
        <p:spPr>
          <a:xfrm>
            <a:off x="3707904" y="1764841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>
            <a:off x="1990626" y="3382714"/>
            <a:ext cx="0" cy="456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93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75656" y="332656"/>
            <a:ext cx="6264696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ПРИСТАВКА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24028" y="1196752"/>
            <a:ext cx="369821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11960" y="1916831"/>
            <a:ext cx="4706322" cy="460851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err="1" smtClean="0">
                <a:latin typeface="Times New Roman" pitchFamily="18" charset="0"/>
                <a:cs typeface="Times New Roman" pitchFamily="18" charset="0"/>
              </a:rPr>
              <a:t>Наи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архи-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раз-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рас-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формообразовательная единица, образующая имена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прилагательные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 значением признака, который характеризуется высшей степенью проявления качества, названного мотивирующим словом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наи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лучший,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наи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глупейший; архиглупый, архинаучный;</a:t>
            </a:r>
          </a:p>
          <a:p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раз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весёлый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рас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чудесный)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6956" y="1196752"/>
            <a:ext cx="360040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словообразовательные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6368" y="1918822"/>
            <a:ext cx="3841576" cy="460652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Архи-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раз-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рас-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словообразовательная единица, образующая имена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существительные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 значением высшей степени проявления качества, названного мотивирующим именем существительным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архи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консерватор,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архи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миллионер, </a:t>
            </a:r>
            <a:r>
              <a:rPr lang="ru-RU" sz="2200" i="1" u="sng" dirty="0">
                <a:latin typeface="Times New Roman" pitchFamily="18" charset="0"/>
                <a:cs typeface="Times New Roman" pitchFamily="18" charset="0"/>
              </a:rPr>
              <a:t>архи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диакон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архи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епископ,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u="sng" dirty="0">
                <a:latin typeface="Times New Roman" pitchFamily="18" charset="0"/>
                <a:cs typeface="Times New Roman" pitchFamily="18" charset="0"/>
              </a:rPr>
              <a:t>рас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красавец, </a:t>
            </a:r>
            <a:r>
              <a:rPr lang="ru-RU" sz="2200" i="1" u="sng" dirty="0">
                <a:latin typeface="Times New Roman" pitchFamily="18" charset="0"/>
                <a:cs typeface="Times New Roman" pitchFamily="18" charset="0"/>
              </a:rPr>
              <a:t>рас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подлец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69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809995" y="659485"/>
            <a:ext cx="369821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1628800"/>
            <a:ext cx="4032448" cy="48245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Пре-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формообразовательная единица, образующая имена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прилагательные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 значением признака, который характеризуется высшей степенью проявления качества, названного мотивирующим словом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грубый,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добрый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, пре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густой)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8991" y="659485"/>
            <a:ext cx="360040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словообразовательные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1628800"/>
            <a:ext cx="3960440" cy="48245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Пре-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словообразовательная единица, образующая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глаголы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совершенного и несовершенного вида со значением интенсивности, полноты, иногда чрезмерной, действия,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названного мотивирующим словом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(превозносить, преувеличить, преуменьшить)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5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4048" y="376892"/>
            <a:ext cx="3698210" cy="576064"/>
          </a:xfrm>
          <a:prstGeom prst="round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1196752"/>
            <a:ext cx="3888431" cy="48245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Супер-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формообразовательная единица, образующая имена </a:t>
            </a:r>
            <a:r>
              <a:rPr lang="ru-RU" sz="2200" u="sng" dirty="0" err="1" smtClean="0">
                <a:latin typeface="Times New Roman" pitchFamily="18" charset="0"/>
                <a:cs typeface="Times New Roman" pitchFamily="18" charset="0"/>
              </a:rPr>
              <a:t>прилаг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 значением признака, который характеризуется высшей степенью проявления качества, названного мотивирующим словом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супер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мощный,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супер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новый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, супер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эффективный)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8777" y="376892"/>
            <a:ext cx="3600400" cy="576064"/>
          </a:xfrm>
          <a:prstGeom prst="round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словообразовательные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1196752"/>
            <a:ext cx="4176464" cy="48245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Супер-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словообразовательная единица: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образующая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имена сущ.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 значением старшинства в должности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(суперарбитр)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- имена </a:t>
            </a: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сущ.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со значением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проявления повышенного или высшего качества, усиленного действия,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названного мотивирующим именем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сущ.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(суперавиация, суперкласс)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95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809995" y="659485"/>
            <a:ext cx="369821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1484784"/>
            <a:ext cx="4032448" cy="4104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Сверх-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формообразовательная единица, образующая имена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прилагательные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 значением признака, который характеризуется высшей степенью проявления качества, названного мотивирующим словом</a:t>
            </a: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(сверхдальний, сверхновый)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8991" y="659485"/>
            <a:ext cx="360040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словообразовательные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1484784"/>
            <a:ext cx="3960440" cy="4104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Сверх-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словообразовательная единица,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имена </a:t>
            </a: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существительные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со значением высшей степени проявления качества, названного мотивирующим именем существительным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сверх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готовность, </a:t>
            </a: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сверх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задача)</a:t>
            </a: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91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03145" y="548680"/>
            <a:ext cx="8352928" cy="10801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НО!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Сверх -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начальная часть сложных слов, вносящая значения:</a:t>
            </a:r>
            <a:endParaRPr lang="ru-RU" sz="3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57463" y="2276872"/>
            <a:ext cx="7056784" cy="41764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превышение предела, установленной меры, нормы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(сверхзвуковой, сверхплановый, сверхурочный);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крайняя, очень высокая степень качества или состояния названного во второй части слова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(сверхвысотный, сверхгигант, сверхприбыль, сверхскоростной);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отсутствие связи с чем-либо, осуществление вне пределов  чего-либо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(сверхразумный, сверхчувствительный).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6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85546" y="548680"/>
            <a:ext cx="3852428" cy="1116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 производящего слова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32040" y="548680"/>
            <a:ext cx="3852428" cy="1116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Производящая часть</a:t>
            </a:r>
          </a:p>
        </p:txBody>
      </p:sp>
      <p:cxnSp>
        <p:nvCxnSpPr>
          <p:cNvPr id="9" name="Прямая со стрелкой 8"/>
          <p:cNvCxnSpPr>
            <a:stCxn id="11" idx="2"/>
          </p:cNvCxnSpPr>
          <p:nvPr/>
        </p:nvCxnSpPr>
        <p:spPr>
          <a:xfrm>
            <a:off x="2411760" y="1664804"/>
            <a:ext cx="0" cy="82809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2" idx="2"/>
          </p:cNvCxnSpPr>
          <p:nvPr/>
        </p:nvCxnSpPr>
        <p:spPr>
          <a:xfrm>
            <a:off x="6858254" y="1664804"/>
            <a:ext cx="0" cy="82809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94153" y="2492896"/>
            <a:ext cx="4133831" cy="2592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- часть слова без окончания и формообразовательных суффиксов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16015" y="2492896"/>
            <a:ext cx="4219097" cy="2592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- выделяется в производном слове. Это то, что наследуется производным словом от производящего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85546" y="2852936"/>
            <a:ext cx="558062" cy="14401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85546" y="2924944"/>
            <a:ext cx="55806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043608" y="2924944"/>
            <a:ext cx="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1043608" y="2852936"/>
            <a:ext cx="0" cy="720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485546" y="2852936"/>
            <a:ext cx="0" cy="720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932040" y="2924944"/>
            <a:ext cx="55806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932040" y="2924944"/>
            <a:ext cx="0" cy="720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90102" y="2924944"/>
            <a:ext cx="0" cy="720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294153" y="5445224"/>
            <a:ext cx="8640959" cy="1116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t"/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Соотношение производящей части и основы производящего слова может быть различным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 стрелкой 54"/>
          <p:cNvCxnSpPr>
            <a:stCxn id="53" idx="0"/>
            <a:endCxn id="21" idx="2"/>
          </p:cNvCxnSpPr>
          <p:nvPr/>
        </p:nvCxnSpPr>
        <p:spPr>
          <a:xfrm flipV="1">
            <a:off x="4614633" y="5085184"/>
            <a:ext cx="2210931" cy="36004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53" idx="0"/>
            <a:endCxn id="20" idx="2"/>
          </p:cNvCxnSpPr>
          <p:nvPr/>
        </p:nvCxnSpPr>
        <p:spPr>
          <a:xfrm flipH="1" flipV="1">
            <a:off x="2361069" y="5085184"/>
            <a:ext cx="2253564" cy="36004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4502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1340768"/>
            <a:ext cx="4104455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Обратить внимание !!!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371452"/>
            <a:ext cx="5256584" cy="8253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СУФФИКСЫ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2348880"/>
            <a:ext cx="7920880" cy="38164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суффикс 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Й-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в основе глаголов настоящего времени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чита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-эм)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во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мн.числе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сущ.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(крыл-</a:t>
            </a: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-а)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является формообразовательным;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-слова с суффиксами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ений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еньй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ньй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аций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изаций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-ий/-й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разбираются по следующей схеме: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зр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</a:rPr>
              <a:t>ений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-е,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звуч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-э, документ-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</a:rPr>
              <a:t>аций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-а,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автомобил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</a:rPr>
              <a:t>изаций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-а)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2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371452"/>
            <a:ext cx="5256584" cy="8253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СУФФИКСЫ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1196752"/>
            <a:ext cx="8712968" cy="540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-различать суффикс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очк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 суффиксов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к-: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u="sng" dirty="0" smtClean="0">
                <a:latin typeface="Times New Roman" pitchFamily="18" charset="0"/>
                <a:cs typeface="Times New Roman" pitchFamily="18" charset="0"/>
              </a:rPr>
              <a:t>стен-</a:t>
            </a:r>
            <a:r>
              <a:rPr lang="ru-RU" sz="2600" b="1" i="1" u="sng" dirty="0" err="1" smtClean="0"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u="sng" dirty="0">
                <a:latin typeface="Times New Roman" pitchFamily="18" charset="0"/>
                <a:cs typeface="Times New Roman" pitchFamily="18" charset="0"/>
                <a:sym typeface="Symbol"/>
              </a:rPr>
              <a:t>стен-</a:t>
            </a:r>
            <a:r>
              <a:rPr lang="ru-RU" sz="2600" b="1" i="1" u="sng" dirty="0">
                <a:latin typeface="Times New Roman" pitchFamily="18" charset="0"/>
                <a:cs typeface="Times New Roman" pitchFamily="18" charset="0"/>
                <a:sym typeface="Symbol"/>
              </a:rPr>
              <a:t>к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-а (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//к) </a:t>
            </a:r>
            <a:r>
              <a:rPr lang="ru-RU" sz="2600" i="1" u="sng" dirty="0">
                <a:latin typeface="Times New Roman" pitchFamily="18" charset="0"/>
                <a:cs typeface="Times New Roman" pitchFamily="18" charset="0"/>
                <a:sym typeface="Symbol"/>
              </a:rPr>
              <a:t>стен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-а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;</a:t>
            </a:r>
          </a:p>
          <a:p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жилет-</a:t>
            </a:r>
            <a:r>
              <a:rPr lang="ru-RU" sz="2600" b="1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жилет-</a:t>
            </a: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(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//к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жилет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;</a:t>
            </a: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ваз-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очк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ваз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-а; ламп-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очк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ламп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-а;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различать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суффиксы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очк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к-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части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корня: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</a:t>
            </a:r>
            <a:r>
              <a:rPr lang="ru-RU" sz="2600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бан</a:t>
            </a:r>
            <a:r>
              <a:rPr lang="ru-RU" sz="2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(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=к);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шап</a:t>
            </a:r>
            <a:r>
              <a:rPr lang="ru-RU" sz="2600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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шап</a:t>
            </a:r>
            <a:r>
              <a:rPr lang="ru-RU" sz="2600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=к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);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пал</a:t>
            </a:r>
            <a:r>
              <a:rPr lang="ru-RU" sz="26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-к-а 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пал</a:t>
            </a:r>
            <a:r>
              <a:rPr lang="ru-RU" sz="2600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  <a:sym typeface="Symbol"/>
              </a:rPr>
              <a:t>оч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=к); </a:t>
            </a:r>
            <a:endParaRPr lang="ru-RU" sz="260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различать суффикс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-инк-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от суффиксов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-ин-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-к-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горош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ин-к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горош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ин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горох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(ш//х);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</a:rPr>
              <a:t>снеж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инк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-а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снег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(ж//г).</a:t>
            </a:r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6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58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7420" y="756021"/>
            <a:ext cx="8640960" cy="30690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pPr algn="just"/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Словообразовательный разбор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строится цепочка слов от заданного к непроизводному или наоборот:</a:t>
            </a:r>
          </a:p>
          <a:p>
            <a:pPr algn="just"/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землянич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землян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ик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 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земл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ян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-ой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земл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я;</a:t>
            </a:r>
          </a:p>
          <a:p>
            <a:pPr algn="just"/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землист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ость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 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земл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ист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-ый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земл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я.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!!!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 Обратить внимание, что производящее слово (то, от которого образовалось заданное) подбирается по лексическому значению производного.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700" dirty="0">
              <a:solidFill>
                <a:schemeClr val="dk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7523" y="3933056"/>
            <a:ext cx="8580757" cy="27363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pPr algn="just"/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 образования слова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необходимо указать, каким способом образовано слово, т.е. это пара слов: производное (то, которое образовалось) и производящее (</a:t>
            </a:r>
            <a:r>
              <a:rPr lang="ru-RU" sz="2600" dirty="0">
                <a:latin typeface="Times New Roman" pitchFamily="18" charset="0"/>
                <a:cs typeface="Times New Roman" pitchFamily="18" charset="0"/>
                <a:sym typeface="Symbol"/>
              </a:rPr>
              <a:t>то, от которого образовалось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+ способ образования.</a:t>
            </a:r>
          </a:p>
          <a:p>
            <a:pPr algn="just"/>
            <a:r>
              <a:rPr lang="ru-RU" sz="2600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sz="26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sz="26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лес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(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суф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.),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при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школь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 </a:t>
            </a:r>
            <a:r>
              <a:rPr lang="ru-RU" sz="26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школ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 (прист.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суф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.).</a:t>
            </a:r>
            <a:endParaRPr lang="ru-RU" sz="2600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188640"/>
            <a:ext cx="475252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Обратить внимание !!!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188640"/>
            <a:ext cx="5256584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Задания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2591" y="764704"/>
            <a:ext cx="8712968" cy="58326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1.Исправьте данные словообразовательные цепочки:</a:t>
            </a: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  внук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внучка правнучка;</a:t>
            </a: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готовый готовить заготовка.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2.Способ образования слов указан правильно:</a:t>
            </a: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приморский (прист.), белолицый (сложение), кукушка                       (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суф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.).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3.Слово правильно разобрано по составу:</a:t>
            </a:r>
          </a:p>
          <a:p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по-груж-ений-э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, волос-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янк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-а, курятин-к-а.</a:t>
            </a:r>
          </a:p>
          <a:p>
            <a:endParaRPr lang="ru-RU" sz="1200" i="1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6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188640"/>
            <a:ext cx="5256584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Ответы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764704"/>
            <a:ext cx="8712968" cy="58326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1.Внук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правнук правнучка;</a:t>
            </a: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готовый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готовить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заготовить;</a:t>
            </a:r>
            <a:endParaRPr lang="ru-RU" sz="2600" i="1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2.Приморский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(прист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суф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.),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белолицый (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сложение с нулевой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суф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.), кукушка (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суф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.).</a:t>
            </a:r>
            <a:endParaRPr lang="ru-RU" sz="2600" i="1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3.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По-груж-ени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  <a:sym typeface="Symbol"/>
              </a:rPr>
              <a:t>й-э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,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волос-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ян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-к-а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кур-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ятин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-к-а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endParaRPr lang="ru-RU" sz="260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8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352216"/>
            <a:ext cx="5256584" cy="7005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ВНИМАНИЕ!!!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1340768"/>
            <a:ext cx="8712968" cy="52565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1. </a:t>
            </a:r>
            <a:r>
              <a:rPr lang="ru-RU" sz="2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Мест-н-ость-</a:t>
            </a:r>
            <a:r>
              <a:rPr lang="ru-RU" sz="26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мест-н-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З.А.Потиха</a:t>
            </a:r>
            <a:r>
              <a:rPr lang="ru-RU" sz="26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endParaRPr lang="ru-RU" sz="26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и </a:t>
            </a:r>
          </a:p>
          <a:p>
            <a:r>
              <a:rPr lang="ru-RU" sz="2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мест-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ность</a:t>
            </a:r>
            <a:r>
              <a:rPr lang="ru-RU" sz="2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  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мест-о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М.М.Крутолевич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  <a:p>
            <a:endParaRPr lang="ru-RU" sz="26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2. </a:t>
            </a:r>
            <a:r>
              <a:rPr lang="ru-RU" sz="2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Лес-н-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ик</a:t>
            </a:r>
            <a:r>
              <a:rPr lang="ru-RU" sz="2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6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 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лес-н-ой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лес-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З.А.Потиха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и </a:t>
            </a:r>
          </a:p>
          <a:p>
            <a:r>
              <a:rPr lang="ru-RU" sz="2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лес-ник-</a:t>
            </a:r>
            <a:r>
              <a:rPr lang="ru-RU" sz="26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лес-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М.М.Крутолевич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А.Н.Тихонов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3. 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Вод-н-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ик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  <a:sym typeface="Symbol"/>
              </a:rPr>
              <a:t>  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вод-н-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вод-а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(дают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все).</a:t>
            </a:r>
            <a:endParaRPr lang="ru-RU" sz="2800" dirty="0"/>
          </a:p>
          <a:p>
            <a:endParaRPr lang="ru-RU" sz="260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0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6259024"/>
          </a:xfrm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t">
            <a:normAutofit fontScale="90000"/>
          </a:bodyPr>
          <a:lstStyle/>
          <a:p>
            <a:pPr algn="l"/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качестве производящей части выступают: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основа производящего слова: 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преподава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тель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;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2)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видоизменённая основа производящего слова (процесс образования нового слова может сопровождаться преобразованиями основы производящего слова, т.е. она приспосабливается к присоединению словообразовательной морфемы): </a:t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7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палк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 </a:t>
            </a:r>
            <a:r>
              <a:rPr lang="ru-RU" sz="27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палоч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ка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(основа производящего слова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палк</a:t>
            </a:r>
            <a:r>
              <a:rPr lang="ru-RU" sz="2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;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производящая часть </a:t>
            </a:r>
            <a:r>
              <a:rPr lang="ru-RU" sz="27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палоч</a:t>
            </a:r>
            <a:r>
              <a:rPr lang="ru-RU" sz="2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; происходит </a:t>
            </a:r>
            <a:r>
              <a:rPr lang="ru-RU" sz="27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чередование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звуков: </a:t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 // о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(или появление беглого гласного), </a:t>
            </a:r>
            <a:r>
              <a:rPr lang="ru-RU" sz="2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к//ч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);</a:t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скрипк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а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скрип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ач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высок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ий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выс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ота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(происходит </a:t>
            </a:r>
            <a:r>
              <a:rPr lang="ru-RU" sz="27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усечение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в структуре производного слова отсутствуют конечные звуки основы производящего слова);</a:t>
            </a:r>
            <a:r>
              <a:rPr lang="ru-RU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чита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ть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чт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ец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(усечение конечного гласного основы производящего слова, чередование </a:t>
            </a:r>
            <a:r>
              <a:rPr lang="ru-RU" sz="27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 // </a:t>
            </a:r>
            <a:r>
              <a:rPr lang="ru-RU" sz="27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);</a:t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дв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а</a:t>
            </a:r>
            <a:r>
              <a:rPr lang="ru-RU" sz="27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две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надцать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(происходит </a:t>
            </a:r>
            <a:r>
              <a:rPr lang="ru-RU" sz="27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наращение</a:t>
            </a: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в структуре производного слова содержится отрезок, отсутствующий в основе производящего слова);</a:t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6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12968" cy="6259024"/>
          </a:xfrm>
          <a:ln cmpd="dbl">
            <a:solidFill>
              <a:schemeClr val="tx1"/>
            </a:solidFill>
            <a:prstDash val="sysDash"/>
          </a:ln>
        </p:spPr>
        <p:txBody>
          <a:bodyPr anchor="t">
            <a:normAutofit/>
          </a:bodyPr>
          <a:lstStyle/>
          <a:p>
            <a:pPr algn="l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целое слово: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строить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(постфикс. способ);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как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ой 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какой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-либо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(постфикс. способ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);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строи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ть пере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строить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(прист. способ);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4) несколько основ: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мор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е,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плава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мор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е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плава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тель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(сложение в сочетании с суффиксальным);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5) несколько слов: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быстро растворимый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быстро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растворимый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(слияние);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6) основа и целое слово: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лес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,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посадк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лес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посадки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(сложение);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7) части слова: 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заведующий лабораторией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зав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лаб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(сложение сокращённых основ).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33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19672" y="548680"/>
            <a:ext cx="6120680" cy="1116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МОРФЕМА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988840"/>
            <a:ext cx="4320480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Словообразовательные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1988840"/>
            <a:ext cx="413109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Формообразовательные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429000"/>
            <a:ext cx="4320480" cy="28803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Служат для образования новых слов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Под-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свеч-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ник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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свеч-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а,</a:t>
            </a:r>
          </a:p>
          <a:p>
            <a:pPr algn="just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серебр-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ян-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серебр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-о</a:t>
            </a:r>
          </a:p>
          <a:p>
            <a:pPr algn="just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3429000"/>
            <a:ext cx="4131096" cy="28803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Служат для образования форм одного и того же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Петь 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по-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ющ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-ий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говорить – говор-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галчонок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голч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>
            <a:stCxn id="2" idx="2"/>
            <a:endCxn id="4" idx="0"/>
          </p:cNvCxnSpPr>
          <p:nvPr/>
        </p:nvCxnSpPr>
        <p:spPr>
          <a:xfrm flipH="1">
            <a:off x="2411760" y="1664804"/>
            <a:ext cx="2268252" cy="32403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  <a:endCxn id="5" idx="0"/>
          </p:cNvCxnSpPr>
          <p:nvPr/>
        </p:nvCxnSpPr>
        <p:spPr>
          <a:xfrm>
            <a:off x="4680012" y="1664804"/>
            <a:ext cx="2173560" cy="32403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863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 стрелкой 21"/>
          <p:cNvCxnSpPr>
            <a:stCxn id="4" idx="2"/>
            <a:endCxn id="9" idx="0"/>
          </p:cNvCxnSpPr>
          <p:nvPr/>
        </p:nvCxnSpPr>
        <p:spPr>
          <a:xfrm flipH="1">
            <a:off x="2231740" y="2290161"/>
            <a:ext cx="3276364" cy="305962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7" idx="0"/>
          </p:cNvCxnSpPr>
          <p:nvPr/>
        </p:nvCxnSpPr>
        <p:spPr>
          <a:xfrm flipH="1">
            <a:off x="2231740" y="2290161"/>
            <a:ext cx="3276364" cy="139086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  <a:endCxn id="10" idx="0"/>
          </p:cNvCxnSpPr>
          <p:nvPr/>
        </p:nvCxnSpPr>
        <p:spPr>
          <a:xfrm>
            <a:off x="5508104" y="2290161"/>
            <a:ext cx="1080120" cy="305962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8" idx="0"/>
          </p:cNvCxnSpPr>
          <p:nvPr/>
        </p:nvCxnSpPr>
        <p:spPr>
          <a:xfrm>
            <a:off x="5508104" y="2290161"/>
            <a:ext cx="1080120" cy="139086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179512" y="260648"/>
            <a:ext cx="878497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СЛОВООБРАЗОВАТЕЛЬНЫЕ СУФФИКСЫ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556792"/>
            <a:ext cx="244827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Материально выраженные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07904" y="1570081"/>
            <a:ext cx="360040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Нулевой суффикс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492896"/>
            <a:ext cx="2448272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учи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тель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уч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ить, стуль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чик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стул</a:t>
            </a:r>
            <a:endParaRPr lang="ru-RU" sz="20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27984" y="2564904"/>
            <a:ext cx="4320480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отглагольных абстрактных именах существительных: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выход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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выходи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ть.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3681028"/>
            <a:ext cx="3816424" cy="11881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абстрактных именах существительных, образованных от имён прилагательных: 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сушь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  <a:sym typeface="Symbol"/>
              </a:rPr>
              <a:t>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сух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7984" y="3681028"/>
            <a:ext cx="4320480" cy="12601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именах прилагательных, образованных от предложно-падежных форм имён существительных: 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безног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  <a:sym typeface="Symbol"/>
              </a:rPr>
              <a:t>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без ног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5349788"/>
            <a:ext cx="3816424" cy="11035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порядковых именах числительных, образованных от количественных: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пят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пять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27984" y="5349788"/>
            <a:ext cx="4320480" cy="11035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сложных словах, образованных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сложносуффиксальным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способом, типа: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краснощёк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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красн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ые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щёк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3" idx="2"/>
            <a:endCxn id="5" idx="0"/>
          </p:cNvCxnSpPr>
          <p:nvPr/>
        </p:nvCxnSpPr>
        <p:spPr>
          <a:xfrm>
            <a:off x="1547664" y="2276872"/>
            <a:ext cx="0" cy="21602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6" idx="0"/>
          </p:cNvCxnSpPr>
          <p:nvPr/>
        </p:nvCxnSpPr>
        <p:spPr>
          <a:xfrm>
            <a:off x="5508104" y="2290161"/>
            <a:ext cx="1080120" cy="27474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5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501008"/>
            <a:ext cx="28803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50798" y="188640"/>
            <a:ext cx="5256584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Запомнить!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8112" y="832402"/>
            <a:ext cx="8784976" cy="59089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36000" rtlCol="0" anchor="t"/>
          <a:lstStyle/>
          <a:p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Нулевой суффикс может использоваться как самостоятельно, так и в сочетании с другими словообразовательными морфемами.</a:t>
            </a:r>
          </a:p>
          <a:p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помощи нулевой суффиксации (</a:t>
            </a:r>
            <a:r>
              <a:rPr lang="ru-RU" sz="2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)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образуются: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-существительные мужского рода со значением отвлечённого действия от бесприставочных и приставочных глаголов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(вырезать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вырез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существительные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женского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рода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значением отвлечённого действия от бесприставочных и приставочных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глаголов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(дрожать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дрожь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существительные женского рода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значением отвлечённого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признака от качественных прилагательных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(глухой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глушь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гладкий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гладь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от порядковых числительных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(третий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треть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четвёртый  четверть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-некоторые существительные общего рода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(задирать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задира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уморить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умора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8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3" y="561688"/>
            <a:ext cx="3816423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 СЛОВА</a:t>
            </a:r>
            <a:endParaRPr lang="ru-RU" sz="3600" b="1" i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88024" y="561688"/>
            <a:ext cx="3744416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КОРЕНЬ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2278625"/>
            <a:ext cx="3816424" cy="24432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Часть слова без окончания и формообразовательных морфем; основа неизменяемого слова – всё слово</a:t>
            </a:r>
            <a:endParaRPr lang="ru-RU" sz="24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2237627"/>
            <a:ext cx="3744416" cy="24842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Главная значимая часть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слова, в которой заключено общее лексическое значение всех однокоренных слов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3" y="5013176"/>
            <a:ext cx="3816424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воздух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строи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ть,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велич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айший,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пальто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иди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повел.накл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.)</a:t>
            </a:r>
            <a:endParaRPr lang="ru-RU" sz="2800" b="1" i="1" u="sng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5013176"/>
            <a:ext cx="3744416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кот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тва,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стар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ец,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ому-либо,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жд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ать, 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пи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endParaRPr lang="ru-RU" sz="2800" b="1" i="1" u="sng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46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91680" y="476672"/>
            <a:ext cx="5976664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ОКОНЧАНИЕ</a:t>
            </a:r>
            <a:endParaRPr lang="ru-RU" sz="4000" b="1" i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1628800"/>
            <a:ext cx="7776864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Изменяемая часть слова, служащая для образования форм слова и для связи слов в предложении</a:t>
            </a:r>
            <a:endParaRPr lang="ru-RU" sz="2800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0436" y="3465004"/>
            <a:ext cx="4123572" cy="16201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Материально выраженное окончание </a:t>
            </a:r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морфема, выраженная звуками (буквами)</a:t>
            </a:r>
            <a:endParaRPr lang="ru-RU" sz="2400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0436" y="5373216"/>
            <a:ext cx="4123572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800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строени</a:t>
            </a:r>
            <a:r>
              <a:rPr lang="ru-RU" sz="2800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й</a:t>
            </a:r>
            <a:r>
              <a:rPr lang="ru-RU" sz="2800" b="1" i="1" u="sng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Э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, стран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ранн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ий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к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ого</a:t>
            </a:r>
            <a:r>
              <a:rPr lang="ru-RU" sz="2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-то, говор</a:t>
            </a:r>
            <a:r>
              <a:rPr lang="ru-RU" sz="2800" b="1" i="1" u="sng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endParaRPr lang="ru-RU" sz="2800" b="1" i="1" u="sng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48064" y="3465004"/>
            <a:ext cx="3570220" cy="16201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Нулевое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окончание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морфема, не выраженная звуками (буквами)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8064" y="5373216"/>
            <a:ext cx="3570220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стой</a:t>
            </a:r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,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свой,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sym typeface="Symbol"/>
              </a:rPr>
              <a:t> показан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,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пригласил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, медвежий, </a:t>
            </a:r>
            <a:endParaRPr lang="ru-RU" sz="2400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53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2406</TotalTime>
  <Words>1380</Words>
  <Application>Microsoft Office PowerPoint</Application>
  <PresentationFormat>Экран (4:3)</PresentationFormat>
  <Paragraphs>164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Словообразование</vt:lpstr>
      <vt:lpstr>Слайд 2</vt:lpstr>
      <vt:lpstr>В качестве производящей части выступают:  1) основа производящего слова: преподаватьпреподаватель; 2) видоизменённая основа производящего слова (процесс образования нового слова может сопровождаться преобразованиями основы производящего слова, т.е. она приспосабливается к присоединению словообразовательной морфемы):  - палка палочка (основа производящего слова палк-; производящая часть палоч-; происходит чередование звуков:   // о (или появление беглого гласного), к//ч); - скрипкаскрипач, высокийвысота (происходит усечение: в структуре производного слова отсутствуют конечные звуки основы производящего слова); читатьчтец (усечение конечного гласного основы производящего слова, чередование и // ); - двадвенадцать (происходит наращение: в структуре производного слова содержится отрезок, отсутствующий в основе производящего слова);  </vt:lpstr>
      <vt:lpstr>3) целое слово:  - строитьстроиться (постфикс. способ);  - какой  какой-либо (постфикс. способ);  - строить перестроить (прист. способ); 4) несколько основ:  море, плавать мореплаватель (сложение в сочетании с суффиксальным); 5) несколько слов:  быстро растворимый быстрорастворимый (слияние); 6) основа и целое слово:  лес, посадки лесопосадки (сложение); 7) части слова:  заведующий лабораторией завлаб (сложение сокращённых основ). 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SPecialiST RePack, Sanbuild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158</cp:revision>
  <dcterms:created xsi:type="dcterms:W3CDTF">2016-03-15T06:23:31Z</dcterms:created>
  <dcterms:modified xsi:type="dcterms:W3CDTF">2018-10-31T08:20:56Z</dcterms:modified>
</cp:coreProperties>
</file>