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83A1B-98A5-4AF3-ABA2-009F9924D4BA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D9FD6-A3C3-4FF5-BE41-554208A336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883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B5045-D8B9-4B7B-B07B-7770514E6C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18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23AF44-C37A-46C4-8DFB-D82889B46B48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89FFAE-3692-4142-9B02-9508D7E4E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620689"/>
            <a:ext cx="8136904" cy="3816424"/>
          </a:xfrm>
        </p:spPr>
        <p:txBody>
          <a:bodyPr/>
          <a:lstStyle/>
          <a:p>
            <a:pPr marL="182880" indent="0" algn="ctr">
              <a:buNone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Правила русской орфографии и пунктуации </a:t>
            </a:r>
            <a:b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</a:b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(полный академический справочник 2009 года)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013176"/>
            <a:ext cx="6986637" cy="1296143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altLang="ru-RU" sz="5100" dirty="0" smtClean="0">
                <a:solidFill>
                  <a:srgbClr val="002060"/>
                </a:solidFill>
              </a:rPr>
              <a:t>Жданова Т.А.,</a:t>
            </a:r>
            <a:br>
              <a:rPr lang="ru-RU" altLang="ru-RU" sz="5100" dirty="0" smtClean="0">
                <a:solidFill>
                  <a:srgbClr val="002060"/>
                </a:solidFill>
              </a:rPr>
            </a:br>
            <a:r>
              <a:rPr lang="ru-RU" altLang="ru-RU" sz="5100" dirty="0" smtClean="0">
                <a:solidFill>
                  <a:srgbClr val="002060"/>
                </a:solidFill>
              </a:rPr>
              <a:t>методист РУМК отдела образования, спорта и туризма Ветковского райисполкома</a:t>
            </a:r>
            <a:endParaRPr lang="ru-RU" altLang="ru-RU" sz="5100" dirty="0" smtClean="0">
              <a:solidFill>
                <a:srgbClr val="002060"/>
              </a:solidFill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12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</a:t>
            </a:r>
            <a:r>
              <a:rPr lang="ru-RU" sz="6000" i="1" dirty="0" smtClean="0"/>
              <a:t> </a:t>
            </a:r>
            <a:r>
              <a:rPr lang="ru-RU" sz="6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переноса</a:t>
            </a:r>
            <a:endParaRPr lang="ru-RU" sz="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расположении текста на странице (печатной, машинописной, рукописной) нередки случаи несовпадения конца строки со знаком пробела, из-за чего возникает необходимость разрыва буквенной цепочки, соответствующей слову. Такой разрыв обозначается знаком переноса (чёрточкой). Чтобы уменьшить неудобства, возникающие в связи с этим при чтении текста, вводятся правила переноса. В основу правил переноса положен слоговой принцип. Однако в ряде случаев учитывается и членение слова на значимые части. 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русской орфографии и пунктуации </a:t>
            </a:r>
            <a:b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(полный академический справочник 2009 года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глава «Правила переноса», вводные замечания)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75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40960" cy="5904656"/>
          </a:xfrm>
        </p:spPr>
        <p:txBody>
          <a:bodyPr anchor="t">
            <a:normAutofit/>
          </a:bodyPr>
          <a:lstStyle/>
          <a:p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 211.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разрешается оставлять на строке или переносить на следующую строку одну букву. Например,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а-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кация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акаци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-я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212 .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разрешается оставлять на строке или переносить на следующую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строку буквенную цепочку, не содержащую гласной буквы. Например,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-вол,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-лед, цен-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-ст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 213.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разрешается отделять от предшествующей согласной буквы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Правильные переносы: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отъ-езд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коль-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цо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перь-ями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буль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-он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допускаются переносы: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от-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ъезд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кол-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ьцо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пер-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ьями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бул-ьон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 214.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разрешается отделять переносом букву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 предшествующей гласной буквы.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Правильные переносы: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рай-он, вой-на, стой-кий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нельзя переносить: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ра-йон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во-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йна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сто-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йкий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2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6135960"/>
          </a:xfrm>
        </p:spPr>
        <p:txBody>
          <a:bodyPr anchor="t"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215.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разрешается отделять гласную букву от предшествующей согласной буквы, если эта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согласная - не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последняя буква приставки. Правильные переносы: 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чу‑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дак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ка‑мин, до‑мой,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‑лун, ба‑лык,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пле‑нэром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пле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‑тень,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по‑лёт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хо‑мяк,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би‑рюк</a:t>
            </a:r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допускаются переносы: 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чуд‑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‑ин,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бир‑юк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т. п.</a:t>
            </a:r>
            <a:b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же согласной заканчивается приставка, а за ней следует гласная буква, перенос в соответствии с этим правилом возможен, но возможен и такой перенос, который соответствует членению слова на значимые части. Допускаются, напр., не только переносы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бе‑заварийный</a:t>
            </a:r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беза‑варийный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ра-зоружить</a:t>
            </a: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разо‑ружить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по‑дучить</a:t>
            </a:r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поду‑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чить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но и </a:t>
            </a: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без‑аварийный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раз‑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оружить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под‑учить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Примечание.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Если после приставки, кончающейся согласной буквой, следует буква </a:t>
            </a: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допускается только перенос после гласной буквы: 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ра‑зыграть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разы‑</a:t>
            </a:r>
            <a:r>
              <a:rPr lang="ru-RU" sz="25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грать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3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6135960"/>
          </a:xfrm>
        </p:spPr>
        <p:txBody>
          <a:bodyPr anchor="t">
            <a:noAutofit/>
          </a:bodyPr>
          <a:lstStyle/>
          <a:p>
            <a:r>
              <a:rPr lang="ru-RU" sz="22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 216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Разбиваются переносом удвоенные согласные, входящие в корень или образующие стык корня и суффикса, напр.: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жуж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‑жать,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мас‑са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кон‑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весен‑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ний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рус‑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ский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Не допускаются переносы: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жу‑жжать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‑сса, ко‑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нный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весе‑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нний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ру‑сский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русс‑кий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Однако после приставок удвоенные согласные при переносе могут не разбиваться; возможны, напр., переносы 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со‑жжённый,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по‑ссориться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сож‑жённый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‑сориться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 217.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неодинаковых согласных букв в середине слова, входящих в корень или образующих стык корня и суффикса, может быть разбита переносом любым образом, напр.: 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сес‑тра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сест‑ра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це‑нтральный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цен‑тральный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цент‑рольный;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ро‑ждение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рож‑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дение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де‑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тство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дет‑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ство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детс‑тво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детст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‑во; шу‑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мный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шум‑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же в группе согласных часть принадлежит приставке или если вся группа начинает вторую часть приставочного слова, предпочтительно учитывать членение слова на значимые части. Предпочтительные переносы: 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под‑бить, под‑бросить, при‑слать, от‑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странить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Допустимые переносы: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по‑дбить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‑росить;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прис‑лать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отс‑транить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5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отст</a:t>
            </a:r>
            <a:r>
              <a:rPr lang="ru-RU" sz="225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‑ранить</a:t>
            </a:r>
            <a:r>
              <a:rPr lang="ru-RU" sz="22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590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5904656"/>
          </a:xfrm>
        </p:spPr>
        <p:txBody>
          <a:bodyPr/>
          <a:lstStyle/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 218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стыке частей сложного или сложносокращенного слова возможны только такие переносы, которые соответствуют членению слова на значимые части, напр.: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авто‑прицеп, </a:t>
            </a:r>
            <a:r>
              <a:rPr lang="ru-RU" sz="2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‑со‑степь,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ново‑введение, двух‑атомный, трёх‑граммовый, 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‑граммовый, спец‑одежда,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сан‑узел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имущест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‑во, дет‑ясли.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 219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подлежат переносу: а) аббревиатуры, пишущиеся (полностью или частично) прописными буквами, напр.: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ДОСААФ, ЮНЕСКО, КамАЗ; б)</a:t>
            </a:r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графические сокращения, напр.: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б‑ка, ж.‑д., р/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в)</a:t>
            </a:r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написания, представляющие собой сочетания цифр и окончаний слов, напр.: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20‑й, 365‑й.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729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712968" cy="5760640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Факультативное правило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переносе может потеряться различие между написаниями слов слитно и через дефис; ср.: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военно‑обязанный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(пишется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военнообязанный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военно‑морской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(пишется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военно‑морской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Для сохранения различия надо во втором случае повторить дефис в начале перенесенной части: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военно‑ / ‑морской.</a:t>
            </a:r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правило применяется по желанию пишущего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257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343</TotalTime>
  <Words>233</Words>
  <Application>Microsoft Office PowerPoint</Application>
  <PresentationFormat>Экран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Правила русской орфографии и пунктуации  (полный академический справочник 2009 года)</vt:lpstr>
      <vt:lpstr>Правила переноса</vt:lpstr>
      <vt:lpstr>§ 211. Не разрешается оставлять на строке или переносить на следующую строку одну букву. Например, а-кация, акаци-я. § 212 .Не разрешается оставлять на строке или переносить на следующую строку буквенную цепочку, не содержащую гласной буквы. Например, ст-вол, вс-лед, цен-тр, тре-ст. § 213. Не разрешается отделять от предшествующей согласной буквы Ъ и Ь. Правильные переносы: отъ-езд, коль-цо, перь-ями буль-он; не допускаются переносы: от-ъезд, кол-ьцо, пер-ьями, бул-ьон. § 214. Не разрешается отделять переносом букву Й от предшествующей гласной буквы. Правильные переносы: рай-он, вой-на, стой-кий; нельзя переносить: ра-йон, во-йна, сто-йкий. </vt:lpstr>
      <vt:lpstr>§ 215. Не разрешается отделять гласную букву от предшествующей согласной буквы, если эта согласная - не последняя буква приставки. Правильные переносы: чу‑дак, ка‑мин, до‑мой, ша‑лун, ба‑лык, пле‑нэром, пле‑тень, по‑лёт, хо‑мяк, би‑рюк; не допускаются переносы: чуд‑ак, кам‑ин, бир‑юк и т. п. Если же согласной заканчивается приставка, а за ней следует гласная буква, перенос в соответствии с этим правилом возможен, но возможен и такой перенос, который соответствует членению слова на значимые части. Допускаются, напр., не только переносы бе‑заварийный и беза‑варийный, ра-зоружить и разо‑ружить, по‑дучить и поду‑чить, но и без‑аварийный, раз‑оружить, под‑учить. Примечание. Если после приставки, кончающейся согласной буквой, следует буква Ы, то допускается только перенос после гласной буквы: ра‑зыграть или разы‑грать. </vt:lpstr>
      <vt:lpstr>§ 216. Разбиваются переносом удвоенные согласные, входящие в корень или образующие стык корня и суффикса, напр.: жуж‑жать, мас‑са, кон‑ный, весен‑ний, рус‑ский. Не допускаются переносы: жу‑жжать, ма‑сса, ко‑нный, весе‑нний, ру‑сский или русс‑кий. Однако после приставок удвоенные согласные при переносе могут не разбиваться; возможны, напр., переносы со‑жжённый, по‑ссориться и сож‑жённый, пос‑сориться. § 217. Группа неодинаковых согласных букв в середине слова, входящих в корень или образующих стык корня и суффикса, может быть разбита переносом любым образом, напр.: се‑стра, сес‑тра и сест‑ра; це‑нтральный, цен‑тральный и цент‑рольный; ро‑ждение и рож‑дение; де‑тство, дет‑ство, детс‑тво и детст‑во; шу‑мный и шум‑ный. Если же в группе согласных часть принадлежит приставке или если вся группа начинает вторую часть приставочного слова, предпочтительно учитывать членение слова на значимые части. Предпочтительные переносы: под‑бить, под‑бросить, при‑слать, от‑странить. Допустимые переносы: по‑дбить, подб‑росить; прис‑лать; отс‑транить и отст‑ранить.</vt:lpstr>
      <vt:lpstr>Слайд 6</vt:lpstr>
      <vt:lpstr>Слайд 7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собственного педагогического опыта</dc:title>
  <dc:creator>User</dc:creator>
  <cp:lastModifiedBy>Admin</cp:lastModifiedBy>
  <cp:revision>18</cp:revision>
  <dcterms:created xsi:type="dcterms:W3CDTF">2016-07-08T09:24:28Z</dcterms:created>
  <dcterms:modified xsi:type="dcterms:W3CDTF">2018-10-31T08:23:11Z</dcterms:modified>
</cp:coreProperties>
</file>