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2" r:id="rId11"/>
    <p:sldId id="263" r:id="rId12"/>
    <p:sldId id="260" r:id="rId13"/>
    <p:sldId id="261" r:id="rId14"/>
    <p:sldId id="264" r:id="rId15"/>
    <p:sldId id="270" r:id="rId16"/>
    <p:sldId id="271" r:id="rId17"/>
    <p:sldId id="273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615" autoAdjust="0"/>
    <p:restoredTop sz="86372" autoAdjust="0"/>
  </p:normalViewPr>
  <p:slideViewPr>
    <p:cSldViewPr>
      <p:cViewPr varScale="1">
        <p:scale>
          <a:sx n="98" d="100"/>
          <a:sy n="98" d="100"/>
        </p:scale>
        <p:origin x="-9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A09FF-D36F-4FA2-BAF2-38912B795F1A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B5045-D8B9-4B7B-B07B-7770514E6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774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B5045-D8B9-4B7B-B07B-7770514E6C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18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73E77B0-B12F-4DDB-ADC5-F09E36F68C4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333362A-DF49-4B4C-A6DA-41C3912FB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620689"/>
            <a:ext cx="8136904" cy="3816424"/>
          </a:xfrm>
        </p:spPr>
        <p:txBody>
          <a:bodyPr/>
          <a:lstStyle/>
          <a:p>
            <a:pPr marL="182880" indent="0" algn="ctr">
              <a:buNone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Обобщение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собственного педагогического опыта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013176"/>
            <a:ext cx="6986637" cy="1296143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altLang="ru-RU" sz="5100" dirty="0" smtClean="0">
                <a:solidFill>
                  <a:srgbClr val="002060"/>
                </a:solidFill>
              </a:rPr>
              <a:t>Жданова Т.А.,</a:t>
            </a:r>
            <a:br>
              <a:rPr lang="ru-RU" altLang="ru-RU" sz="5100" dirty="0" smtClean="0">
                <a:solidFill>
                  <a:srgbClr val="002060"/>
                </a:solidFill>
              </a:rPr>
            </a:br>
            <a:r>
              <a:rPr lang="ru-RU" altLang="ru-RU" sz="4300" dirty="0" smtClean="0">
                <a:solidFill>
                  <a:srgbClr val="002060"/>
                </a:solidFill>
              </a:rPr>
              <a:t>методист </a:t>
            </a:r>
            <a:r>
              <a:rPr lang="ru-RU" altLang="ru-RU" sz="4300" dirty="0" smtClean="0">
                <a:solidFill>
                  <a:srgbClr val="002060"/>
                </a:solidFill>
              </a:rPr>
              <a:t>РУМК отдела образования, спорта и туризма Ветковского райисполкома </a:t>
            </a:r>
            <a:endParaRPr lang="ru-RU" altLang="ru-RU" sz="4300" dirty="0" smtClean="0">
              <a:solidFill>
                <a:srgbClr val="002060"/>
              </a:solidFill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94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620688"/>
            <a:ext cx="8496944" cy="583264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 </a:t>
            </a:r>
          </a:p>
          <a:p>
            <a:pPr lvl="0" algn="just"/>
            <a:r>
              <a:rPr lang="ru-RU" sz="26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Название: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методов, приёмов и форм активизации познавательной деятельности учащихся на уроках русского языка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/>
            <a:r>
              <a:rPr lang="ru-RU" sz="26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невозможно добиться знаний без формирования и развития устойчивого познавательного интереса к изучаемому предмету. Правильный выбор и сочетание методов, приёмов и форм позволяют менять ситуацию в лучшую сторону.</a:t>
            </a:r>
          </a:p>
          <a:p>
            <a:pPr lvl="0" algn="just"/>
            <a:r>
              <a:rPr lang="ru-RU" sz="2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повышение активности познавательной деятельности посредством использования сочетания разнообразных методов, приёмов и форм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9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620688"/>
            <a:ext cx="8496944" cy="583264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r>
              <a:rPr lang="ru-RU" sz="26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выявить методы, приёмы и формы, которые помогут активизировать познавательную деятельность учащихся на уроке;</a:t>
            </a:r>
          </a:p>
          <a:p>
            <a:pPr lvl="0" algn="just"/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разработать и апробировать модель сочетания выбранных методов, приёмов и форм активизации деятельности учащихся на разных этапах учебного занятия;</a:t>
            </a:r>
          </a:p>
          <a:p>
            <a:pPr lvl="0" algn="just"/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оценка эффективности выбранных методов, приёмов и форм для достижения поставленной цели: активизации познавательной деятельности  учащихся.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3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476672"/>
            <a:ext cx="8712968" cy="626469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5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2.Описание </a:t>
            </a:r>
            <a:r>
              <a:rPr lang="ru-RU" sz="25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технологии </a:t>
            </a:r>
            <a:r>
              <a:rPr lang="ru-RU" sz="25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опыта</a:t>
            </a:r>
          </a:p>
          <a:p>
            <a:pPr lvl="0" algn="just"/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ведущая идея: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активизация познавательной деятельности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повышает мотивацию 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изучению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предмета, следовательно, 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помогает повысить качество знаний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учащихся;</a:t>
            </a:r>
            <a:endParaRPr lang="ru-RU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сути: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(отражение мысли ведущей идеи с научной, методической и педагогической точек зрения, т.е. где сказано об этом в научном мире, и как я применяю это на своей практике);</a:t>
            </a:r>
            <a:endParaRPr lang="ru-RU" sz="25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результативность и эффективность: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каким образом диагностирована успешность опыта; доказательство результативности посредством конкретных примеров (со ссылкой на приложения); что влияет (позитивно или негативно) на эффективность и результативность опыта. </a:t>
            </a:r>
            <a:endParaRPr lang="ru-RU" sz="25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67544" y="692696"/>
            <a:ext cx="8280920" cy="57606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3.Заключение</a:t>
            </a:r>
          </a:p>
          <a:p>
            <a:pPr algn="just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конкретные выводы и предложения, которые вытекают из опыта;</a:t>
            </a:r>
          </a:p>
          <a:p>
            <a:pPr algn="just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 планируете совершенствовать свой опыт дальше;</a:t>
            </a:r>
          </a:p>
          <a:p>
            <a:pPr algn="just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рекомендации по использованию вашего опыта в деятельности других педагогов;</a:t>
            </a:r>
          </a:p>
          <a:p>
            <a:pPr algn="just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где выступали или печатались с данным опытом.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28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11560" y="908720"/>
            <a:ext cx="7920880" cy="525658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4.Приложения</a:t>
            </a:r>
          </a:p>
          <a:p>
            <a:pPr algn="just"/>
            <a:r>
              <a:rPr lang="ru-RU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Приложение 1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Технологические карты, планы-конспекты занятий, мероприятий.</a:t>
            </a:r>
          </a:p>
          <a:p>
            <a:pPr algn="just"/>
            <a:r>
              <a:rPr lang="ru-RU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Приложение 2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Ваш список публикаций по теме опыта, если таковой имеется.</a:t>
            </a:r>
          </a:p>
          <a:p>
            <a:pPr algn="just"/>
            <a:r>
              <a:rPr lang="ru-RU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Приложение 3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Примеры дидактических материалов, анкет и т.д.</a:t>
            </a:r>
            <a:endParaRPr lang="ru-RU" sz="28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59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764705"/>
            <a:ext cx="8280920" cy="5688632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Определите и чётко укажите «коэффициент авторства», т.е. что из этого создано Вами лично, а что собрано из других источников и систематизировано. Авторскими могут быть: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примеры (тестов, игр, заданий);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сочетание и использование на практике известных приёмов;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подходы к отбору содержания и проектирования урока;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изучения определённых тем;</a:t>
            </a:r>
          </a:p>
          <a:p>
            <a:pPr marL="342900" indent="-342900" algn="just">
              <a:buFontTx/>
              <a:buChar char="-"/>
            </a:pP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разработанные Вами средства обучения и т.д.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Кроме того, диапазон опыта зависит от масштаба его применения: изучение одной темы, одного раздела, материала одного класса, одного предмета, разных предметов.</a:t>
            </a:r>
          </a:p>
          <a:p>
            <a:pPr marL="342900" indent="-342900" algn="just">
              <a:buFontTx/>
              <a:buChar char="-"/>
            </a:pPr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7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548680"/>
            <a:ext cx="8784976" cy="6120680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Выделите то общее, что позволяет представить Ваш опыт как систему. Для этого определите, что именно является ядром опыта: приёмы и формы организации образовательного процесса, или подходы к построению, отбору, структурированию содержания, или организация познавательной деятельности учащихся, или определение эффективных методов преподавания, или поиск средств обучения, контроля и т.д. Подумайте, как можно систематизировать, классифицировать или объединить предлагаемое Вами. Представьте в виде схемы (таблицы, модели и т.п.) типы связей между структурными компонентами Вашей системы.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методы опроса / методы объяснения / методы контроля знаний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средства для работы над совершенствованием запоминания / средства для отработки навыков быстрого отбора информации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т.д.</a:t>
            </a:r>
            <a:endParaRPr lang="ru-RU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09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11560" y="908720"/>
            <a:ext cx="7920880" cy="525658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Типичные ошибки при обобщении </a:t>
            </a:r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описании опыта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1.Обобщение опыта подменяется описанием плана деятельности педагога.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2.Не формулируется истинная основа для обобщения.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3.При обобщении опыта происходит углубление в детали.</a:t>
            </a: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4.Описывается не апробированное, использованное Вами, а желаемое.</a:t>
            </a:r>
          </a:p>
        </p:txBody>
      </p:sp>
    </p:spTree>
    <p:extLst>
      <p:ext uri="{BB962C8B-B14F-4D97-AF65-F5344CB8AC3E}">
        <p14:creationId xmlns:p14="http://schemas.microsoft.com/office/powerpoint/2010/main" xmlns="" val="81185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692696"/>
            <a:ext cx="8496944" cy="5832648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XII.</a:t>
            </a:r>
            <a:r>
              <a:rPr lang="ru-RU" sz="24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Подготовьте теоретическое обоснование Вашего опыта. Следует определить и выделить ту теорию, на основе которой проходило обобщение, и представить свой опыт как частный случай этого общего. </a:t>
            </a:r>
            <a:r>
              <a:rPr lang="ru-RU" sz="245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при описании опыта работы по технологии развития критического мышления покажите, каким образом Вы опирались на основные дидактические принципы, в чём именно состоит Ваша индивидуальная манера работы. Укажите, на какие научные идеи опирались, </a:t>
            </a:r>
            <a:r>
              <a:rPr lang="ru-RU" sz="24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использовали приёмы, средства, методы, почерпнутые из литературы (укажите источники). </a:t>
            </a:r>
          </a:p>
          <a:p>
            <a:pPr algn="just"/>
            <a:r>
              <a:rPr lang="ru-RU" sz="24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НО!!!</a:t>
            </a:r>
            <a:r>
              <a:rPr lang="ru-RU" sz="24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Представляя практическую часть, не переключайтесь на обзор и цитирование теории. Используйте научные идеи только как опору для обобщения собственного опыта.</a:t>
            </a:r>
            <a:endParaRPr lang="ru-RU" sz="2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8856984" cy="6192688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XIII.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Определите необходимое и достаточное количество </a:t>
            </a:r>
            <a:r>
              <a:rPr lang="ru-RU" sz="235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конкретных 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материалов и примеров, иллюстрирующих каждый раздел Вашего опыта. Разделите практический материал (карточки, опорные схемы, набор заданий, подборки текстов и т.д.) на основную часть и приложение, подберите примеры фрагментов уроков или разработанных Вами пособий. </a:t>
            </a:r>
          </a:p>
          <a:p>
            <a:pPr algn="just"/>
            <a:r>
              <a:rPr lang="ru-RU" sz="235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опыте следует отразить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оригинальные приёмы, методы, творческие находки, которые используете в своей работе. Необходимо </a:t>
            </a:r>
            <a:r>
              <a:rPr lang="ru-RU" sz="235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обязательно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включить Ваши личные разработки, которые подтверждают и иллюстрируют сущность обобщаемого опыта: планирование </a:t>
            </a:r>
            <a:r>
              <a:rPr lang="ru-RU" sz="235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занятий (например, иное разделение уроков по темам при изучении произведения), материалы для текущего и итогового контроля, наглядно-иллюстративные материалы, творческие задания, сценарии уроков и т.д. Так как Вы описываете опыт свой деятельности, лейтмотивом работы должны быть слова </a:t>
            </a:r>
            <a:r>
              <a:rPr lang="ru-RU" sz="245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«Я это делаю следующим образом…»</a:t>
            </a:r>
            <a:endParaRPr lang="ru-RU" sz="245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8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 стрелкой 13"/>
          <p:cNvCxnSpPr>
            <a:stCxn id="2" idx="2"/>
            <a:endCxn id="6" idx="0"/>
          </p:cNvCxnSpPr>
          <p:nvPr/>
        </p:nvCxnSpPr>
        <p:spPr>
          <a:xfrm>
            <a:off x="4608004" y="2132856"/>
            <a:ext cx="2134259" cy="144016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  <a:endCxn id="4" idx="0"/>
          </p:cNvCxnSpPr>
          <p:nvPr/>
        </p:nvCxnSpPr>
        <p:spPr>
          <a:xfrm flipH="1">
            <a:off x="2339752" y="2132856"/>
            <a:ext cx="2268252" cy="144016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323528" y="548680"/>
            <a:ext cx="8568952" cy="1584176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Прежде чем приступать к описанию опыта, проанализируйте свою профессиональную деятельность и ответьте на вопросы:</a:t>
            </a:r>
            <a:endParaRPr lang="ru-RU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2370791"/>
            <a:ext cx="3168352" cy="986201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чём секрет моего успеха?</a:t>
            </a:r>
            <a:endParaRPr lang="ru-RU" sz="2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3573016"/>
            <a:ext cx="3168352" cy="1296144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я умею делать так, как не делают другие учителя?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29975" y="2394665"/>
            <a:ext cx="3384376" cy="962328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я это делаю?</a:t>
            </a:r>
            <a:endParaRPr lang="ru-RU" sz="2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50075" y="3573016"/>
            <a:ext cx="3384376" cy="1296144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чего я это делаю?</a:t>
            </a:r>
          </a:p>
        </p:txBody>
      </p:sp>
      <p:cxnSp>
        <p:nvCxnSpPr>
          <p:cNvPr id="8" name="Прямая со стрелкой 7"/>
          <p:cNvCxnSpPr>
            <a:stCxn id="2" idx="2"/>
            <a:endCxn id="3" idx="0"/>
          </p:cNvCxnSpPr>
          <p:nvPr/>
        </p:nvCxnSpPr>
        <p:spPr>
          <a:xfrm flipH="1">
            <a:off x="2339752" y="2132856"/>
            <a:ext cx="2268252" cy="23793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5" idx="0"/>
          </p:cNvCxnSpPr>
          <p:nvPr/>
        </p:nvCxnSpPr>
        <p:spPr>
          <a:xfrm>
            <a:off x="4608004" y="2132856"/>
            <a:ext cx="2114159" cy="26180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313184" y="5065978"/>
            <a:ext cx="8568952" cy="1387357"/>
          </a:xfrm>
          <a:prstGeom prst="round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25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Обобщить свой опыт 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объяснить, каким образом Вами достигаются положительные результаты в образовательном </a:t>
            </a:r>
            <a:r>
              <a:rPr lang="ru-RU" sz="2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процессе.</a:t>
            </a:r>
            <a:endParaRPr lang="ru-RU" sz="2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45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692696"/>
            <a:ext cx="8568952" cy="5976664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XIV.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Сверьте свои материалы с критериями оценки опыта, используемыми квалификационной комиссией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(Методические рекомендации о порядке проведения квалификационного экзамена при прохождении аттестации педагогическими работниками на присвоение и подтверждение высшей квалификационной категории, квалификационной категории «учитель-методист», приложение  8).</a:t>
            </a: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 изучите требования к оформлению работы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(Методические рекомендации о порядке проведения квалификационного экзамена при прохождении аттестации педагогическими работниками на присвоение и подтверждение высшей квалификационной категории, квалификационной категории «учитель-методист», приложение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7).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3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47664" y="548680"/>
            <a:ext cx="6264696" cy="504056"/>
          </a:xfrm>
          <a:prstGeom prst="round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54800"/>
            <a:ext cx="8640960" cy="5514559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Выявить и сформулировать проблему, которая решается Вами успешно. Тогда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обобщение опыта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описание системы работы по решению данной проблемы, а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представить авторский подход её решения.</a:t>
            </a: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Определитесь, о чём Вы будете писать. Не стремитесь описать всё, выберите что-то одно.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меня хорошо получается… организовать познавательную деятельность, обучать выразительному чтению, применять интерактивные методы, создавать собственные опорные схемы, модели, создавать учебные проблемные ситуации на уроке и т.д. Выберите достаточно конкретную и чётко очерченную часть Вашей	 профессиональной деятельности, которая наглядно продемонстрирует именно Ваш профессиональный почерк.</a:t>
            </a:r>
          </a:p>
        </p:txBody>
      </p:sp>
    </p:spTree>
    <p:extLst>
      <p:ext uri="{BB962C8B-B14F-4D97-AF65-F5344CB8AC3E}">
        <p14:creationId xmlns:p14="http://schemas.microsoft.com/office/powerpoint/2010/main" xmlns="" val="13047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48680"/>
            <a:ext cx="8640960" cy="6120679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Пишите от первого лица языком, понятным таким же учителям, как Вы (мною создана…, мне удалось…, я апробировала… и т.д.). Представьте себе педсовет, на котором Вы выступаете с темой «Опыт моей успешной работы по преодолению…, развитию…, обучению…, формированию… и т.д.». Ценятся логичность, ясность, точность использования терминологии, аккуратность при цитировании и вставке заимствований из Интернета.</a:t>
            </a: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Чётко, конкретно сформулируйте тему своего опыта, используя записи, сделанные во </a:t>
            </a:r>
            <a:r>
              <a:rPr lang="en-US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пункте. </a:t>
            </a:r>
            <a:r>
              <a:rPr lang="ru-RU" sz="23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«Приёмы обучения учащихся созданию опорных схем, таблиц», «Системное использование </a:t>
            </a:r>
            <a:r>
              <a:rPr lang="ru-RU" sz="23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уроке </a:t>
            </a:r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учебных проблемных ситуаций» и т.д. 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!!!!! НЕ ЗАБЫТЬ: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базовая единица преподавания предмета – урок, а не факультативные занятия, кружки, проекты. Следовательно, опыт необходимо сфокусировать на практике ведения уроков.</a:t>
            </a:r>
          </a:p>
          <a:p>
            <a:pPr algn="just"/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09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48680"/>
            <a:ext cx="8640960" cy="6120679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Определите цели, на которые направлен Ваш опыт, в виде достижений учеников, т.е. постарайтесь отразить те знания, умения, компетенции и т.д., на формирование и развитие которых направлен данный опыт.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 создаёте опорные схемы, таблицы, то целью будет не «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разработка схем, таблиц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а «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развитие у учащихся умений разрабатывать схемы и таблицы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 Цель должна быть диагностичной, т.е. предполагать измеряемый результат, степень её достижения.</a:t>
            </a:r>
            <a:endParaRPr lang="ru-RU" sz="2400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Сформулируйте задачи, т.е. что нужно сделать, чтобы достичь поставленной цели.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цель –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развивать коммуникативные умения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Чтобы её выполнить нужно решить задачи: 1)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научить учащихся задавать вопросы разных типов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2)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выработать навык структурированного монологического высказывания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3)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научить дискутировать, выступать публично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т.д.</a:t>
            </a:r>
            <a:endParaRPr lang="ru-RU" sz="36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8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48680"/>
            <a:ext cx="8640960" cy="6120679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VI.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Проверьте согласованность заявленных компонентов опыта: </a:t>
            </a:r>
            <a:r>
              <a:rPr lang="ru-RU" sz="235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 – цель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5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– цель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35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результаты опыта – цель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Результаты – это зеркальное отражение задач. Положите рядом два листочка «задачи» и «результаты» и проверьте их соответствие.</a:t>
            </a: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VII.</a:t>
            </a:r>
            <a:r>
              <a:rPr lang="ru-RU" sz="235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Описывайте то, что непосредственно Вы делали на уроке. Не смешивайте практический опыт с научным исследованием, т.е. придумывать гипотезу, методику исследования и т.д., чего Вы не делали. Не надо личный опыт преподавания подменять реализацией Вашей школой инновационного проекта. Не смешивайте описание реализованного опыта с отчётом по теме самообразования (изучить литературу по теме, отобрать и внедрить в практику преподавания отдельные  методы и приёмы и т.д.). Вы сами обладаете опытом использования собственных разработок, что и требуется доказать.</a:t>
            </a:r>
            <a:endParaRPr lang="ru-RU" sz="235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85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48680"/>
            <a:ext cx="8640960" cy="6120679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VIII.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Уделите должное внимание описанию результативности опыта. Результативность следует выводить из поставленных цели и задач. </a:t>
            </a:r>
            <a:r>
              <a:rPr lang="ru-RU" sz="24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была цель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развивать коммуникативные умения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Чтобы её выполнить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были поставлены задачи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научить учащихся задавать вопросы разных типов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2) 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выработать навык структурированного монологического высказывания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3) 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научить дискутировать, выступать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публично.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Следовательно, чтобы увидеть результат, Вы должны проанализировать выполнение поставленных задач. Показатели результативности должны отражать степень достижения цели и решения поставленных задач. </a:t>
            </a:r>
            <a:r>
              <a:rPr lang="ru-RU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увеличилось количество учащихся, получивших дипломы на конкурсе риторического мастерства, повысилось качество знаний учащихся по предмету: больше учащихся получают регулярно 9-10 баллов и т.д.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 должен быть измерен и доказан!!!!!!!!!!!!!!</a:t>
            </a:r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4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6420" y="540532"/>
            <a:ext cx="8136904" cy="792088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IX.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Примерная</a:t>
            </a:r>
            <a:r>
              <a:rPr lang="ru-RU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опыта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1772816"/>
            <a:ext cx="4104456" cy="2736304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2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1.Информационный блок</a:t>
            </a: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название темы опыта;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актуальность опыта;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 опыта;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опыта;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-длительность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работы.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50950" y="1777899"/>
            <a:ext cx="4104456" cy="2731221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2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2.Описание технологии опыта</a:t>
            </a: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-ведущая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идея опыта;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-описание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сути опыта;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-результативность и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эффективность опыта.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2304" y="4941168"/>
            <a:ext cx="4104456" cy="1152128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3.Заключение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50950" y="4941168"/>
            <a:ext cx="4104455" cy="1152128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6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4.Приложения</a:t>
            </a:r>
          </a:p>
          <a:p>
            <a:pPr algn="ctr"/>
            <a:r>
              <a:rPr lang="ru-RU" sz="26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5.Список литературы</a:t>
            </a:r>
            <a:endParaRPr lang="ru-RU" sz="26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1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1520" y="548680"/>
            <a:ext cx="8568952" cy="55446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1.Информационный блок</a:t>
            </a:r>
          </a:p>
          <a:p>
            <a:pPr algn="just"/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название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(использование средств, приёмов, методов и т.д. в образовательной деятельности);</a:t>
            </a:r>
          </a:p>
          <a:p>
            <a:pPr algn="just"/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(противоречия, затруднения, проблемы);</a:t>
            </a:r>
          </a:p>
          <a:p>
            <a:pPr algn="just"/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(развитие способностей, качеств, формирование ЗУН определёнными средствами в конкретной ситуации);</a:t>
            </a:r>
          </a:p>
          <a:p>
            <a:pPr algn="just"/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(отражение последовательности действий по достижению цели);</a:t>
            </a:r>
            <a:endParaRPr lang="ru-RU" sz="2600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длительность работы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(продолжительность работы, этапы).</a:t>
            </a:r>
            <a:endParaRPr lang="ru-RU" sz="26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839</TotalTime>
  <Words>1682</Words>
  <Application>Microsoft Office PowerPoint</Application>
  <PresentationFormat>Экран (4:3)</PresentationFormat>
  <Paragraphs>83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Ясность</vt:lpstr>
      <vt:lpstr>Обобщение собственного педагогического опыта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SPecialiST RePack, Sanbuild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собственного педагогического опыта</dc:title>
  <dc:creator>User</dc:creator>
  <cp:lastModifiedBy>Admin</cp:lastModifiedBy>
  <cp:revision>110</cp:revision>
  <dcterms:created xsi:type="dcterms:W3CDTF">2016-03-29T13:21:27Z</dcterms:created>
  <dcterms:modified xsi:type="dcterms:W3CDTF">2018-10-31T08:22:05Z</dcterms:modified>
</cp:coreProperties>
</file>