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305" r:id="rId3"/>
    <p:sldId id="259" r:id="rId4"/>
    <p:sldId id="295" r:id="rId5"/>
    <p:sldId id="321" r:id="rId6"/>
    <p:sldId id="325" r:id="rId7"/>
    <p:sldId id="328" r:id="rId8"/>
    <p:sldId id="322" r:id="rId9"/>
    <p:sldId id="326" r:id="rId10"/>
    <p:sldId id="332" r:id="rId11"/>
    <p:sldId id="333" r:id="rId12"/>
    <p:sldId id="331" r:id="rId13"/>
    <p:sldId id="324" r:id="rId14"/>
    <p:sldId id="327" r:id="rId15"/>
    <p:sldId id="334" r:id="rId16"/>
    <p:sldId id="335" r:id="rId17"/>
  </p:sldIdLst>
  <p:sldSz cx="9144000" cy="6858000" type="screen4x3"/>
  <p:notesSz cx="6724650" cy="97742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68D6380-4EED-4D4C-9EB0-9950801BA0F2}">
          <p14:sldIdLst>
            <p14:sldId id="256"/>
            <p14:sldId id="305"/>
            <p14:sldId id="259"/>
            <p14:sldId id="295"/>
            <p14:sldId id="321"/>
            <p14:sldId id="325"/>
            <p14:sldId id="328"/>
            <p14:sldId id="322"/>
            <p14:sldId id="326"/>
            <p14:sldId id="332"/>
            <p14:sldId id="333"/>
            <p14:sldId id="331"/>
            <p14:sldId id="324"/>
            <p14:sldId id="327"/>
            <p14:sldId id="334"/>
          </p14:sldIdLst>
        </p14:section>
        <p14:section name="Раздел без заголовка" id="{9146D20A-C1AE-4D7D-8FB2-052DCB784AD6}">
          <p14:sldIdLst>
            <p14:sldId id="3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990033"/>
    <a:srgbClr val="000099"/>
    <a:srgbClr val="5D84B7"/>
    <a:srgbClr val="004846"/>
    <a:srgbClr val="006666"/>
    <a:srgbClr val="4B6DA3"/>
    <a:srgbClr val="142F50"/>
    <a:srgbClr val="001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>
      <p:cViewPr varScale="1">
        <p:scale>
          <a:sx n="106" d="100"/>
          <a:sy n="106" d="100"/>
        </p:scale>
        <p:origin x="172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2D0B4-3E6C-4125-AD4C-CDB60FF76AE2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1AAD5-4D75-42F5-9DB9-2C06A3318E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658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4760-ECB1-4EB1-A1D1-55EF1F3900CF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246F-B303-4990-BF5A-23E3887B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399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4760-ECB1-4EB1-A1D1-55EF1F3900CF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246F-B303-4990-BF5A-23E3887B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901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4760-ECB1-4EB1-A1D1-55EF1F3900CF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246F-B303-4990-BF5A-23E3887B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32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4760-ECB1-4EB1-A1D1-55EF1F3900CF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246F-B303-4990-BF5A-23E3887B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086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4760-ECB1-4EB1-A1D1-55EF1F3900CF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246F-B303-4990-BF5A-23E3887B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76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4760-ECB1-4EB1-A1D1-55EF1F3900CF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246F-B303-4990-BF5A-23E3887B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062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4760-ECB1-4EB1-A1D1-55EF1F3900CF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246F-B303-4990-BF5A-23E3887B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7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4760-ECB1-4EB1-A1D1-55EF1F3900CF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246F-B303-4990-BF5A-23E3887B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61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4760-ECB1-4EB1-A1D1-55EF1F3900CF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246F-B303-4990-BF5A-23E3887B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030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4760-ECB1-4EB1-A1D1-55EF1F3900CF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246F-B303-4990-BF5A-23E3887B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64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4760-ECB1-4EB1-A1D1-55EF1F3900CF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B246F-B303-4990-BF5A-23E3887B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036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24760-ECB1-4EB1-A1D1-55EF1F3900CF}" type="datetimeFigureOut">
              <a:rPr lang="ru-RU" smtClean="0"/>
              <a:pPr/>
              <a:t>02.10.2019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B246F-B303-4990-BF5A-23E3887B7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54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ingramota.by/ru/actualinfo/actualinfo/131" TargetMode="External"/><Relationship Id="rId4" Type="http://schemas.openxmlformats.org/officeDocument/2006/relationships/image" Target="../media/image20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iro.gomel.by/" TargetMode="External"/><Relationship Id="rId3" Type="http://schemas.openxmlformats.org/officeDocument/2006/relationships/image" Target="../media/image4.tmp"/><Relationship Id="rId7" Type="http://schemas.openxmlformats.org/officeDocument/2006/relationships/hyperlink" Target="https://www.adu.by/ru/uchitelyu/vesnik-adukatsyi.html" TargetMode="External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onitoring.adu.by/index.php/ru/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tm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ogachev6.znaj.by/" TargetMode="External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mp"/><Relationship Id="rId4" Type="http://schemas.openxmlformats.org/officeDocument/2006/relationships/image" Target="../media/image10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gymnasia.gomel.by/index.php?option=com_content&amp;view=article&amp;id=184&amp;Itemid=159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du.by/ru/202-obrazovatelnyj-protsess-2017-2018-uchebnyj-god/uchebnye-predmety-v-xi-klassy/1285-obshchestvovedenie.html" TargetMode="External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tmp"/><Relationship Id="rId4" Type="http://schemas.openxmlformats.org/officeDocument/2006/relationships/hyperlink" Target="http://www.fingramota.by/ru/actualinfo/actualinfo/13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539552" y="1412190"/>
            <a:ext cx="7848872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endParaRPr lang="be-BY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be-BY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ОСНОВНЫХ НАПРАВЛЕНИЯХ РАБОТЫ ПО ОБУЧЕНИЮ ФИНАНСОВОЙ ГРАМОТНОСТИ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87577" y="4797152"/>
            <a:ext cx="4756423" cy="1656184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Хаврукова Н.Н.,</a:t>
            </a:r>
          </a:p>
          <a:p>
            <a:pPr algn="l" eaLnBrk="1" hangingPunct="1"/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УМО И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ВР</a:t>
            </a:r>
          </a:p>
          <a:p>
            <a:pPr algn="l" eaLnBrk="1" hangingPunct="1"/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ГУО «Гомельский областной </a:t>
            </a:r>
            <a:b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развития образования»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50" y="4581128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179512" y="4535409"/>
            <a:ext cx="8970438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71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628800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1556792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6603" y="1581301"/>
            <a:ext cx="885698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2019 г.: 1 этап (учреждения образования) – 25 сентября</a:t>
            </a:r>
          </a:p>
          <a:p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2 этап (районный)                           – 18 октября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  3 этап (областной)                         – 15 ноября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Итоги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республиканской олимпиады:</a:t>
            </a:r>
          </a:p>
          <a:p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23563" y="833070"/>
            <a:ext cx="85232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ОЛИМПИАДА </a:t>
            </a:r>
          </a:p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ФИНАНСОВОЙ ГРАМОТНОСТИ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482544"/>
              </p:ext>
            </p:extLst>
          </p:nvPr>
        </p:nvGraphicFramePr>
        <p:xfrm>
          <a:off x="196602" y="3356992"/>
          <a:ext cx="8856985" cy="268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1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613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год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год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240"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этап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Заключительный этап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этап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Заключительный этап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Рассветовская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СШ</a:t>
                      </a:r>
                    </a:p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Октябрьского р-на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СШ №38 г.Гомеля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СШ №11 </a:t>
                      </a:r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г.Мозыря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Гомельский областной лицей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Рассветовская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СШ</a:t>
                      </a:r>
                    </a:p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Октябрьского р-на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СШ №38 </a:t>
                      </a:r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г.Гомеля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СШ №38 г.Гомеля</a:t>
                      </a:r>
                    </a:p>
                    <a:p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СШ №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г.Гомеля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г.Добруша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242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628800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1556792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6602" y="1637105"/>
            <a:ext cx="885698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2016-2019 гг.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модели формирования финансовой грамотности как одной из компетенций учащихся посредством создания информационно-образовательной среды</a:t>
            </a:r>
          </a:p>
          <a:p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Лельчицкая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районная гимназия</a:t>
            </a:r>
          </a:p>
          <a:p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Речицкий районный лицей</a:t>
            </a:r>
          </a:p>
          <a:p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 № 46 г.Гомеля </a:t>
            </a:r>
          </a:p>
          <a:p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Блеза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Паскаля</a:t>
            </a:r>
          </a:p>
          <a:p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Гимназия имени </a:t>
            </a:r>
            <a:r>
              <a:rPr lang="ru-RU" sz="2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Я.Купалы</a:t>
            </a: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г.Мозыря</a:t>
            </a:r>
            <a:endParaRPr lang="ru-RU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759378"/>
            <a:ext cx="85232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ПРОЕКТ</a:t>
            </a:r>
          </a:p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ФИНАНСОВОЙ ГРАМОТНОСТИ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356991"/>
            <a:ext cx="3761506" cy="259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96602" y="3861048"/>
            <a:ext cx="4896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51520" y="4437112"/>
            <a:ext cx="4896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96602" y="5373216"/>
            <a:ext cx="4896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35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628800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1556792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3508" y="1608825"/>
            <a:ext cx="885698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Отделам,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чреждениям образования:</a:t>
            </a:r>
          </a:p>
          <a:p>
            <a:endParaRPr lang="ru-RU" sz="1400" dirty="0" smtClean="0">
              <a:solidFill>
                <a:schemeClr val="tx2"/>
              </a:solidFill>
            </a:endParaRPr>
          </a:p>
          <a:p>
            <a:pPr marL="457200" indent="-457200">
              <a:lnSpc>
                <a:spcPts val="1600"/>
              </a:lnSpc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рекомендации по результатам республиканского мониторинга финансовой грамотности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lnSpc>
                <a:spcPts val="1600"/>
              </a:lnSpc>
              <a:buAutoNum type="arabicPeriod"/>
            </a:pPr>
            <a:endParaRPr lang="ru-RU" sz="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1600"/>
              </a:lnSpc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республиканского мониторинга на заседаниях МО, педагогических  советах, административных совещаниях;</a:t>
            </a:r>
          </a:p>
          <a:p>
            <a:pPr marL="457200" indent="-457200">
              <a:buAutoNum type="arabicPeriod"/>
            </a:pPr>
            <a:endParaRPr lang="ru-RU" sz="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конкретных мероприятий.</a:t>
            </a:r>
          </a:p>
          <a:p>
            <a:pPr marL="457200" indent="-457200">
              <a:buAutoNum type="arabicPeriod"/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методических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выездов, изучения деятельности </a:t>
            </a:r>
            <a:endParaRPr lang="ru-RU" sz="2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выяснять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администрации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1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*каким образом обеспечивается интеграция результатов республиканского мониторинга финансовой грамотности в образовательный процесс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выявлять эффективный опыт данной деятельности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*транслировать эффективный опыт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мероприятий, </a:t>
            </a:r>
          </a:p>
          <a:p>
            <a:pPr>
              <a:lnSpc>
                <a:spcPts val="16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сайтах учреждений, в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СМИ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08520" y="973958"/>
            <a:ext cx="834371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2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428515"/>
            <a:ext cx="1368152" cy="115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6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628800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1556792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1683" y="847315"/>
            <a:ext cx="7876172" cy="43088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НАУЧНО-МЕТОДИЧЕСКОЕ ОБЕСПЕЧЕНИЕ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0" y="1700808"/>
            <a:ext cx="4061430" cy="25664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31413" y="1607558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интернет-портал финансовой грамотности</a:t>
            </a:r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2" y="4293561"/>
            <a:ext cx="4077701" cy="2605750"/>
          </a:xfrm>
          <a:prstGeom prst="rect">
            <a:avLst/>
          </a:prstGeom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676" y="2438555"/>
            <a:ext cx="4611845" cy="29011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427984" y="5589240"/>
            <a:ext cx="4647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www.fingramota.by/ru/actualinfo/actualinfo/131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2185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47433"/>
            <a:ext cx="8343716" cy="43088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НАУЧНО-МЕТОДИЧЕСКОЕ ОБЕСПЕЧЕНИЕ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2" y="3501008"/>
            <a:ext cx="4157663" cy="3321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44" y="3118033"/>
            <a:ext cx="27130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150" y="5949280"/>
            <a:ext cx="3876675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8" y="1693567"/>
            <a:ext cx="504056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654" y="1602771"/>
            <a:ext cx="3265239" cy="900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-21284" y="1579235"/>
            <a:ext cx="9356897" cy="114332"/>
            <a:chOff x="-104377" y="1652852"/>
            <a:chExt cx="9248377" cy="105177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0" y="1712310"/>
              <a:ext cx="9144000" cy="45719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 flipH="1">
              <a:off x="-104377" y="1652852"/>
              <a:ext cx="9144000" cy="45719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919" y="2276872"/>
            <a:ext cx="4362081" cy="357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55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9036496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157192"/>
            <a:ext cx="1371600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836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539552" y="1412190"/>
            <a:ext cx="7848872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endParaRPr lang="be-BY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be-BY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ОСНОВНЫХ НАПРАВЛЕНИЯХ РАБОТЫ ПО ОБУЧЕНИЮ ФИНАНСОВОЙ ГРАМОТНОСТИ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83968" y="4581128"/>
            <a:ext cx="4756423" cy="1656184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Хаврукова Н.Н.,</a:t>
            </a:r>
          </a:p>
          <a:p>
            <a:pPr algn="l" eaLnBrk="1" hangingPunct="1"/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УМО И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ВР</a:t>
            </a:r>
          </a:p>
          <a:p>
            <a:pPr algn="l" eaLnBrk="1" hangingPunct="1"/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ГУО «Гомельский областной </a:t>
            </a:r>
            <a:b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развития образования»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50" y="4581128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179512" y="4535409"/>
            <a:ext cx="8970438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95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30047" y="839146"/>
            <a:ext cx="7259676" cy="732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ФИНАНСОВОЙ ГРАМОТНОСТИ УЧАЩИХСЯ </a:t>
            </a:r>
            <a:r>
              <a:rPr lang="en-US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IX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3730" y="4234909"/>
            <a:ext cx="85167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республиканского  мониторинга по финансовой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 У Ч И Т Ь: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*уровень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 у учащихся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классов финансовых знаний;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*способность учащихся применять финансовые знания и умения при покупках;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*факторы, влияющие на формирование финансовой грамотности учащихся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4137124"/>
            <a:ext cx="8928992" cy="21001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0226" y="1578961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одному учреждению: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Буда-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Кошелевский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Ветковский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Гомельский		Добрушский</a:t>
            </a:r>
          </a:p>
          <a:p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Жлобинский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Калинковичской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Кормянский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Лельчицкий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Мозырский 		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Рогачевский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Светлогорский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Центральный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Новобелицкий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" r="7311"/>
          <a:stretch/>
        </p:blipFill>
        <p:spPr>
          <a:xfrm>
            <a:off x="4942207" y="1887771"/>
            <a:ext cx="3743157" cy="1852695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-106449" y="1491113"/>
            <a:ext cx="9356897" cy="114332"/>
            <a:chOff x="-104377" y="1652852"/>
            <a:chExt cx="9248377" cy="105177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0" y="1712310"/>
              <a:ext cx="9144000" cy="45719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 flipH="1">
              <a:off x="-104377" y="1652852"/>
              <a:ext cx="9144000" cy="45719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104377" y="1652853"/>
            <a:ext cx="9356897" cy="114332"/>
            <a:chOff x="-104377" y="1652852"/>
            <a:chExt cx="9248377" cy="10517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1712310"/>
              <a:ext cx="9144000" cy="45719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 flipH="1">
              <a:off x="-104377" y="1652852"/>
              <a:ext cx="9144000" cy="45719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0" y="916793"/>
            <a:ext cx="9039623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МОНИТОРИНГ ПО ИЗУЧЕНИЮ ФИНАНСОВОЙ ГРАМОТНОСТИ УЧАЩИХСЯ </a:t>
            </a:r>
            <a:r>
              <a:rPr lang="en-US" alt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</a:t>
            </a:r>
            <a:r>
              <a:rPr lang="ru-RU" alt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</a:t>
            </a:r>
            <a:r>
              <a:rPr lang="ru-RU" alt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КЛАССОВ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" r="11485"/>
          <a:stretch/>
        </p:blipFill>
        <p:spPr>
          <a:xfrm>
            <a:off x="4697775" y="2424187"/>
            <a:ext cx="1712854" cy="1357820"/>
          </a:xfrm>
          <a:prstGeom prst="rect">
            <a:avLst/>
          </a:prstGeom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64" y="2780928"/>
            <a:ext cx="4519811" cy="1036134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9" t="6309" r="7992"/>
          <a:stretch/>
        </p:blipFill>
        <p:spPr>
          <a:xfrm>
            <a:off x="6000281" y="4594194"/>
            <a:ext cx="2690499" cy="20751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667" y="3933056"/>
            <a:ext cx="1872208" cy="26493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20072" y="45091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77964" y="2087137"/>
            <a:ext cx="6243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«Республиканский мониторинг качества образования»</a:t>
            </a:r>
          </a:p>
          <a:p>
            <a:r>
              <a:rPr lang="en-US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http://monitoring.adu.by/index.php/ru/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026" y="4425306"/>
            <a:ext cx="30824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e-BY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Веснік адукацыі»</a:t>
            </a:r>
          </a:p>
          <a:p>
            <a:pPr algn="ctr"/>
            <a:endParaRPr lang="be-BY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www.adu.by/ru/uchitelyu/vesnik-adukatsyi.html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26218" y="3641120"/>
            <a:ext cx="33910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ГОИРО</a:t>
            </a: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http://iro.gomel.by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/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n>
                <a:solidFill>
                  <a:srgbClr val="00206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65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618923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1546915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3508" y="1916832"/>
            <a:ext cx="885698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непрерывного воспитания детей и учащейся молодежи (статья 95 Кодекса Республики Беларусь об образовани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непрерывного воспитания детей и учащейся молодежи на  2016-2020гг.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(утверждена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Министерства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Республики Беларусь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22.02.2016 №9)</a:t>
            </a:r>
          </a:p>
          <a:p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совместных действий по повышению финансовой грамотности населения на 2019-2024гг. (утвержден постановлением Совета Министров Республики Беларуси и Национального банка Республики Беларусь от 12.04.2019 №241/6)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7974" y="965418"/>
            <a:ext cx="834371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ФИНАНСОВОЙ ГРАМОТНОСТИ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15516" y="2708920"/>
            <a:ext cx="871296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15516" y="4005064"/>
            <a:ext cx="871296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82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8032" y="154221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-8032" y="1614227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96610" y="975403"/>
            <a:ext cx="9039623" cy="540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САЙТОВ УЧРЕЖДЕНИЙ ОБРАЗОВАНИЯ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53145" y="1693206"/>
            <a:ext cx="8821645" cy="41552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Blip>
                <a:blip r:embed="rId2"/>
              </a:buBlip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ИЗУЧЕНЫ САЙТЫ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114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 ОБРАЗОВАНИЯ ОБЛАСТИ</a:t>
            </a:r>
          </a:p>
          <a:p>
            <a:pPr marL="0" indent="0" algn="ctr"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найти информацию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11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проведении акции «</a:t>
            </a:r>
            <a:r>
              <a:rPr lang="ru-RU" alt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Твае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першыя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</a:t>
            </a:r>
            <a:r>
              <a:rPr lang="en-US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нансы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(совместно с </a:t>
            </a:r>
            <a:r>
              <a:rPr lang="ru-RU" alt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Белагропромбанком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endParaRPr lang="ru-RU" altLang="ru-RU" sz="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*о проведении мероприятий совместно с БПС-Сбербанком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altLang="ru-RU" sz="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*положение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конкурсе для детей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копеечка рублём 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стала»  (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Франсабанк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alt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проведении других мероприятий совместно с банками;</a:t>
            </a:r>
          </a:p>
          <a:p>
            <a:pPr marL="0" indent="0">
              <a:lnSpc>
                <a:spcPts val="1400"/>
              </a:lnSpc>
              <a:buNone/>
            </a:pPr>
            <a:endParaRPr lang="ru-RU" altLang="ru-RU" sz="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400"/>
              </a:lnSpc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итогах 1 этапа республиканской олимпиады </a:t>
            </a:r>
          </a:p>
          <a:p>
            <a:pPr marL="0" indent="0">
              <a:lnSpc>
                <a:spcPts val="1400"/>
              </a:lnSpc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финансовой грамотности;</a:t>
            </a:r>
          </a:p>
          <a:p>
            <a:pPr marL="0" indent="0">
              <a:lnSpc>
                <a:spcPts val="1400"/>
              </a:lnSpc>
              <a:buNone/>
            </a:pPr>
            <a:endParaRPr lang="ru-RU" altLang="ru-RU" sz="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400"/>
              </a:lnSpc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открытых факультативах, объединениях </a:t>
            </a:r>
          </a:p>
          <a:p>
            <a:pPr marL="0" indent="0">
              <a:lnSpc>
                <a:spcPts val="1400"/>
              </a:lnSpc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интересам по финансовой грамотности;</a:t>
            </a:r>
          </a:p>
          <a:p>
            <a:pPr marL="0" indent="0">
              <a:lnSpc>
                <a:spcPts val="1400"/>
              </a:lnSpc>
              <a:buNone/>
            </a:pPr>
            <a:endParaRPr lang="ru-RU" altLang="ru-RU" sz="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400"/>
              </a:lnSpc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активную ссылку на Единый образовательный портал </a:t>
            </a:r>
          </a:p>
          <a:p>
            <a:pPr marL="0" indent="0">
              <a:lnSpc>
                <a:spcPts val="1400"/>
              </a:lnSpc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финансовой грамотности 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</a:t>
            </a:r>
            <a:endParaRPr lang="ru-RU" altLang="ru-RU" sz="1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Blip>
                <a:blip r:embed="rId2"/>
              </a:buBlip>
            </a:pPr>
            <a:endParaRPr lang="ru-RU" alt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39" b="93668" l="2817" r="991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29" y="4293096"/>
            <a:ext cx="2716808" cy="1814979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61822" y="2924944"/>
            <a:ext cx="871296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61822" y="3356992"/>
            <a:ext cx="871296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61822" y="3717032"/>
            <a:ext cx="871296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61822" y="4077072"/>
            <a:ext cx="871296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61822" y="4725144"/>
            <a:ext cx="647041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61822" y="5373216"/>
            <a:ext cx="6182386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61822" y="6108075"/>
            <a:ext cx="871296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314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665234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1737242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21733" y="1021389"/>
            <a:ext cx="8067421" cy="540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САЙТОВ УЧРЕЖДЕНИЙ ОБРАЗОВАНИЯ</a:t>
            </a: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8" r="1719"/>
          <a:stretch/>
        </p:blipFill>
        <p:spPr>
          <a:xfrm>
            <a:off x="827584" y="1782961"/>
            <a:ext cx="6552728" cy="7208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5138" y="2448550"/>
            <a:ext cx="29567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https://rogachev6.znaj.by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95" y="2444096"/>
            <a:ext cx="5007405" cy="3577192"/>
          </a:xfrm>
          <a:prstGeom prst="rect">
            <a:avLst/>
          </a:prstGeom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6" y="2996952"/>
            <a:ext cx="4099548" cy="31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0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64400" y="991140"/>
            <a:ext cx="8067421" cy="540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alt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САЙТОВ УЧРЕЖДЕНИЙ ОБРАЗОВАНИЯ</a:t>
            </a: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69" y="1802335"/>
            <a:ext cx="7058715" cy="797183"/>
          </a:xfrm>
          <a:prstGeom prst="rect">
            <a:avLst/>
          </a:prstGeom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26" y="2694423"/>
            <a:ext cx="5267079" cy="40153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71592" y="3284984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sgymnasia.gomel.by/index.php?option=com_content&amp;view=article&amp;id=184&amp;Itemid=159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-108520" y="1610024"/>
            <a:ext cx="9356897" cy="114332"/>
            <a:chOff x="-104377" y="1652852"/>
            <a:chExt cx="9248377" cy="10517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1712310"/>
              <a:ext cx="9144000" cy="45719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 flipH="1">
              <a:off x="-104377" y="1652852"/>
              <a:ext cx="9144000" cy="45719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1642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628800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1556792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3508" y="1700808"/>
            <a:ext cx="8856984" cy="4596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педагогами: </a:t>
            </a:r>
          </a:p>
          <a:p>
            <a:pPr>
              <a:lnSpc>
                <a:spcPts val="1400"/>
              </a:lnSpc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для учителей на лучшую разработку сценария воспитательного мероприятия, плана  учебного занятия;</a:t>
            </a:r>
          </a:p>
          <a:p>
            <a:endParaRPr lang="ru-RU" sz="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интернет-проекте «Финансовая грамотность – важный вопрос»;</a:t>
            </a:r>
          </a:p>
          <a:p>
            <a:pPr>
              <a:lnSpc>
                <a:spcPts val="1400"/>
              </a:lnSpc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интенсивы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 обучению финансовой грамотности «Экономика успеха», «Персональное финансовое планирование», «Личный финансовый план» и др.</a:t>
            </a:r>
          </a:p>
          <a:p>
            <a:endParaRPr lang="ru-RU" sz="10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учащимися: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*классные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часы,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дебаты и дискуссии,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*конкурсы, викторины и др. мероприятия.</a:t>
            </a:r>
          </a:p>
          <a:p>
            <a:endParaRPr lang="ru-RU" sz="10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2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законными представителями: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встречи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банковскими работниками и др. мероприятия.</a:t>
            </a:r>
          </a:p>
          <a:p>
            <a:endParaRPr lang="ru-RU" sz="2200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796736"/>
            <a:ext cx="85232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ФИНАНСОВОЙ ГРАМОТНОСТИ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03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628800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1556792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41072" y="766475"/>
            <a:ext cx="85232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ФОРМИРОВАНИЮ </a:t>
            </a: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ФИНАНСОВОЙ  ГРАМОТНОСТИ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" b="34937"/>
          <a:stretch/>
        </p:blipFill>
        <p:spPr>
          <a:xfrm>
            <a:off x="91178" y="2745897"/>
            <a:ext cx="5033854" cy="7947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60032" y="17306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24098" y="1670552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факультативы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экономических знаний» (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– IX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классы),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предпринимательства» (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– XI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08104" y="1707875"/>
            <a:ext cx="346559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http://adu.by/ru/202-obrazovatelnyj-protsess-2017-2018-uchebnyj-god/uchebnye-predmety-v-xi-klassy/1285-obshchestvovedenie.html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 текста на сайте: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www.fingramota.by/ru/actualinfo/actualinfo/131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4098" y="3789040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объединения по интересам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 гостях у Эконома»,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«Уроки гнома Эконома»,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«Занимательная экономика» и др.</a:t>
            </a:r>
          </a:p>
        </p:txBody>
      </p:sp>
      <p:pic>
        <p:nvPicPr>
          <p:cNvPr id="13" name="Рисунок 12" descr="Вырезка экран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801764"/>
            <a:ext cx="5274080" cy="279558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7544" y="5128549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www.fingramota.by/ru/actualinfo/actualinfo/131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61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4373</TotalTime>
  <Words>675</Words>
  <Application>Microsoft Office PowerPoint</Application>
  <PresentationFormat>Экран (4:3)</PresentationFormat>
  <Paragraphs>155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Nadezda</cp:lastModifiedBy>
  <cp:revision>433</cp:revision>
  <cp:lastPrinted>2019-05-24T10:29:18Z</cp:lastPrinted>
  <dcterms:created xsi:type="dcterms:W3CDTF">2018-01-11T10:41:20Z</dcterms:created>
  <dcterms:modified xsi:type="dcterms:W3CDTF">2019-10-02T07:09:43Z</dcterms:modified>
</cp:coreProperties>
</file>