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9" r:id="rId4"/>
    <p:sldId id="261" r:id="rId5"/>
    <p:sldId id="262" r:id="rId6"/>
    <p:sldId id="263" r:id="rId7"/>
    <p:sldId id="279" r:id="rId8"/>
    <p:sldId id="264" r:id="rId9"/>
    <p:sldId id="289" r:id="rId10"/>
    <p:sldId id="288" r:id="rId11"/>
    <p:sldId id="282" r:id="rId12"/>
    <p:sldId id="276" r:id="rId13"/>
    <p:sldId id="274" r:id="rId14"/>
    <p:sldId id="280" r:id="rId15"/>
    <p:sldId id="265" r:id="rId16"/>
    <p:sldId id="272" r:id="rId17"/>
    <p:sldId id="281" r:id="rId18"/>
    <p:sldId id="273" r:id="rId19"/>
    <p:sldId id="266" r:id="rId20"/>
    <p:sldId id="277" r:id="rId21"/>
    <p:sldId id="283" r:id="rId22"/>
    <p:sldId id="284" r:id="rId23"/>
    <p:sldId id="285" r:id="rId24"/>
    <p:sldId id="287" r:id="rId25"/>
    <p:sldId id="286" r:id="rId26"/>
    <p:sldId id="278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8A11-DAAB-4869-8720-D98C14FF4FE4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C6B2-862A-4265-AF61-C22EA4753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90;&#1080;&#1095;&#1082;&#1072;%20&#1074;&#1088;&#1086;&#1076;&#1077;%20&#1075;&#1088;&#1086;&#1084;&#1082;&#1086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28625" y="17859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КАК РАЗМНОЖАЮТСЯ ГРИБЫ?</a:t>
            </a:r>
          </a:p>
        </p:txBody>
      </p:sp>
      <p:pic>
        <p:nvPicPr>
          <p:cNvPr id="3076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тичка вроде громк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группа. 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Рассмотрите муляжи ядовитых и съедобных грибов, найдите основные их отличительные признаки.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Как вы считаете, верно ли утверждение: «Если гриб, червивый, то он относится к съедобным»?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Как вы поступите, если человек отравился грибами? За помощью обратитесь к тексту.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80400" cy="1557338"/>
          </a:xfrm>
          <a:effectLst>
            <a:outerShdw dist="35921" dir="18900000" algn="ctr" rotWithShape="0">
              <a:srgbClr val="E02C08">
                <a:alpha val="50000"/>
              </a:srgbClr>
            </a:outerShdw>
          </a:effectLst>
        </p:spPr>
        <p:txBody>
          <a:bodyPr/>
          <a:lstStyle/>
          <a:p>
            <a:r>
              <a:rPr lang="ru-RU" sz="5400" u="sng">
                <a:solidFill>
                  <a:srgbClr val="333300"/>
                </a:solidFill>
              </a:rPr>
              <a:t>Шляпочные грибы</a:t>
            </a:r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95288" y="1674813"/>
            <a:ext cx="378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пластинчатые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940425" y="1674813"/>
            <a:ext cx="288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трубчатые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2339975" y="1268413"/>
            <a:ext cx="1511300" cy="5762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5003800" y="1268413"/>
            <a:ext cx="1585913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7115" name="Picture 11" descr="dark-lamel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2752725" cy="2271712"/>
          </a:xfrm>
          <a:prstGeom prst="rect">
            <a:avLst/>
          </a:prstGeom>
          <a:noFill/>
        </p:spPr>
      </p:pic>
      <p:pic>
        <p:nvPicPr>
          <p:cNvPr id="47116" name="Picture 12" descr="20080722-griby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076700"/>
            <a:ext cx="2109788" cy="2636838"/>
          </a:xfrm>
          <a:prstGeom prst="rect">
            <a:avLst/>
          </a:prstGeom>
          <a:noFill/>
        </p:spPr>
      </p:pic>
      <p:pic>
        <p:nvPicPr>
          <p:cNvPr id="47117" name="Picture 13" descr="Boletus_edulis_2_MVK_200408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420938"/>
            <a:ext cx="2946400" cy="2209800"/>
          </a:xfrm>
          <a:prstGeom prst="rect">
            <a:avLst/>
          </a:prstGeom>
          <a:noFill/>
        </p:spPr>
      </p:pic>
      <p:pic>
        <p:nvPicPr>
          <p:cNvPr id="47118" name="Picture 14" descr="mushroo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005263"/>
            <a:ext cx="2801938" cy="2500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57188" y="285750"/>
            <a:ext cx="3000375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ПЛАСТИНЧАТЫЕ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6143625" y="5857875"/>
            <a:ext cx="250031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ТРУБЧАТЫЕ</a:t>
            </a: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214313" y="4429125"/>
            <a:ext cx="1785937" cy="2000250"/>
            <a:chOff x="5000628" y="3214685"/>
            <a:chExt cx="1857388" cy="2428893"/>
          </a:xfrm>
        </p:grpSpPr>
        <p:pic>
          <p:nvPicPr>
            <p:cNvPr id="8217" name="Picture 4" descr="C:\Documents and Settings\Администратор\Рабочий стол\заготовки с грибами\Новая папка (4)\img24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3214685"/>
              <a:ext cx="1857388" cy="2164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5144266" y="5358279"/>
              <a:ext cx="1213494" cy="285299"/>
            </a:xfrm>
            <a:prstGeom prst="rect">
              <a:avLst/>
            </a:prstGeom>
          </p:spPr>
          <p:txBody>
            <a:bodyPr>
              <a:normAutofit fontScale="550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МУХОМОР</a:t>
              </a:r>
            </a:p>
          </p:txBody>
        </p:sp>
      </p:grpSp>
      <p:pic>
        <p:nvPicPr>
          <p:cNvPr id="8198" name="Picture 2" descr="C:\Documents and Settings\Администратор\Рабочий стол\заготовки с грибами\ТИПЫ ГРИБОВ\09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500563"/>
            <a:ext cx="1447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Documents and Settings\Администратор\Рабочий стол\заготовки с грибами\ТИПЫ ГРИБОВ\Копия 09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857250"/>
            <a:ext cx="15906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571500" y="4500563"/>
            <a:ext cx="1852613" cy="1928812"/>
            <a:chOff x="3786182" y="2928934"/>
            <a:chExt cx="1853067" cy="2500330"/>
          </a:xfrm>
        </p:grpSpPr>
        <p:pic>
          <p:nvPicPr>
            <p:cNvPr id="8215" name="Picture 8" descr="C:\Documents and Settings\Администратор\Рабочий стол\заготовки с грибами\съедобные грибы\img227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6182" y="2928934"/>
              <a:ext cx="1853067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3857638" y="5143219"/>
              <a:ext cx="1500555" cy="286045"/>
            </a:xfrm>
            <a:prstGeom prst="rect">
              <a:avLst/>
            </a:prstGeom>
          </p:spPr>
          <p:txBody>
            <a:bodyPr>
              <a:normAutofit fontScale="475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БЕЛЫЙ ГРИБ </a:t>
              </a:r>
            </a:p>
          </p:txBody>
        </p:sp>
      </p:grp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857250" y="4286250"/>
            <a:ext cx="1781175" cy="2286000"/>
            <a:chOff x="3214678" y="3143248"/>
            <a:chExt cx="1923736" cy="2571768"/>
          </a:xfrm>
        </p:grpSpPr>
        <p:pic>
          <p:nvPicPr>
            <p:cNvPr id="8213" name="Picture 3" descr="C:\Documents and Settings\Администратор\Рабочий стол\заготовки с грибами\img24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14678" y="3143248"/>
              <a:ext cx="1923736" cy="210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3214678" y="5357826"/>
              <a:ext cx="1786571" cy="357190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БЛЕДНАЯ ПОГАНКА</a:t>
              </a:r>
            </a:p>
          </p:txBody>
        </p:sp>
      </p:grpSp>
      <p:grpSp>
        <p:nvGrpSpPr>
          <p:cNvPr id="7" name="Группа 39"/>
          <p:cNvGrpSpPr>
            <a:grpSpLocks/>
          </p:cNvGrpSpPr>
          <p:nvPr/>
        </p:nvGrpSpPr>
        <p:grpSpPr bwMode="auto">
          <a:xfrm>
            <a:off x="1357313" y="4357688"/>
            <a:ext cx="1643062" cy="2000250"/>
            <a:chOff x="1000100" y="3500438"/>
            <a:chExt cx="1857388" cy="2714644"/>
          </a:xfrm>
        </p:grpSpPr>
        <p:pic>
          <p:nvPicPr>
            <p:cNvPr id="8211" name="Picture 6" descr="C:\Documents and Settings\Администратор\Рабочий стол\заготовки с грибами\съедобные грибы\img226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0100" y="3500438"/>
              <a:ext cx="1857388" cy="216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213654" y="5857438"/>
              <a:ext cx="1286713" cy="357644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МАСЛЯТА</a:t>
              </a:r>
            </a:p>
          </p:txBody>
        </p:sp>
      </p:grpSp>
      <p:grpSp>
        <p:nvGrpSpPr>
          <p:cNvPr id="8" name="Группа 42"/>
          <p:cNvGrpSpPr>
            <a:grpSpLocks/>
          </p:cNvGrpSpPr>
          <p:nvPr/>
        </p:nvGrpSpPr>
        <p:grpSpPr bwMode="auto">
          <a:xfrm>
            <a:off x="1857375" y="4286250"/>
            <a:ext cx="1928813" cy="1928813"/>
            <a:chOff x="571472" y="1904168"/>
            <a:chExt cx="1959299" cy="2596403"/>
          </a:xfrm>
        </p:grpSpPr>
        <p:pic>
          <p:nvPicPr>
            <p:cNvPr id="8209" name="Picture 7" descr="C:\Documents and Settings\Администратор\Рабочий стол\заготовки с грибами\съедобные грибы\img23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1472" y="1904168"/>
              <a:ext cx="1959299" cy="209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642426" y="4019755"/>
              <a:ext cx="1643231" cy="480816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СЫРОЕЖКА</a:t>
              </a:r>
            </a:p>
          </p:txBody>
        </p:sp>
      </p:grpSp>
      <p:grpSp>
        <p:nvGrpSpPr>
          <p:cNvPr id="9" name="Группа 45"/>
          <p:cNvGrpSpPr>
            <a:grpSpLocks/>
          </p:cNvGrpSpPr>
          <p:nvPr/>
        </p:nvGrpSpPr>
        <p:grpSpPr bwMode="auto">
          <a:xfrm>
            <a:off x="2357438" y="4286250"/>
            <a:ext cx="1500187" cy="2000250"/>
            <a:chOff x="571472" y="3214687"/>
            <a:chExt cx="1857388" cy="2214578"/>
          </a:xfrm>
        </p:grpSpPr>
        <p:pic>
          <p:nvPicPr>
            <p:cNvPr id="8207" name="Picture 5" descr="C:\Documents and Settings\Администратор\Рабочий стол\заготовки с грибами\съедобные грибы\img228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1472" y="3214687"/>
              <a:ext cx="1857388" cy="1804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571472" y="5019744"/>
              <a:ext cx="1786630" cy="409521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ПОДБЕРЕЗОВИК</a:t>
              </a:r>
            </a:p>
          </p:txBody>
        </p:sp>
      </p:grpSp>
      <p:pic>
        <p:nvPicPr>
          <p:cNvPr id="8205" name="Picture 27" descr="C:\Documents and Settings\Администратор\Рабочий стол\Новая папка (3)\нгоелгокнего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38" y="4214813"/>
            <a:ext cx="16430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8" descr="C:\Documents and Settings\Администратор\Рабочий стол\Новая папка (3)\кекеглшк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785813"/>
            <a:ext cx="1150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209 L 0.51458 -0.29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0695 -0.29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60035 -0.5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849 -0.270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4151 -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0486 -0.01065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Documents and Settings\Администратор\Рабочий стол\заготовки с грибами\img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25"/>
            <a:ext cx="39973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Documents and Settings\Администратор\Рабочий стол\Новая папка (3)\img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86313"/>
            <a:ext cx="45005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5" y="642938"/>
            <a:ext cx="4786313" cy="1357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Спора</a:t>
            </a:r>
            <a:r>
              <a:rPr lang="ru-RU" sz="3200" dirty="0">
                <a:solidFill>
                  <a:srgbClr val="FF0000"/>
                </a:solidFill>
              </a:rPr>
              <a:t> – клетка, дающая начало новому организму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5915025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ВЫРОС ГРИБ НА ТОНКОЙ НОЖКЕ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ВСТАНЬ И ТЫ, ПОСТОЙ НЕМНОЖКО,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КРЫШУ СДЕЛАЙ НАД СОБОЙ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СЛОВНО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ШЛЯПКОЮ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ГРИБНОЙ.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ВСЕ ТИХОНЕЧКО ВЗДОХНЕМ,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ВНОВЬ ГРИБЫ УЧИТЬ НАЧНЕМ.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ИНФОРМАЦИОННАЯ ЗАРЯДКА</a:t>
            </a:r>
          </a:p>
        </p:txBody>
      </p:sp>
      <p:pic>
        <p:nvPicPr>
          <p:cNvPr id="59397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429000"/>
            <a:ext cx="2305050" cy="3213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группа. Задание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Какую взаимосвязь вы можете установить между этими объектами (веточка сосны – маслята)?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 помощью схемы покажите взаимосвязи растения и гриба. Как эта взаимосвязь называется? За помощью обратитесь к тексту 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Администратор\Рабочий стол\заготовки с грибами\img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79406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80400" cy="1557338"/>
          </a:xfrm>
          <a:effectLst>
            <a:outerShdw dist="35921" dir="18900000" algn="ctr" rotWithShape="0">
              <a:srgbClr val="E02C08">
                <a:alpha val="50000"/>
              </a:srgbClr>
            </a:outerShdw>
          </a:effectLst>
        </p:spPr>
        <p:txBody>
          <a:bodyPr/>
          <a:lstStyle/>
          <a:p>
            <a:r>
              <a:rPr lang="ru-RU" sz="5400" u="sng">
                <a:solidFill>
                  <a:srgbClr val="333300"/>
                </a:solidFill>
              </a:rPr>
              <a:t>Микориза – </a:t>
            </a:r>
            <a:br>
              <a:rPr lang="ru-RU" sz="5400" u="sng">
                <a:solidFill>
                  <a:srgbClr val="333300"/>
                </a:solidFill>
              </a:rPr>
            </a:br>
            <a:r>
              <a:rPr lang="ru-RU" sz="3200">
                <a:solidFill>
                  <a:srgbClr val="333300"/>
                </a:solidFill>
              </a:rPr>
              <a:t>симбиоз гриба и дерева</a:t>
            </a:r>
            <a:endParaRPr lang="ru-RU" sz="1800">
              <a:solidFill>
                <a:srgbClr val="333300"/>
              </a:solidFill>
            </a:endParaRPr>
          </a:p>
        </p:txBody>
      </p:sp>
      <p:pic>
        <p:nvPicPr>
          <p:cNvPr id="49159" name="Picture 7" descr="микори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2632075" cy="5003800"/>
          </a:xfrm>
          <a:prstGeom prst="rect">
            <a:avLst/>
          </a:prstGeom>
          <a:noFill/>
        </p:spPr>
      </p:pic>
      <p:pic>
        <p:nvPicPr>
          <p:cNvPr id="49160" name="Picture 8" descr="ми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844675"/>
            <a:ext cx="3889375" cy="2463800"/>
          </a:xfrm>
          <a:prstGeom prst="rect">
            <a:avLst/>
          </a:prstGeom>
          <a:noFill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916238" y="4868863"/>
            <a:ext cx="1446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гриб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659563" y="4797425"/>
            <a:ext cx="218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572000" y="5084763"/>
            <a:ext cx="19446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 flipV="1">
            <a:off x="4572000" y="5373688"/>
            <a:ext cx="18002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572000" y="458152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вода, соли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356100" y="5373688"/>
            <a:ext cx="224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органические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Администратор\Рабочий стол\заготовки с грибами\Копия img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57250"/>
            <a:ext cx="50387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642938" y="4786313"/>
            <a:ext cx="7929562" cy="1285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Симбиоз </a:t>
            </a: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– совместное взаимовыгодное   существование 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группа. Задание: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Рассмотрите муляжи ядовитых и съедобных грибов, найдите основные их отличительные признаки.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Как вы считаете, верно ли утверждение: «Если гриб, червивый, то он относится к съедобным»?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Как вы поступите, если человек отравился грибами? За помощью обратитесь к тексту.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6072230" cy="47974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i="1" dirty="0" smtClean="0">
                <a:latin typeface="Arial Black" pitchFamily="34" charset="0"/>
              </a:rPr>
              <a:t>Случалось </a:t>
            </a:r>
            <a:r>
              <a:rPr lang="ru-RU" sz="2200" i="1" dirty="0">
                <a:latin typeface="Arial Black" pitchFamily="34" charset="0"/>
              </a:rPr>
              <a:t>ли вам собирать грибы </a:t>
            </a:r>
            <a:r>
              <a:rPr lang="ru-RU" sz="2200" i="1" dirty="0" smtClean="0">
                <a:latin typeface="Arial Black" pitchFamily="34" charset="0"/>
              </a:rPr>
              <a:t>,где </a:t>
            </a:r>
            <a:r>
              <a:rPr lang="ru-RU" sz="2200" i="1" dirty="0">
                <a:latin typeface="Arial Black" pitchFamily="34" charset="0"/>
              </a:rPr>
              <a:t>тропинки протоптаны лешим,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   где </a:t>
            </a:r>
            <a:r>
              <a:rPr lang="ru-RU" sz="2200" i="1" dirty="0">
                <a:latin typeface="Arial Black" pitchFamily="34" charset="0"/>
              </a:rPr>
              <a:t>кони тумана встают на дыбы,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в  проемах </a:t>
            </a:r>
            <a:r>
              <a:rPr lang="ru-RU" sz="2200" i="1" dirty="0">
                <a:latin typeface="Arial Black" pitchFamily="34" charset="0"/>
              </a:rPr>
              <a:t>полян и зеленых </a:t>
            </a:r>
            <a:r>
              <a:rPr lang="ru-RU" sz="2200" i="1" dirty="0" smtClean="0">
                <a:latin typeface="Arial Black" pitchFamily="34" charset="0"/>
              </a:rPr>
              <a:t>проплешин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Ложилась ли вам на горячие щеки 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Лесных паутинок прохладная вязь?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А если вам это знакомо и дорого,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То значит,  вы знаете, как </a:t>
            </a:r>
            <a:r>
              <a:rPr lang="ru-RU" sz="2200" i="1" dirty="0" smtClean="0">
                <a:latin typeface="Arial Black" pitchFamily="34" charset="0"/>
              </a:rPr>
              <a:t>хороши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Внезапные встречи средь хвойного шороха</a:t>
            </a:r>
            <a:br>
              <a:rPr lang="ru-RU" sz="2200" i="1" dirty="0">
                <a:latin typeface="Arial Black" pitchFamily="34" charset="0"/>
              </a:rPr>
            </a:br>
            <a:r>
              <a:rPr lang="ru-RU" sz="2200" i="1" dirty="0">
                <a:latin typeface="Arial Black" pitchFamily="34" charset="0"/>
              </a:rPr>
              <a:t>В местах, где, казалось бы, нет и души.</a:t>
            </a:r>
            <a:r>
              <a:rPr lang="ru-RU" sz="2200" i="1" dirty="0" smtClean="0">
                <a:latin typeface="Arial Black" pitchFamily="34" charset="0"/>
              </a:rPr>
              <a:t/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7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d:\Мои документы\Рисунки\ПРИРОДА\l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43446"/>
            <a:ext cx="357190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457200" y="274638"/>
            <a:ext cx="840105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КАКИЕ  ГРИБЫ  СЪЕДОБНЫЕ,  А  КАКИЕ  ЯДОВИТЫЕ?</a:t>
            </a:r>
          </a:p>
        </p:txBody>
      </p:sp>
      <p:pic>
        <p:nvPicPr>
          <p:cNvPr id="19460" name="Picture 5" descr="C:\Documents and Settings\Администратор\Рабочий стол\Новая папка (3)\анимации\Люди\Дети\паца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1" y="857250"/>
            <a:ext cx="1643044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 descr="C:\Documents and Settings\Администратор\Рабочий стол\мозг\img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071813"/>
            <a:ext cx="2520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2928938" y="1071563"/>
            <a:ext cx="1235075" cy="1785937"/>
            <a:chOff x="2714612" y="1071563"/>
            <a:chExt cx="1235088" cy="1785933"/>
          </a:xfrm>
        </p:grpSpPr>
        <p:pic>
          <p:nvPicPr>
            <p:cNvPr id="19492" name="Picture 2" descr="C:\Documents and Settings\Администратор\Рабочий стол\заготовки с грибами\съедобные грибы\img22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14625" y="1071563"/>
              <a:ext cx="1235075" cy="14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2714612" y="2500310"/>
              <a:ext cx="1071573" cy="357186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Опята </a:t>
              </a:r>
            </a:p>
          </p:txBody>
        </p:sp>
      </p:grp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5357813" y="3000375"/>
            <a:ext cx="1214437" cy="2071688"/>
            <a:chOff x="7500958" y="928670"/>
            <a:chExt cx="1214446" cy="2071702"/>
          </a:xfrm>
        </p:grpSpPr>
        <p:pic>
          <p:nvPicPr>
            <p:cNvPr id="19490" name="Picture 2" descr="C:\Documents and Settings\Администратор\Рабочий стол\заготовки с грибами\img27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43834" y="928670"/>
              <a:ext cx="930275" cy="147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7500958" y="2428868"/>
              <a:ext cx="1214446" cy="571504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Желчный гриб </a:t>
              </a:r>
            </a:p>
          </p:txBody>
        </p:sp>
      </p:grpSp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4500563" y="1071563"/>
            <a:ext cx="1392237" cy="1928812"/>
            <a:chOff x="5929322" y="1071546"/>
            <a:chExt cx="1392239" cy="1928826"/>
          </a:xfrm>
        </p:grpSpPr>
        <p:pic>
          <p:nvPicPr>
            <p:cNvPr id="19488" name="Picture 2" descr="C:\Documents and Settings\Администратор\Рабочий стол\заготовки с грибами\съедобные грибы\Копия (2) img23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72198" y="1071546"/>
              <a:ext cx="1249363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5929322" y="2571744"/>
              <a:ext cx="1214439" cy="428628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Рыжик  </a:t>
              </a:r>
            </a:p>
          </p:txBody>
        </p:sp>
      </p:grpSp>
      <p:grpSp>
        <p:nvGrpSpPr>
          <p:cNvPr id="6" name="Группа 36"/>
          <p:cNvGrpSpPr>
            <a:grpSpLocks/>
          </p:cNvGrpSpPr>
          <p:nvPr/>
        </p:nvGrpSpPr>
        <p:grpSpPr bwMode="auto">
          <a:xfrm>
            <a:off x="6072188" y="1000125"/>
            <a:ext cx="1214437" cy="2071688"/>
            <a:chOff x="4071934" y="1000108"/>
            <a:chExt cx="1214446" cy="2071702"/>
          </a:xfrm>
        </p:grpSpPr>
        <p:pic>
          <p:nvPicPr>
            <p:cNvPr id="19486" name="Picture 2" descr="C:\Documents and Settings\Администратор\Рабочий стол\заготовки с грибами\img27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71934" y="1000108"/>
              <a:ext cx="114617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4143372" y="2428868"/>
              <a:ext cx="1143008" cy="64294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Бледная поганка </a:t>
              </a:r>
            </a:p>
          </p:txBody>
        </p:sp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7358063" y="3000375"/>
            <a:ext cx="1428750" cy="1857375"/>
            <a:chOff x="5286380" y="3000372"/>
            <a:chExt cx="1428760" cy="1857388"/>
          </a:xfrm>
        </p:grpSpPr>
        <p:pic>
          <p:nvPicPr>
            <p:cNvPr id="19484" name="Picture 4" descr="C:\Documents and Settings\Администратор\Рабочий стол\заготовки с грибами\съедобные грибы\img227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57818" y="3000372"/>
              <a:ext cx="1160463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5286380" y="4429132"/>
              <a:ext cx="1428760" cy="428628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Белый гриб </a:t>
              </a: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7358063" y="4643438"/>
            <a:ext cx="1428750" cy="357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3000375" y="4714875"/>
            <a:ext cx="1281113" cy="1928813"/>
            <a:chOff x="3000364" y="4714884"/>
            <a:chExt cx="1281113" cy="1928826"/>
          </a:xfrm>
        </p:grpSpPr>
        <p:pic>
          <p:nvPicPr>
            <p:cNvPr id="19482" name="Picture 2" descr="C:\Documents and Settings\Администратор\Рабочий стол\заготовки с грибами\Новая папка (4)\img241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71802" y="4714884"/>
              <a:ext cx="1209675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3000364" y="6286520"/>
              <a:ext cx="1214438" cy="357190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Мухомор  </a:t>
              </a:r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4429125" y="4786313"/>
            <a:ext cx="1470025" cy="1785937"/>
            <a:chOff x="4429124" y="4786322"/>
            <a:chExt cx="1470025" cy="1785950"/>
          </a:xfrm>
        </p:grpSpPr>
        <p:pic>
          <p:nvPicPr>
            <p:cNvPr id="19480" name="Picture 2" descr="C:\Documents and Settings\Администратор\Рабочий стол\заготовки с грибами\съедобные грибы\img23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00562" y="4786322"/>
              <a:ext cx="1398587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4429124" y="6215082"/>
              <a:ext cx="1428750" cy="357190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Сыроежка  </a:t>
              </a:r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6143625" y="3500438"/>
            <a:ext cx="2786063" cy="928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ОСТОРОЖНО,</a:t>
            </a:r>
            <a:b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ЯДОВИТЫЕ!  </a:t>
            </a:r>
          </a:p>
        </p:txBody>
      </p:sp>
      <p:grpSp>
        <p:nvGrpSpPr>
          <p:cNvPr id="10" name="Группа 46"/>
          <p:cNvGrpSpPr>
            <a:grpSpLocks/>
          </p:cNvGrpSpPr>
          <p:nvPr/>
        </p:nvGrpSpPr>
        <p:grpSpPr bwMode="auto">
          <a:xfrm>
            <a:off x="7072313" y="4929188"/>
            <a:ext cx="1143000" cy="1928812"/>
            <a:chOff x="6929454" y="4786322"/>
            <a:chExt cx="1285884" cy="2071678"/>
          </a:xfrm>
        </p:grpSpPr>
        <p:pic>
          <p:nvPicPr>
            <p:cNvPr id="19478" name="Picture 2" descr="C:\Documents and Settings\Администратор\Рабочий стол\заготовки с грибами\съедобные грибы\img225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00892" y="4786322"/>
              <a:ext cx="1158875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Заголовок 1"/>
            <p:cNvSpPr txBox="1">
              <a:spLocks/>
            </p:cNvSpPr>
            <p:nvPr/>
          </p:nvSpPr>
          <p:spPr>
            <a:xfrm>
              <a:off x="6929454" y="6501638"/>
              <a:ext cx="1285884" cy="35636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Лисичка  </a:t>
              </a:r>
            </a:p>
          </p:txBody>
        </p:sp>
      </p:grpSp>
      <p:grpSp>
        <p:nvGrpSpPr>
          <p:cNvPr id="11" name="Группа 49"/>
          <p:cNvGrpSpPr>
            <a:grpSpLocks/>
          </p:cNvGrpSpPr>
          <p:nvPr/>
        </p:nvGrpSpPr>
        <p:grpSpPr bwMode="auto">
          <a:xfrm>
            <a:off x="7286625" y="1071563"/>
            <a:ext cx="1643063" cy="2000250"/>
            <a:chOff x="7286644" y="3143248"/>
            <a:chExt cx="1643074" cy="2000264"/>
          </a:xfrm>
        </p:grpSpPr>
        <p:pic>
          <p:nvPicPr>
            <p:cNvPr id="19476" name="Picture 2" descr="C:\Documents and Settings\Администратор\Рабочий стол\заготовки с грибами\img272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358082" y="3143248"/>
              <a:ext cx="1514475" cy="15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Заголовок 1"/>
            <p:cNvSpPr txBox="1">
              <a:spLocks/>
            </p:cNvSpPr>
            <p:nvPr/>
          </p:nvSpPr>
          <p:spPr>
            <a:xfrm>
              <a:off x="7286644" y="4643445"/>
              <a:ext cx="1643074" cy="500067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Подберезовик  </a:t>
              </a:r>
            </a:p>
          </p:txBody>
        </p:sp>
      </p:grpSp>
      <p:grpSp>
        <p:nvGrpSpPr>
          <p:cNvPr id="12" name="Группа 52"/>
          <p:cNvGrpSpPr>
            <a:grpSpLocks/>
          </p:cNvGrpSpPr>
          <p:nvPr/>
        </p:nvGrpSpPr>
        <p:grpSpPr bwMode="auto">
          <a:xfrm>
            <a:off x="3500438" y="3000375"/>
            <a:ext cx="1089025" cy="1857375"/>
            <a:chOff x="3500430" y="3000372"/>
            <a:chExt cx="1089025" cy="1857388"/>
          </a:xfrm>
        </p:grpSpPr>
        <p:pic>
          <p:nvPicPr>
            <p:cNvPr id="19474" name="Picture 2" descr="C:\Documents and Settings\Администратор\Рабочий стол\заготовки с грибами\съедобные грибы\img226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0430" y="3000372"/>
              <a:ext cx="108902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Заголовок 1"/>
            <p:cNvSpPr txBox="1">
              <a:spLocks/>
            </p:cNvSpPr>
            <p:nvPr/>
          </p:nvSpPr>
          <p:spPr>
            <a:xfrm>
              <a:off x="3500430" y="4500571"/>
              <a:ext cx="1071562" cy="357189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Маслята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17176 C -0.13264 0.33334 -0.24479 0.49537 -0.28941 0.5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1493 C -0.16354 0.3162 -0.28646 0.48356 -0.33594 0.5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9421 C -0.2033 -0.08588 -0.38594 -0.07754 -0.46215 -0.05764 C -0.53837 -0.03773 -0.47448 0.00023 -0.4776 0.02523 C -0.48073 0.05023 -0.48298 0.06366 -0.48107 0.0919 C -0.47917 0.12014 -0.47482 0.16898 -0.46562 0.19537 C -0.45642 0.22176 -0.46753 0.23218 -0.42587 0.25046 C -0.3842 0.26875 -0.25989 0.30695 -0.21562 0.30579 C -0.17135 0.30463 -0.18194 0.26736 -0.16042 0.24352 C -0.13889 0.21968 -0.11163 0.19121 -0.08628 0.16273 C -0.06094 0.13519 -0.02309 0.10278 -0.00868 0.0757 C 0.00573 0.04861 0.00278 0.02431 -1.38889E-6 -1.48148E-6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01875 C -0.28003 -0.0243 -0.48403 -0.02916 -0.56927 -0.03125 C -0.65434 -0.0331 -0.62031 -0.0324 -0.58628 -0.0312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0.01111 C 0.00086 -0.09838 0.0151 -0.20741 0.02083 -0.25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0.10034 -0.10093 0.20121 -0.20625 0.24149 -0.25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-0.18941 0.00463 -0.37848 0.00926 -0.45365 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19028 -0.00555 0.38073 -0.01064 0.45729 -0.012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00463 C -0.04688 0.01204 -0.13941 0.01968 -0.17605 0.02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3357 C -0.10347 -0.02616 -0.23351 -0.01875 -0.28507 -0.014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smtClean="0"/>
              <a:t>Как отличить красную сыроежку от мухомора</a:t>
            </a:r>
          </a:p>
        </p:txBody>
      </p:sp>
      <p:pic>
        <p:nvPicPr>
          <p:cNvPr id="2048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25538"/>
            <a:ext cx="3754437" cy="3689350"/>
          </a:xfrm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03213" y="5132388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1. Кольца нет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V="1">
            <a:off x="1116013" y="3429000"/>
            <a:ext cx="1511300" cy="1655763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166813" y="5557838"/>
            <a:ext cx="333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2. Крапинок на шляпке нет</a:t>
            </a: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 flipH="1" flipV="1">
            <a:off x="2771775" y="4365625"/>
            <a:ext cx="1584325" cy="1509713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206750" y="5916613"/>
            <a:ext cx="197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3. Чашечки нет</a:t>
            </a:r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 flipV="1">
            <a:off x="2411413" y="2492375"/>
            <a:ext cx="144462" cy="3097213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9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125538"/>
            <a:ext cx="3446463" cy="3676650"/>
          </a:xfrm>
        </p:spPr>
      </p:pic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5632450" y="5197475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1. Кольцо есть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 flipV="1">
            <a:off x="6227763" y="3429000"/>
            <a:ext cx="288925" cy="1798638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6156325" y="5491163"/>
            <a:ext cx="286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2. Крапинки на шляпке</a:t>
            </a:r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 flipH="1" flipV="1">
            <a:off x="7164388" y="4149725"/>
            <a:ext cx="503237" cy="1800225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6372225" y="5845175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3. Есть чашечка</a:t>
            </a:r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 flipH="1" flipV="1">
            <a:off x="6588125" y="1989138"/>
            <a:ext cx="792163" cy="3600450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smtClean="0"/>
              <a:t>Как отличить осенний опёнок от ложного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476375" y="4652963"/>
            <a:ext cx="649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 Пластинки тёмные, жёлто – зелёные или зелено - бурые</a:t>
            </a:r>
          </a:p>
        </p:txBody>
      </p:sp>
      <p:pic>
        <p:nvPicPr>
          <p:cNvPr id="21510" name="Picture 9" descr="Осенний опёно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484313"/>
            <a:ext cx="4273550" cy="2854325"/>
          </a:xfrm>
          <a:noFill/>
        </p:spPr>
      </p:pic>
      <p:sp>
        <p:nvSpPr>
          <p:cNvPr id="21511" name="Line 10"/>
          <p:cNvSpPr>
            <a:spLocks noChangeShapeType="1"/>
          </p:cNvSpPr>
          <p:nvPr/>
        </p:nvSpPr>
        <p:spPr bwMode="auto">
          <a:xfrm flipH="1" flipV="1">
            <a:off x="5651500" y="2205038"/>
            <a:ext cx="115252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smtClean="0"/>
              <a:t>Как отличить бледную поганку от шампиньона</a:t>
            </a:r>
          </a:p>
        </p:txBody>
      </p:sp>
      <p:pic>
        <p:nvPicPr>
          <p:cNvPr id="2253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81075"/>
            <a:ext cx="3511550" cy="3746500"/>
          </a:xfrm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900113" y="4724400"/>
            <a:ext cx="394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 Пластинки белые или кремовые.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1692275" y="5300663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 Имеется чашечка</a:t>
            </a: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519113" y="56816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 Есть кольцо</a:t>
            </a:r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 flipV="1">
            <a:off x="1116013" y="2708275"/>
            <a:ext cx="1727200" cy="3025775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4911725" y="4673600"/>
            <a:ext cx="3954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solidFill>
                  <a:srgbClr val="080800"/>
                </a:solidFill>
              </a:rPr>
              <a:t>Пластинки розовые ( у молодых</a:t>
            </a:r>
          </a:p>
          <a:p>
            <a:pPr marL="342900" indent="-342900"/>
            <a:r>
              <a:rPr lang="ru-RU">
                <a:solidFill>
                  <a:srgbClr val="080800"/>
                </a:solidFill>
              </a:rPr>
              <a:t>     грибов) и тёмно – коричневые</a:t>
            </a:r>
          </a:p>
          <a:p>
            <a:pPr marL="342900" indent="-342900"/>
            <a:r>
              <a:rPr lang="ru-RU">
                <a:solidFill>
                  <a:srgbClr val="080800"/>
                </a:solidFill>
              </a:rPr>
              <a:t>     у старых.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6372225" y="55895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80800"/>
                </a:solidFill>
              </a:rPr>
              <a:t>2. Чашечки нет</a:t>
            </a:r>
          </a:p>
        </p:txBody>
      </p:sp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5076825" y="6092825"/>
            <a:ext cx="222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80800"/>
                </a:solidFill>
              </a:rPr>
              <a:t>3. На ножке кольцо</a:t>
            </a:r>
          </a:p>
        </p:txBody>
      </p:sp>
      <p:sp>
        <p:nvSpPr>
          <p:cNvPr id="22541" name="Line 21"/>
          <p:cNvSpPr>
            <a:spLocks noChangeShapeType="1"/>
          </p:cNvSpPr>
          <p:nvPr/>
        </p:nvSpPr>
        <p:spPr bwMode="auto">
          <a:xfrm flipV="1">
            <a:off x="2555875" y="4221163"/>
            <a:ext cx="144463" cy="1008062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22"/>
          <p:cNvSpPr>
            <a:spLocks noChangeShapeType="1"/>
          </p:cNvSpPr>
          <p:nvPr/>
        </p:nvSpPr>
        <p:spPr bwMode="auto">
          <a:xfrm flipH="1" flipV="1">
            <a:off x="3059113" y="2852738"/>
            <a:ext cx="1225550" cy="1800225"/>
          </a:xfrm>
          <a:prstGeom prst="line">
            <a:avLst/>
          </a:prstGeom>
          <a:noFill/>
          <a:ln w="9525">
            <a:solidFill>
              <a:srgbClr val="080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43" name="Picture 25" descr="Шампиньо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557338"/>
            <a:ext cx="3856037" cy="2892425"/>
          </a:xfrm>
          <a:noFill/>
        </p:spPr>
      </p:pic>
      <p:sp>
        <p:nvSpPr>
          <p:cNvPr id="22544" name="Line 26"/>
          <p:cNvSpPr>
            <a:spLocks noChangeShapeType="1"/>
          </p:cNvSpPr>
          <p:nvPr/>
        </p:nvSpPr>
        <p:spPr bwMode="auto">
          <a:xfrm flipH="1" flipV="1">
            <a:off x="7812088" y="3573463"/>
            <a:ext cx="73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27"/>
          <p:cNvSpPr>
            <a:spLocks noChangeShapeType="1"/>
          </p:cNvSpPr>
          <p:nvPr/>
        </p:nvSpPr>
        <p:spPr bwMode="auto">
          <a:xfrm flipV="1">
            <a:off x="7092950" y="3357563"/>
            <a:ext cx="35877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28"/>
          <p:cNvSpPr>
            <a:spLocks noChangeShapeType="1"/>
          </p:cNvSpPr>
          <p:nvPr/>
        </p:nvSpPr>
        <p:spPr bwMode="auto">
          <a:xfrm flipV="1">
            <a:off x="5724525" y="3573463"/>
            <a:ext cx="5762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Отличия ядовитых грибов от съедобных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 Плёночное кольцо (кроме опёнка)</a:t>
            </a:r>
          </a:p>
          <a:p>
            <a:r>
              <a:rPr lang="ru-RU" dirty="0" smtClean="0"/>
              <a:t> Цвет нижней стороны шляпки;</a:t>
            </a:r>
          </a:p>
          <a:p>
            <a:r>
              <a:rPr lang="ru-RU" dirty="0" smtClean="0"/>
              <a:t> Изменение цвета мякоти</a:t>
            </a:r>
          </a:p>
          <a:p>
            <a:r>
              <a:rPr lang="ru-RU" dirty="0" smtClean="0"/>
              <a:t> Бородавки и лоскутки на шляпке;</a:t>
            </a:r>
          </a:p>
          <a:p>
            <a:r>
              <a:rPr lang="ru-RU" dirty="0" smtClean="0"/>
              <a:t> Ярко окрашенные пластинки, запах.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/>
              <a:t>Профилактика отравления грибами</a:t>
            </a:r>
          </a:p>
        </p:txBody>
      </p:sp>
      <p:sp>
        <p:nvSpPr>
          <p:cNvPr id="23557" name="Rectangle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Отравление грибами особенно опасно, потому что его признаки могут появиться через несколько часов или даже 1 – 2 дня после того, как человек ел грибы.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</a:t>
            </a:r>
            <a:r>
              <a:rPr lang="ru-RU" sz="2800" i="1" smtClean="0">
                <a:solidFill>
                  <a:srgbClr val="FF0000"/>
                </a:solidFill>
              </a:rPr>
              <a:t>Чтобы не отравиться грибами необходимо</a:t>
            </a:r>
            <a:r>
              <a:rPr lang="ru-RU" sz="28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1. Собирать только хорошо вам известные грибы;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2. Использовать только свежие, нечервивые, молодые грибы;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3. Обрабатывать грибы сразу же после сбора;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4. Тщательно мыть грибы и отваривать их перед обжариванием или засолкой;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5. Нельзя покупать сушёные, солёные грибы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грибочки\0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85750" y="214313"/>
            <a:ext cx="52863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Отметьте съедобные грибы:  рыжик, лисичка, масленок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Выберите трубчатые грибы: маслёнок, сыроежка, мухомор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Выберите способы питания грибов: сапрофиты, паразиты, симбионты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 пластиночках и трубочках образуются: грибница, микориза, споры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Выберите ядовитые грибы: мухомор, бледная поганка, желчный гриб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29313" y="285750"/>
          <a:ext cx="2857520" cy="3071834"/>
        </p:xfrm>
        <a:graphic>
          <a:graphicData uri="http://schemas.openxmlformats.org/drawingml/2006/table">
            <a:tbl>
              <a:tblPr/>
              <a:tblGrid>
                <a:gridCol w="550882"/>
                <a:gridCol w="735002"/>
                <a:gridCol w="785818"/>
                <a:gridCol w="785818"/>
              </a:tblGrid>
              <a:tr h="605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8720" algn="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6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43" name="Rectangle 5"/>
          <p:cNvSpPr>
            <a:spLocks noChangeArrowheads="1"/>
          </p:cNvSpPr>
          <p:nvPr/>
        </p:nvSpPr>
        <p:spPr bwMode="auto">
          <a:xfrm>
            <a:off x="0" y="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FontTx/>
              <a:buChar char="•"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857875" y="3500438"/>
          <a:ext cx="2928938" cy="3071813"/>
        </p:xfrm>
        <a:graphic>
          <a:graphicData uri="http://schemas.openxmlformats.org/drawingml/2006/table">
            <a:tbl>
              <a:tblPr/>
              <a:tblGrid>
                <a:gridCol w="565150"/>
                <a:gridCol w="752475"/>
                <a:gridCol w="806450"/>
                <a:gridCol w="804863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_BodoniNova" pitchFamily="18" charset="-52"/>
              </a:rPr>
              <a:t>Домашнее задание</a:t>
            </a:r>
            <a:endParaRPr lang="ru-RU" dirty="0">
              <a:latin typeface="a_BodoniNova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19</a:t>
            </a:r>
          </a:p>
          <a:p>
            <a:r>
              <a:rPr lang="ru-RU" dirty="0" smtClean="0"/>
              <a:t>Составить памятку «Первая помощь </a:t>
            </a:r>
            <a:r>
              <a:rPr lang="ru-RU" smtClean="0"/>
              <a:t>при отравлениях»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3250" name="Picture 2" descr="d:\Мои документы\Рисунки\ПРИРОДА\DSC00724-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1357322" cy="1214446"/>
          </a:xfrm>
          <a:prstGeom prst="rect">
            <a:avLst/>
          </a:prstGeom>
          <a:noFill/>
        </p:spPr>
      </p:pic>
      <p:pic>
        <p:nvPicPr>
          <p:cNvPr id="53251" name="Picture 3" descr="d:\Мои документы\Рисунки\ПРИРОДА\DSC00756-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652730" cy="1900250"/>
          </a:xfrm>
          <a:prstGeom prst="rect">
            <a:avLst/>
          </a:prstGeom>
          <a:noFill/>
        </p:spPr>
      </p:pic>
      <p:pic>
        <p:nvPicPr>
          <p:cNvPr id="53252" name="Picture 4" descr="d:\Мои документы\Рисунки\ПРИРОДА\DSC00762-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857520" cy="2043126"/>
          </a:xfrm>
          <a:prstGeom prst="rect">
            <a:avLst/>
          </a:prstGeom>
          <a:noFill/>
        </p:spPr>
      </p:pic>
      <p:pic>
        <p:nvPicPr>
          <p:cNvPr id="53253" name="Picture 5" descr="d:\Мои документы\Рисунки\ПРИРОДА\DSC00826-pr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2071702" cy="2571768"/>
          </a:xfrm>
          <a:prstGeom prst="rect">
            <a:avLst/>
          </a:prstGeom>
          <a:noFill/>
        </p:spPr>
      </p:pic>
      <p:pic>
        <p:nvPicPr>
          <p:cNvPr id="53254" name="Picture 6" descr="d:\Мои документы\Рисунки\ПРИРОДА\DSC00837-pr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286256"/>
            <a:ext cx="2643206" cy="2286016"/>
          </a:xfrm>
          <a:prstGeom prst="rect">
            <a:avLst/>
          </a:prstGeom>
          <a:noFill/>
        </p:spPr>
      </p:pic>
      <p:pic>
        <p:nvPicPr>
          <p:cNvPr id="53255" name="Picture 7" descr="d:\Мои документы\Рисунки\ПРИРОДА\DSC00838-pr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643206" cy="3071834"/>
          </a:xfrm>
          <a:prstGeom prst="rect">
            <a:avLst/>
          </a:prstGeom>
          <a:noFill/>
        </p:spPr>
      </p:pic>
      <p:pic>
        <p:nvPicPr>
          <p:cNvPr id="9" name="Рисунок 8" descr="sm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30003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l"/>
            <a:r>
              <a:rPr lang="ru-RU" sz="6000" i="1" dirty="0" smtClean="0">
                <a:latin typeface="Arial Black" pitchFamily="34" charset="0"/>
              </a:rPr>
              <a:t>Тема урока: </a:t>
            </a:r>
            <a:br>
              <a:rPr lang="ru-RU" sz="6000" i="1" dirty="0" smtClean="0">
                <a:latin typeface="Arial Black" pitchFamily="34" charset="0"/>
              </a:rPr>
            </a:br>
            <a:r>
              <a:rPr lang="ru-RU" sz="6000" i="1" dirty="0" smtClean="0">
                <a:latin typeface="Arial Black" pitchFamily="34" charset="0"/>
              </a:rPr>
              <a:t> </a:t>
            </a: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r>
              <a:rPr lang="ru-RU" sz="6000" b="1" u="sng" dirty="0" smtClean="0">
                <a:solidFill>
                  <a:schemeClr val="tx2"/>
                </a:solidFill>
                <a:latin typeface="Arial Black" pitchFamily="34" charset="0"/>
              </a:rPr>
              <a:t>Шляпочные грибы</a:t>
            </a:r>
            <a:br>
              <a:rPr lang="ru-RU" sz="6000" b="1" u="sng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/>
            </a:r>
            <a:br>
              <a:rPr lang="ru-RU" sz="3600" b="1" dirty="0" smtClean="0">
                <a:latin typeface="Arial Black" pitchFamily="34" charset="0"/>
              </a:rPr>
            </a:b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solidFill>
                  <a:srgbClr val="0070C0"/>
                </a:solidFill>
              </a:rPr>
              <a:t>Цели :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Изучить особенности строения и процессов жизнедеятельности шляпочных грибов;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Показать взаимосвязи и взаимовлияние шляпочных грибов и растений;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Научиться отличать съедобные и ядовитые грибы;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Уметь оказывать первую помощь при отравлении грибами.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1 группа.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Сравнить предложенные муляжи грибов. Какие особенности строения вы заметили?</a:t>
            </a:r>
          </a:p>
          <a:p>
            <a:r>
              <a:rPr lang="ru-RU" dirty="0"/>
              <a:t> </a:t>
            </a:r>
            <a:r>
              <a:rPr lang="ru-RU" dirty="0" smtClean="0"/>
              <a:t>Назовите надземные и подземные части грибов? Чем они образованы?</a:t>
            </a:r>
          </a:p>
          <a:p>
            <a:r>
              <a:rPr lang="ru-RU" dirty="0" smtClean="0"/>
              <a:t> </a:t>
            </a:r>
            <a:r>
              <a:rPr lang="ru-RU" dirty="0"/>
              <a:t>Рассмотрите плодовые тела шляпочных грибов, найдите основные части гриба: пенек и шляпку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Полученные результаты изобразите в виде схематичного рисунка. За помощью обратитесь к тексту стр. 58-59.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18900000" algn="ctr" rotWithShape="0">
              <a:srgbClr val="E02C08">
                <a:alpha val="50000"/>
              </a:srgbClr>
            </a:outerShdw>
          </a:effectLst>
        </p:spPr>
        <p:txBody>
          <a:bodyPr/>
          <a:lstStyle/>
          <a:p>
            <a:r>
              <a:rPr lang="ru-RU" sz="5400" u="sng">
                <a:solidFill>
                  <a:srgbClr val="333300"/>
                </a:solidFill>
              </a:rPr>
              <a:t>Строение тела грибов</a:t>
            </a:r>
            <a:endParaRPr lang="ru-RU" sz="3600" u="sng">
              <a:solidFill>
                <a:srgbClr val="333300"/>
              </a:solidFill>
            </a:endParaRPr>
          </a:p>
        </p:txBody>
      </p:sp>
      <p:pic>
        <p:nvPicPr>
          <p:cNvPr id="78851" name="Picture 3" descr="1000182-0814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944813" cy="5257800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635375" y="3141663"/>
            <a:ext cx="2574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ножка (пенёк)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708400" y="2060575"/>
            <a:ext cx="150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шляпка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563938" y="6092825"/>
            <a:ext cx="2319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гифы (нити)</a:t>
            </a:r>
          </a:p>
        </p:txBody>
      </p:sp>
      <p:sp>
        <p:nvSpPr>
          <p:cNvPr id="78855" name="AutoShape 7"/>
          <p:cNvSpPr>
            <a:spLocks/>
          </p:cNvSpPr>
          <p:nvPr/>
        </p:nvSpPr>
        <p:spPr bwMode="auto">
          <a:xfrm>
            <a:off x="6156325" y="2133600"/>
            <a:ext cx="360363" cy="1439863"/>
          </a:xfrm>
          <a:prstGeom prst="rightBrace">
            <a:avLst>
              <a:gd name="adj1" fmla="val 3329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567488" y="2460625"/>
            <a:ext cx="2181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плодовое тело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(из гифов)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067175" y="4581525"/>
            <a:ext cx="4518025" cy="955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Мицелий (грибница)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все гифы гриба вместе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3276600" y="2349500"/>
            <a:ext cx="431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2268538" y="3429000"/>
            <a:ext cx="1366837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 flipV="1">
            <a:off x="2627313" y="6237288"/>
            <a:ext cx="936625" cy="1444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2 группа. Задание 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Сравните предложенные муляжи грибов. Какие отличия нижней стороны шляпки вы заметили?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Какой процесс связан с нижней стороной шляпки гриба ?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Представьте себе, что у вас есть зрелый гриб. Можно ли вырастить в домашних условиях грибы? Если да , то какие условия нужно создать?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Результаты работы оформите в виде схемы. За помощью обратитесь к тексту</a:t>
            </a:r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группа. Задание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Какую взаимосвязь вы можете установить между этими объектами (веточка сосны – маслята)?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 помощью схемы покажите взаимосвязи растения и гриба. Как эта взаимосвязь называется? За помощью обратитесь к тексту 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803</Words>
  <Application>Microsoft Office PowerPoint</Application>
  <PresentationFormat>Экран (4:3)</PresentationFormat>
  <Paragraphs>144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                       Случалось ли вам собирать грибы ,где тропинки протоптаны лешим,    где кони тумана встают на дыбы, в  проемах полян и зеленых проплешин Ложилась ли вам на горячие щеки  Лесных паутинок прохладная вязь? А если вам это знакомо и дорого, То значит,  вы знаете, как хороши Внезапные встречи средь хвойного шороха В местах, где, казалось бы, нет и души.     </vt:lpstr>
      <vt:lpstr> </vt:lpstr>
      <vt:lpstr>Тема урока:    Шляпочные грибы  </vt:lpstr>
      <vt:lpstr>Цели :</vt:lpstr>
      <vt:lpstr>1 группа. Задание:</vt:lpstr>
      <vt:lpstr>Строение тела грибов</vt:lpstr>
      <vt:lpstr>2 группа. Задание : </vt:lpstr>
      <vt:lpstr>3 группа. Задание :</vt:lpstr>
      <vt:lpstr>4 группа. Задание:</vt:lpstr>
      <vt:lpstr>Шляпочные грибы</vt:lpstr>
      <vt:lpstr>Слайд 12</vt:lpstr>
      <vt:lpstr>Слайд 13</vt:lpstr>
      <vt:lpstr>Слайд 14</vt:lpstr>
      <vt:lpstr>3 группа. Задание :</vt:lpstr>
      <vt:lpstr>Слайд 16</vt:lpstr>
      <vt:lpstr>Микориза –  симбиоз гриба и дерева</vt:lpstr>
      <vt:lpstr>Слайд 18</vt:lpstr>
      <vt:lpstr>4 группа. Задание:</vt:lpstr>
      <vt:lpstr>Слайд 20</vt:lpstr>
      <vt:lpstr>Как отличить красную сыроежку от мухомора</vt:lpstr>
      <vt:lpstr>Как отличить осенний опёнок от ложного</vt:lpstr>
      <vt:lpstr>Как отличить бледную поганку от шампиньона</vt:lpstr>
      <vt:lpstr>Отличия ядовитых грибов от съедобных</vt:lpstr>
      <vt:lpstr>Профилактика отравления грибами</vt:lpstr>
      <vt:lpstr>Слайд 26</vt:lpstr>
      <vt:lpstr>Слайд 27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27</cp:revision>
  <dcterms:created xsi:type="dcterms:W3CDTF">2010-11-09T07:33:50Z</dcterms:created>
  <dcterms:modified xsi:type="dcterms:W3CDTF">2012-11-15T21:03:10Z</dcterms:modified>
</cp:coreProperties>
</file>