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3" r:id="rId15"/>
    <p:sldId id="274" r:id="rId16"/>
    <p:sldId id="275" r:id="rId17"/>
    <p:sldId id="276" r:id="rId18"/>
    <p:sldId id="298" r:id="rId19"/>
    <p:sldId id="278" r:id="rId20"/>
    <p:sldId id="279" r:id="rId21"/>
    <p:sldId id="283" r:id="rId22"/>
    <p:sldId id="284" r:id="rId23"/>
    <p:sldId id="285" r:id="rId24"/>
    <p:sldId id="286" r:id="rId25"/>
    <p:sldId id="287" r:id="rId26"/>
    <p:sldId id="288" r:id="rId27"/>
    <p:sldId id="290" r:id="rId28"/>
    <p:sldId id="295" r:id="rId29"/>
    <p:sldId id="291" r:id="rId30"/>
    <p:sldId id="296" r:id="rId31"/>
    <p:sldId id="292" r:id="rId32"/>
    <p:sldId id="293" r:id="rId33"/>
    <p:sldId id="297" r:id="rId34"/>
    <p:sldId id="299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day2energy_bkgd2_660x8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571476"/>
              </p:ext>
            </p:extLst>
          </p:nvPr>
        </p:nvGraphicFramePr>
        <p:xfrm>
          <a:off x="1524001" y="1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294823467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Влияние хозяйственной деятельности человека на биосферу</a:t>
                      </a:r>
                    </a:p>
                    <a:p>
                      <a:pPr marL="4124325" indent="808038" algn="ctr">
                        <a:lnSpc>
                          <a:spcPct val="150000"/>
                        </a:lnSpc>
                      </a:pPr>
                      <a:endParaRPr lang="ru-RU" sz="3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76650" indent="633413"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</a:p>
                    <a:p>
                      <a:pPr marL="3676650" indent="633413" algn="ctr"/>
                      <a:endParaRPr lang="ru-RU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76650" indent="633413" algn="ctr"/>
                      <a:endParaRPr lang="ru-RU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76650" indent="633413" algn="ctr"/>
                      <a:endParaRPr lang="ru-RU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76650" indent="633413" algn="ctr"/>
                      <a:endParaRPr lang="ru-RU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76650" indent="633413" algn="ctr"/>
                      <a:endParaRPr lang="ru-RU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76650" indent="633413" algn="ctr"/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Подготовила:</a:t>
                      </a:r>
                      <a:r>
                        <a:rPr lang="ru-RU" sz="200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3676650" indent="633413" algn="ctr"/>
                      <a:r>
                        <a:rPr lang="ru-RU" sz="1800" b="1" dirty="0" err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Сащеко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Л.И.</a:t>
                      </a:r>
                    </a:p>
                    <a:p>
                      <a:pPr marL="3676650" indent="1079500"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учитель биологии,</a:t>
                      </a:r>
                    </a:p>
                    <a:p>
                      <a:pPr marL="4124325" indent="808038"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ГУО «</a:t>
                      </a:r>
                      <a:r>
                        <a:rPr lang="ru-RU" sz="1800" b="1" dirty="0" err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Вязьевская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СШ»</a:t>
                      </a:r>
                      <a:endParaRPr lang="ru-RU" sz="1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8461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668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1"/>
          <p:cNvSpPr txBox="1">
            <a:spLocks noChangeArrowheads="1"/>
          </p:cNvSpPr>
          <p:nvPr/>
        </p:nvSpPr>
        <p:spPr bwMode="auto">
          <a:xfrm>
            <a:off x="2135188" y="1196975"/>
            <a:ext cx="506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  <a:cs typeface="Arial" panose="020B0604020202020204" pitchFamily="34" charset="0"/>
              </a:rPr>
              <a:t>18.</a:t>
            </a:r>
          </a:p>
        </p:txBody>
      </p:sp>
      <p:sp>
        <p:nvSpPr>
          <p:cNvPr id="18435" name="Прямоугольник 2"/>
          <p:cNvSpPr>
            <a:spLocks noChangeArrowheads="1"/>
          </p:cNvSpPr>
          <p:nvPr/>
        </p:nvSpPr>
        <p:spPr bwMode="auto">
          <a:xfrm>
            <a:off x="2782889" y="836613"/>
            <a:ext cx="6751637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dirty="0"/>
              <a:t> </a:t>
            </a: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круговорот веществ расходуется солнечная энергия, которая включается в этот процесс:</a:t>
            </a:r>
          </a:p>
          <a:p>
            <a:pPr algn="just" eaLnBrk="1" hangingPunct="1">
              <a:defRPr/>
            </a:pPr>
            <a:endParaRPr lang="ru-RU" alt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клубеньковыми бактериями;</a:t>
            </a:r>
          </a:p>
          <a:p>
            <a:pPr algn="just" eaLnBrk="1" hangingPunct="1">
              <a:defRPr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плесневыми грибами;</a:t>
            </a:r>
          </a:p>
          <a:p>
            <a:pPr algn="just" eaLnBrk="1" hangingPunct="1">
              <a:defRPr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3) растениями;</a:t>
            </a:r>
          </a:p>
          <a:p>
            <a:pPr algn="just" eaLnBrk="1" hangingPunct="1">
              <a:defRPr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4) животными;</a:t>
            </a:r>
          </a:p>
        </p:txBody>
      </p:sp>
      <p:sp>
        <p:nvSpPr>
          <p:cNvPr id="37892" name="TextBox 3"/>
          <p:cNvSpPr txBox="1">
            <a:spLocks noChangeArrowheads="1"/>
          </p:cNvSpPr>
          <p:nvPr/>
        </p:nvSpPr>
        <p:spPr bwMode="auto">
          <a:xfrm>
            <a:off x="2063751" y="4005264"/>
            <a:ext cx="504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  <a:cs typeface="Arial" panose="020B0604020202020204" pitchFamily="34" charset="0"/>
              </a:rPr>
              <a:t>19.</a:t>
            </a:r>
          </a:p>
        </p:txBody>
      </p:sp>
      <p:sp>
        <p:nvSpPr>
          <p:cNvPr id="18437" name="Прямоугольник 4"/>
          <p:cNvSpPr>
            <a:spLocks noChangeArrowheads="1"/>
          </p:cNvSpPr>
          <p:nvPr/>
        </p:nvSpPr>
        <p:spPr bwMode="auto">
          <a:xfrm>
            <a:off x="2786063" y="3644900"/>
            <a:ext cx="6913562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Животные, участвуя в круговороте веществ в биосфере:</a:t>
            </a:r>
          </a:p>
          <a:p>
            <a:pPr eaLnBrk="1" hangingPunct="1">
              <a:defRPr/>
            </a:pPr>
            <a:endParaRPr lang="ru-RU" alt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используют кислород атмосферы;</a:t>
            </a:r>
          </a:p>
          <a:p>
            <a:pPr eaLnBrk="1" hangingPunct="1">
              <a:defRPr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способствуют накоплению кислорода в атмосфере;</a:t>
            </a:r>
          </a:p>
          <a:p>
            <a:pPr eaLnBrk="1" hangingPunct="1">
              <a:defRPr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3) синтезируют на свету органические вещества из неорганических;</a:t>
            </a:r>
          </a:p>
          <a:p>
            <a:pPr eaLnBrk="1" hangingPunct="1">
              <a:defRPr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4) способствуют образованию торфа;</a:t>
            </a:r>
          </a:p>
        </p:txBody>
      </p:sp>
    </p:spTree>
    <p:extLst>
      <p:ext uri="{BB962C8B-B14F-4D97-AF65-F5344CB8AC3E}">
        <p14:creationId xmlns:p14="http://schemas.microsoft.com/office/powerpoint/2010/main" val="38680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1992314" y="1196975"/>
            <a:ext cx="50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  <a:cs typeface="Arial" panose="020B0604020202020204" pitchFamily="34" charset="0"/>
              </a:rPr>
              <a:t>20.</a:t>
            </a:r>
          </a:p>
        </p:txBody>
      </p:sp>
      <p:sp>
        <p:nvSpPr>
          <p:cNvPr id="19459" name="Прямоугольник 2"/>
          <p:cNvSpPr>
            <a:spLocks noChangeArrowheads="1"/>
          </p:cNvSpPr>
          <p:nvPr/>
        </p:nvSpPr>
        <p:spPr bwMode="auto">
          <a:xfrm>
            <a:off x="2501901" y="981075"/>
            <a:ext cx="617537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круговороте веществ в биосфере плесневые грибы:</a:t>
            </a:r>
          </a:p>
          <a:p>
            <a:pPr eaLnBrk="1" hangingPunct="1">
              <a:defRPr/>
            </a:pPr>
            <a:endParaRPr lang="ru-RU" alt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разрушают органические вещества до неорганических;</a:t>
            </a:r>
          </a:p>
          <a:p>
            <a:pPr eaLnBrk="1" hangingPunct="1">
              <a:defRPr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синтезируют белки из неорганических веществ;</a:t>
            </a:r>
          </a:p>
          <a:p>
            <a:pPr eaLnBrk="1" hangingPunct="1">
              <a:defRPr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3) усваивают молекулярный азот;</a:t>
            </a:r>
          </a:p>
          <a:p>
            <a:pPr eaLnBrk="1" hangingPunct="1">
              <a:defRPr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4) выделяют молекулярный кислород;</a:t>
            </a:r>
          </a:p>
        </p:txBody>
      </p:sp>
      <p:sp>
        <p:nvSpPr>
          <p:cNvPr id="38916" name="TextBox 3"/>
          <p:cNvSpPr txBox="1">
            <a:spLocks noChangeArrowheads="1"/>
          </p:cNvSpPr>
          <p:nvPr/>
        </p:nvSpPr>
        <p:spPr bwMode="auto">
          <a:xfrm>
            <a:off x="1992314" y="4437064"/>
            <a:ext cx="504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  <a:cs typeface="Arial" panose="020B0604020202020204" pitchFamily="34" charset="0"/>
              </a:rPr>
              <a:t>21.</a:t>
            </a:r>
          </a:p>
        </p:txBody>
      </p:sp>
      <p:sp>
        <p:nvSpPr>
          <p:cNvPr id="19461" name="Прямоугольник 4"/>
          <p:cNvSpPr>
            <a:spLocks noChangeArrowheads="1"/>
          </p:cNvSpPr>
          <p:nvPr/>
        </p:nvSpPr>
        <p:spPr bwMode="auto">
          <a:xfrm>
            <a:off x="2711451" y="3790951"/>
            <a:ext cx="6321425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dirty="0"/>
              <a:t> </a:t>
            </a: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углекислого газа в биосфере остается величиной относительно постоянной за счет процесса:</a:t>
            </a:r>
          </a:p>
          <a:p>
            <a:pPr eaLnBrk="1" hangingPunct="1">
              <a:defRPr/>
            </a:pPr>
            <a:endParaRPr lang="ru-RU" alt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синтеза аминокислот;</a:t>
            </a:r>
          </a:p>
          <a:p>
            <a:pPr eaLnBrk="1" hangingPunct="1">
              <a:defRPr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синтеза белков;</a:t>
            </a:r>
          </a:p>
          <a:p>
            <a:pPr eaLnBrk="1" hangingPunct="1">
              <a:defRPr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3) фотосинтеза;</a:t>
            </a:r>
          </a:p>
          <a:p>
            <a:pPr eaLnBrk="1" hangingPunct="1">
              <a:defRPr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4) синтеза жиров;</a:t>
            </a:r>
          </a:p>
        </p:txBody>
      </p:sp>
    </p:spTree>
    <p:extLst>
      <p:ext uri="{BB962C8B-B14F-4D97-AF65-F5344CB8AC3E}">
        <p14:creationId xmlns:p14="http://schemas.microsoft.com/office/powerpoint/2010/main" val="79897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8497" y="624110"/>
            <a:ext cx="9856116" cy="1280890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хозяйственной деятельности человека на биосферу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Воздействие различных видов деятельности человека на природу называют антропогенным (то есть, в переводе с греческого, "порожденным человеком").</a:t>
            </a:r>
          </a:p>
          <a:p>
            <a:pPr algn="just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Биосфера – это единая природная система , формировавшаяся на земле миллиарды лет и представляющая собой совокупность экосистем.</a:t>
            </a:r>
          </a:p>
        </p:txBody>
      </p:sp>
    </p:spTree>
    <p:extLst>
      <p:ext uri="{BB962C8B-B14F-4D97-AF65-F5344CB8AC3E}">
        <p14:creationId xmlns:p14="http://schemas.microsoft.com/office/powerpoint/2010/main" val="155562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38648" y="721217"/>
            <a:ext cx="9765964" cy="5190005"/>
          </a:xfrm>
        </p:spPr>
        <p:txBody>
          <a:bodyPr>
            <a:normAutofit/>
          </a:bodyPr>
          <a:lstStyle/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sz="3000" dirty="0"/>
              <a:t>    </a:t>
            </a:r>
            <a:r>
              <a:rPr lang="ru-RU" alt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человек сформировался около 30-40 тыс. лет назад. С этого времени в эволюции биосферы стал действовать новый фактор – </a:t>
            </a:r>
            <a:r>
              <a:rPr lang="ru-RU" alt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антропогенный.</a:t>
            </a:r>
            <a:r>
              <a:rPr lang="ru-RU" alt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появлением и развитием человечества процесс эволюции заметно видоизменился.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Лишь в последние 2 тысячи лет антропогенное влияние на биосферу стало ощущаться в связи с выпасом скота, </a:t>
            </a:r>
            <a:r>
              <a:rPr lang="ru-RU" alt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подсечно</a:t>
            </a:r>
            <a:r>
              <a:rPr lang="ru-RU" alt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-огневой системой земледелия и добычей полезных ископаемых.</a:t>
            </a:r>
          </a:p>
        </p:txBody>
      </p:sp>
    </p:spTree>
    <p:extLst>
      <p:ext uri="{BB962C8B-B14F-4D97-AF65-F5344CB8AC3E}">
        <p14:creationId xmlns:p14="http://schemas.microsoft.com/office/powerpoint/2010/main" val="393497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2292439" y="553792"/>
            <a:ext cx="9212173" cy="5357430"/>
          </a:xfrm>
        </p:spPr>
        <p:txBody>
          <a:bodyPr>
            <a:normAutofit/>
          </a:bodyPr>
          <a:lstStyle/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Настоящие сдвиги в биосферных процессах начались в 20 веке в результате научно-технической революции.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Человеческая деятельность стала сравнима по масштабам с естественными процессами, происходящими в биосфере.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endParaRPr lang="ru-RU" altLang="ru-RU" sz="3200" dirty="0" smtClean="0"/>
          </a:p>
        </p:txBody>
      </p:sp>
    </p:spTree>
    <p:extLst>
      <p:ext uri="{BB962C8B-B14F-4D97-AF65-F5344CB8AC3E}">
        <p14:creationId xmlns:p14="http://schemas.microsoft.com/office/powerpoint/2010/main" val="372002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последствиями деятельности человека являются:</a:t>
            </a:r>
            <a:b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Загрязнение окружающей среды;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Истощение природных ресурсов;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Опустынивание земель;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Почвенная эрозия;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Нарушаются природные сообщества, вырубаются леса, исчезают редкие виды растений и животных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94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4407" y="624110"/>
            <a:ext cx="9740206" cy="1280890"/>
          </a:xfrm>
        </p:spPr>
        <p:txBody>
          <a:bodyPr>
            <a:normAutofit fontScale="90000"/>
          </a:bodyPr>
          <a:lstStyle/>
          <a:p>
            <a:pPr algn="just"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 населения и расширяющееся развитие 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хозяйства, промышленности, строительства, 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транспорта вызвали массовое уничтожение лесов.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Documents and Settings\Админ\Мои документы\Мои рисунки\2005-01-01\deforestation_bolivia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561" y="2318197"/>
            <a:ext cx="9133052" cy="4459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435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Истреблены </a:t>
            </a:r>
            <a:r>
              <a:rPr lang="ru-RU" alt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десятки видов животных и сотни видов растений. В их числе мамонт, сумчатый волк, дикая лошадь, европейский слон, </a:t>
            </a:r>
            <a:r>
              <a:rPr lang="ru-RU" alt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чёрный носорог </a:t>
            </a:r>
            <a:r>
              <a:rPr lang="ru-RU" alt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др.</a:t>
            </a:r>
            <a:endParaRPr lang="ru-RU" alt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6" descr="elepcu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051" y="126317"/>
            <a:ext cx="358775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breeding_quagga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611" y="126317"/>
            <a:ext cx="4608513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Documents and Settings\Админ\Мои документы\Мои рисунки\2005-01-01\2_mamont_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8606">
            <a:off x="9393929" y="4092940"/>
            <a:ext cx="2004165" cy="268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517" y="4309796"/>
            <a:ext cx="3399284" cy="25482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420" y="4071937"/>
            <a:ext cx="4094447" cy="272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44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4406" y="624110"/>
            <a:ext cx="9740205" cy="128089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Считается, что с 1600 г, в результате деятельности человека с лица земли полностью исчезли около 250 видов животных и 1 000 видов растений. Под угрозой уничтожения в настоящее время находится около 1 000 видов животных и 25 000 видов растений.</a:t>
            </a: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448" y="2678806"/>
            <a:ext cx="2795163" cy="27689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461" y="3242525"/>
            <a:ext cx="3382874" cy="309118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26524" y="2910626"/>
            <a:ext cx="340002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Первоцвет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кортузовидный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139" y="2910626"/>
            <a:ext cx="3046927" cy="304692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719661" y="3244334"/>
            <a:ext cx="334251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кустарниковая вишня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09448" y="3244334"/>
            <a:ext cx="3087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тимьян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ползучий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50892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92439" y="612845"/>
            <a:ext cx="944021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настоящее время общая мощность источников антропогенного загрязнения во многих случаях превосходит мощность естественных. Так, природные источники окиси азота выбрасывают 30 млн т азота в год, а антропогенные — 35-50 млн т; двуокиси серы, соответственно, около 30 млн т и более 150 млн т. В результате деятельности человека свинца попадает в биосферу почти в 10 раз больше, чем в процессе природных загрязнений.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Загрязняющие вещества, возникшие в результате хозяйственной деятельности человека, и их влияние на среду очень разнообразны. К ним относятся: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соединения углерода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азота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тяжелые металлы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органические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созданные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радиоактивные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и многое другое.</a:t>
            </a:r>
          </a:p>
        </p:txBody>
      </p:sp>
    </p:spTree>
    <p:extLst>
      <p:ext uri="{BB962C8B-B14F-4D97-AF65-F5344CB8AC3E}">
        <p14:creationId xmlns:p14="http://schemas.microsoft.com/office/powerpoint/2010/main" val="244292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3381376" y="500063"/>
            <a:ext cx="62150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latin typeface="Times New Roman" panose="02020603050405020304" pitchFamily="18" charset="0"/>
                <a:cs typeface="Arial" panose="020B0604020202020204" pitchFamily="34" charset="0"/>
              </a:rPr>
              <a:t>Выполните  тестовую работу.</a:t>
            </a:r>
          </a:p>
        </p:txBody>
      </p:sp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1881189" y="1571625"/>
            <a:ext cx="357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6" name="Улыбающееся лицо 5"/>
          <p:cNvSpPr/>
          <p:nvPr/>
        </p:nvSpPr>
        <p:spPr>
          <a:xfrm>
            <a:off x="1952625" y="428625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45" name="Прямоугольник 1"/>
          <p:cNvSpPr>
            <a:spLocks noChangeArrowheads="1"/>
          </p:cNvSpPr>
          <p:nvPr/>
        </p:nvSpPr>
        <p:spPr bwMode="auto">
          <a:xfrm>
            <a:off x="2252664" y="1757364"/>
            <a:ext cx="765968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dirty="0"/>
              <a:t> </a:t>
            </a: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Наибольшая роль человека в биогенной миграции атомов состоит в:</a:t>
            </a:r>
          </a:p>
          <a:p>
            <a:pPr eaLnBrk="1" hangingPunct="1">
              <a:defRPr/>
            </a:pPr>
            <a:endParaRPr lang="ru-RU" alt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вовлечении в биологический круговорот химических элементов;</a:t>
            </a:r>
          </a:p>
          <a:p>
            <a:pPr eaLnBrk="1" hangingPunct="1">
              <a:defRPr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увеличении скорости круговорота воды;</a:t>
            </a:r>
          </a:p>
          <a:p>
            <a:pPr eaLnBrk="1" hangingPunct="1">
              <a:defRPr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3) регулировании численности растений и животных;</a:t>
            </a:r>
          </a:p>
          <a:p>
            <a:pPr eaLnBrk="1" hangingPunct="1">
              <a:defRPr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4) регулировании численности микроорганизмов;</a:t>
            </a:r>
          </a:p>
        </p:txBody>
      </p:sp>
      <p:sp>
        <p:nvSpPr>
          <p:cNvPr id="29702" name="TextBox 2"/>
          <p:cNvSpPr txBox="1">
            <a:spLocks noChangeArrowheads="1"/>
          </p:cNvSpPr>
          <p:nvPr/>
        </p:nvSpPr>
        <p:spPr bwMode="auto">
          <a:xfrm>
            <a:off x="2058989" y="4149725"/>
            <a:ext cx="377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sp>
        <p:nvSpPr>
          <p:cNvPr id="10247" name="Прямоугольник 3"/>
          <p:cNvSpPr>
            <a:spLocks noChangeArrowheads="1"/>
          </p:cNvSpPr>
          <p:nvPr/>
        </p:nvSpPr>
        <p:spPr bwMode="auto">
          <a:xfrm>
            <a:off x="2566988" y="3860800"/>
            <a:ext cx="7345362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Циркуляция кислорода между различными неорганическими объектами природы и сообществами живых организмов называется:</a:t>
            </a:r>
          </a:p>
          <a:p>
            <a:pPr eaLnBrk="1" hangingPunct="1">
              <a:defRPr/>
            </a:pPr>
            <a:endParaRPr lang="ru-RU" alt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популяционными волнами;</a:t>
            </a:r>
          </a:p>
          <a:p>
            <a:pPr eaLnBrk="1" hangingPunct="1">
              <a:defRPr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alt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саморегуляцией</a:t>
            </a: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eaLnBrk="1" hangingPunct="1">
              <a:defRPr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3) газообменом;</a:t>
            </a:r>
          </a:p>
          <a:p>
            <a:pPr eaLnBrk="1" hangingPunct="1">
              <a:defRPr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4) круговоротом веществ;</a:t>
            </a:r>
          </a:p>
        </p:txBody>
      </p:sp>
    </p:spTree>
    <p:extLst>
      <p:ext uri="{BB962C8B-B14F-4D97-AF65-F5344CB8AC3E}">
        <p14:creationId xmlns:p14="http://schemas.microsoft.com/office/powerpoint/2010/main" val="81012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Загрязнение атмосферы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ученых 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в мире в результате деятельности человека в атмосферу поступает 25,5 млрд т оксидов углерода, 190 млн т оксидов серы, 65 млн т оксидов азота, 1,4 млн т </a:t>
            </a:r>
            <a:r>
              <a:rPr lang="ru-RU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хлорфторуглеродов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(фреонов), органические соединения свинца, углеводороды, в том числе канцерогенные (вызывающие заболевание раком).</a:t>
            </a:r>
          </a:p>
          <a:p>
            <a:endParaRPr lang="ru-RU" dirty="0"/>
          </a:p>
        </p:txBody>
      </p:sp>
      <p:pic>
        <p:nvPicPr>
          <p:cNvPr id="5" name="Содержимое 4" descr="post-3-1259055261885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830354" y="1792354"/>
            <a:ext cx="3477297" cy="2358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ost-3-125905537379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30354" y="4268186"/>
            <a:ext cx="3800206" cy="2101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852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«Парниковый эффект»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97735" y="1519707"/>
            <a:ext cx="5705341" cy="507427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«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Парниковый эффект», наряду с нарушением озонового слоя и кислотными дождями, вызван глобальным техногенным загрязнением атмосферы. Со второй половины 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XIX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в. наблюдается постепенное повышение среднегодовой температуры, что связывают с накоплениями в атмосфере так называемых «парниковых газов» — диоксида углерода, метана, фреонов, озона, оксида азота и др.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Парниковые газы, и в первую очередь СО</a:t>
            </a:r>
            <a:r>
              <a:rPr lang="ru-RU" sz="2000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препятствуют длинноволновому тепловому излучению с поверхности Земли, и атмосфера, насыщенная ими, действует как крыша теплицы. Она, пропуская внутрь большую часть солнечного излучения, почти не пропускает наружу тепло, </a:t>
            </a:r>
            <a:r>
              <a:rPr lang="ru-RU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переизлучаемое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Землей.</a:t>
            </a:r>
          </a:p>
          <a:p>
            <a:endParaRPr lang="ru-RU" dirty="0"/>
          </a:p>
        </p:txBody>
      </p:sp>
      <p:pic>
        <p:nvPicPr>
          <p:cNvPr id="5" name="Объект 4" descr="Hotbed_effec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288012" y="1519707"/>
            <a:ext cx="4689340" cy="5074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642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возникновения «Парникового эффекта»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масса диоксида углерода образуется при сжигании ископаемого топлива (уголь, нефть, природный газ), использование которого с каждым годом увеличивается. Ныне ежегодно выбросы СО</a:t>
            </a:r>
            <a:r>
              <a:rPr lang="ru-RU" sz="2400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атмосферу в мире составляют примерно 25 млрд. тонн, причем основной «вклад» (около 75% от общего количества выбросов) вносят промышленного развитые страны.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Постепенно в атмосфере увеличивается содержание метана (в среднем на 1% в год) связано с развитием интенсивного рисоводства, скотоводства, сжиганием биомассы, выбросы из подземных горных выработок, выделения крупного рогатого скота и т.д.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содержания в атмосфере оксида азота (примерно на 0,3% в год) объясняется в основном расширением производства и применения азотных удобрений в сельском хозяйстве.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331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«Разрушение озонового слоя»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часть природного озона сосредоточена в стратосфере на высоте от 15 до 50 км над поверхностью Земли. Озоновый слой начинается на высотах около 8 км над полюсами (или 17 км над Экватором) и простирается вверх до высот приблизительно равных 50-ти км. Озон образуется, когда солнечное ультрафиолетовое излучение бомбардирует молекулы кислорода. </a:t>
            </a:r>
          </a:p>
          <a:p>
            <a:pPr algn="just"/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Защитная роль . 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Озон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поглощает часть ультрафиолетового излучения Солнца: причем широкая полоса его поглощения (длина волны 200-300 </a:t>
            </a:r>
            <a:r>
              <a:rPr lang="ru-RU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нм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включает и губительное для всего живого на Земле излучение.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278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разрушения озонового экрана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98490" y="1287887"/>
            <a:ext cx="6104586" cy="4623335"/>
          </a:xfrm>
        </p:spPr>
        <p:txBody>
          <a:bodyPr>
            <a:no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Главными веществами, вносящими вклад в разрушение молекул озона, являются простые вещества (водород, атомы кислорода, хлора, брома ), неорганические: (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хлороводород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монооксид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азота) и органические соединения (метан,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фторхлор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и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фторбромфреоны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выделяют атомы хлора и брома). 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Фреоны широко применяются в промышленном производстве и в быту (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хладоагрегаты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растворители, распылители, аэрозольные упаковки и др.). По данным «Гринпис , основными поставщиками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фреонов 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США - 30,85%, Япония - 12,42; Великобритания - 8,62 и Россия - 8,0%. США пробили в озоновом слое «дыру площадью 7 млн.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  <a:r>
              <a:rPr lang="ru-RU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Япония 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- 3 млн.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  <a:r>
              <a:rPr lang="ru-RU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семь раз больше, чем площадь самой Японии. 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ozone_hole_52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2468" r="2468"/>
          <a:stretch>
            <a:fillRect/>
          </a:stretch>
        </p:blipFill>
        <p:spPr>
          <a:xfrm>
            <a:off x="7451559" y="1725769"/>
            <a:ext cx="4185453" cy="4185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788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Глобальные техногенные катастрофы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9256" y="1648496"/>
            <a:ext cx="9405356" cy="4262726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первом месте самая глобальная техногенная экологическая катастрофа – взрыв на Чернобыльской АЭС. Эта катастрофа обошлась миру в 200 млрд долларов. 26 апреля 1986 г. на Чернобыльской АЭС 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произошла 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самая страшная ядерная авария в истории. Более 135000 человек, проживавших в радиусе 30 километров (19 миль) от разрушенного реактора — и 35000 голов скота — были эвакуированы.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 ноября 2002 года нефтяной танкер </a:t>
            </a:r>
            <a:r>
              <a:rPr lang="ru-RU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Prestige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взорвался, 77000 тонн горючего ушло в океан, что стало крупнейшим в истории Европы разливом нефтепродуктов. Убытки в ходе работ по устранению нефтяного пятна составили 12 миллиардов долларов.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Взрыв на нефтяной платформе </a:t>
            </a:r>
            <a:r>
              <a:rPr lang="ru-RU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Piper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Alpha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— произошел 6 июля 1988, который признан самой ужасной катастрофой за всю историю нефтедобывающей отрасли. Авария обошлась в 3,4 миллиарда долларов</a:t>
            </a:r>
          </a:p>
        </p:txBody>
      </p:sp>
    </p:spTree>
    <p:extLst>
      <p:ext uri="{BB962C8B-B14F-4D97-AF65-F5344CB8AC3E}">
        <p14:creationId xmlns:p14="http://schemas.microsoft.com/office/powerpoint/2010/main" val="28524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9859" y="624110"/>
            <a:ext cx="9894753" cy="1280890"/>
          </a:xfrm>
        </p:spPr>
        <p:txBody>
          <a:bodyPr>
            <a:noAutofit/>
          </a:bodyPr>
          <a:lstStyle/>
          <a:p>
            <a:pPr algn="just" fontAlgn="base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марта 2011 года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 Японии произошло самое мощное за всю историю страны землетрясение. В результате на АЭС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Онагава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была разрушена турбина, возник пожар, который удалось быстро ликвидировать. На АЭС Фукусима-1 ситуация сложилась очень серьезная - в результате отключения системы охлаждения расплавилось ядерное топливо в реакторе блока №1, снаружи блока была зафиксирована утечка радиации, в 10-километровой зоне вокруг АЭС проведена эвакуация.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3346" y="2133600"/>
            <a:ext cx="9521266" cy="377762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1271327474_tsernlogo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9309" y="2732329"/>
            <a:ext cx="3456384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ages (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7186" y="3685366"/>
            <a:ext cx="3312368" cy="3010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загруженно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51572" y="2420888"/>
            <a:ext cx="3159464" cy="2866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9997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Загрязнение гидросферы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009104" y="2133600"/>
            <a:ext cx="4893972" cy="3777622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Одним из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загрязнителей воды является нефть и нефтепродукты. Нефть может попадать в воду в результате естественных ее выходов в районах залегания. Но основные источники загрязнения связаны с человеческой деятельностью: нефтедобычей, транспортировкой, переработкой и использованием нефти в качестве топлива и промышленного сырья.</a:t>
            </a:r>
          </a:p>
        </p:txBody>
      </p:sp>
      <p:pic>
        <p:nvPicPr>
          <p:cNvPr id="5" name="Picture 2" descr="C:\Documents and Settings\Админ\Мои документы\Мои рисунки\2005-01-01\d36f42f1f6d0fd41754aa8943c1cb29f_bi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594" y="1519707"/>
            <a:ext cx="4114800" cy="4636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68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3223" y="624109"/>
            <a:ext cx="5361389" cy="3703191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причиной загрязнения водной среды является прямой сброс в водную экосистемы отходов промышленности и коммунальных сточных вод.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275" y="1373747"/>
            <a:ext cx="3826075" cy="3778250"/>
          </a:xfrm>
        </p:spPr>
      </p:pic>
    </p:spTree>
    <p:extLst>
      <p:ext uri="{BB962C8B-B14F-4D97-AF65-F5344CB8AC3E}">
        <p14:creationId xmlns:p14="http://schemas.microsoft.com/office/powerpoint/2010/main" val="424637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Загрязнение почв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034862" y="2133600"/>
            <a:ext cx="4868214" cy="3777622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на каждого жителя нашей планеты приходится менее одного гектара пахотной земли. И эти незначитель­ные площади продолжают сокращаться из-за неумелой хозяйственной деятельности человека. </a:t>
            </a:r>
          </a:p>
          <a:p>
            <a:pPr algn="just"/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" descr="C:\Documents and Settings\Админ\Мои документы\Мои рисунки\2005-01-01\Ploughed_acre_20041012_26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344" y="2166938"/>
            <a:ext cx="27813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576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2433639" y="981076"/>
            <a:ext cx="7705725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служит главным источником энергии, обеспечивающим круговорот веществ в экосистемах</a:t>
            </a:r>
          </a:p>
          <a:p>
            <a:pPr algn="just" eaLnBrk="1" hangingPunct="1">
              <a:defRPr/>
            </a:pPr>
            <a:endParaRPr lang="ru-RU" alt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АТФ;</a:t>
            </a:r>
          </a:p>
          <a:p>
            <a:pPr algn="just" eaLnBrk="1" hangingPunct="1">
              <a:defRPr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солнечный свет;</a:t>
            </a:r>
          </a:p>
          <a:p>
            <a:pPr algn="just" eaLnBrk="1" hangingPunct="1">
              <a:defRPr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3) живые организмы;</a:t>
            </a:r>
          </a:p>
          <a:p>
            <a:pPr algn="just" eaLnBrk="1" hangingPunct="1">
              <a:defRPr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4) органические вещества;</a:t>
            </a:r>
          </a:p>
        </p:txBody>
      </p:sp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2063750" y="981075"/>
            <a:ext cx="3762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</p:txBody>
      </p:sp>
      <p:sp>
        <p:nvSpPr>
          <p:cNvPr id="30724" name="TextBox 3"/>
          <p:cNvSpPr txBox="1">
            <a:spLocks noChangeArrowheads="1"/>
          </p:cNvSpPr>
          <p:nvPr/>
        </p:nvSpPr>
        <p:spPr bwMode="auto">
          <a:xfrm>
            <a:off x="2063750" y="3429000"/>
            <a:ext cx="376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</p:txBody>
      </p:sp>
      <p:sp>
        <p:nvSpPr>
          <p:cNvPr id="11269" name="Прямоугольник 4"/>
          <p:cNvSpPr>
            <a:spLocks noChangeArrowheads="1"/>
          </p:cNvSpPr>
          <p:nvPr/>
        </p:nvSpPr>
        <p:spPr bwMode="auto">
          <a:xfrm>
            <a:off x="2640013" y="3429000"/>
            <a:ext cx="749935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Циркуляцию азота между неживыми телами и живыми организмами в сообществе называют</a:t>
            </a:r>
          </a:p>
          <a:p>
            <a:pPr algn="just" eaLnBrk="1" hangingPunct="1">
              <a:defRPr/>
            </a:pPr>
            <a:endParaRPr lang="ru-RU" alt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правилом экологической пирамиды;</a:t>
            </a:r>
          </a:p>
          <a:p>
            <a:pPr algn="just" eaLnBrk="1" hangingPunct="1">
              <a:defRPr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круговоротом веществ;</a:t>
            </a:r>
          </a:p>
          <a:p>
            <a:pPr algn="just" eaLnBrk="1" hangingPunct="1">
              <a:defRPr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alt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саморегуляцией</a:t>
            </a: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 eaLnBrk="1" hangingPunct="1">
              <a:defRPr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4) обменом веществ и энергии;</a:t>
            </a:r>
          </a:p>
        </p:txBody>
      </p:sp>
    </p:spTree>
    <p:extLst>
      <p:ext uri="{BB962C8B-B14F-4D97-AF65-F5344CB8AC3E}">
        <p14:creationId xmlns:p14="http://schemas.microsoft.com/office/powerpoint/2010/main" val="3468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загрязняет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почву?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797" y="2391176"/>
            <a:ext cx="9212173" cy="4576293"/>
          </a:xfrm>
        </p:spPr>
        <p:txBody>
          <a:bodyPr>
            <a:normAutofit lnSpcReduction="10000"/>
          </a:bodyPr>
          <a:lstStyle/>
          <a:p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химические элементы и соединения (в особенности тяжелые металлы).</a:t>
            </a:r>
          </a:p>
          <a:p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нефть и нефтепродукты.</a:t>
            </a:r>
          </a:p>
          <a:p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пестициды.</a:t>
            </a:r>
          </a:p>
          <a:p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минеральные и органические удобрения.</a:t>
            </a:r>
          </a:p>
          <a:p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бытовые отходы и различные виды мусора.</a:t>
            </a:r>
          </a:p>
          <a:p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выхлопы автомобильной и другой техники.</a:t>
            </a:r>
          </a:p>
          <a:p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радиоактивные вещества.</a:t>
            </a:r>
          </a:p>
          <a:p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сточные воды и биологические элементы, выбрасываемые в окружающую среду животноводческой отраслью.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991" y="2883794"/>
            <a:ext cx="4016933" cy="301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37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5617" y="624110"/>
            <a:ext cx="9868995" cy="1280890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Массовый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опасный характер носит загрязнение почв свинцом. Соединения свинца используются в качестве добавок к бензину, поэтому автотранспорт является серьезным источником свинцового загрязнения. Особенно много свинца в почвах вдоль крупных автострад. 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Documents and Settings\Админ\Мои документы\Мои рисунки\2005-01-01\9cb5cd7f76e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050" y="2627312"/>
            <a:ext cx="465772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512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Особую опасность представляют стойкие органические соединения, применяемые в качестве ядохимикатов. Они накапливаются в почве, в воде, донных отложениях водоемов. Но самое главное - они включаются в экологические пищевые цепи, переходят из почвы и воды в растения, затем в животных, а в конечном итоге попадают с пищей в организм человека. </a:t>
            </a:r>
          </a:p>
        </p:txBody>
      </p:sp>
      <p:pic>
        <p:nvPicPr>
          <p:cNvPr id="5" name="Picture 2" descr="C:\Documents and Settings\Админ\Мои документы\Мои рисунки\2005-01-01\2131089840_15745250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670" y="833288"/>
            <a:ext cx="3870415" cy="464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446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1527" y="624110"/>
            <a:ext cx="9753085" cy="128089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Опустынивание – </a:t>
            </a:r>
            <a:r>
              <a:rPr lang="ru-RU" sz="2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процессов, которые приводят к утрате природным сообществом сплошного растительного покрова с невозможностью его восстановления без участия человека.</a:t>
            </a:r>
            <a:endParaRPr lang="ru-RU" sz="27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5465" y="2133600"/>
            <a:ext cx="9959147" cy="37776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Причины: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Вырубка лесов;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рациональное использование водных ресурсов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орошении земель;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хватка водных ресурсов;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Засоление грунта;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Эрозия почвы;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Выпас скота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057" y="2094091"/>
            <a:ext cx="2919311" cy="20184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71" y="4341186"/>
            <a:ext cx="3304512" cy="22873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933" y="4657678"/>
            <a:ext cx="2960902" cy="197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08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задание.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§49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46723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2135189" y="908050"/>
            <a:ext cx="377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</a:p>
        </p:txBody>
      </p:sp>
      <p:sp>
        <p:nvSpPr>
          <p:cNvPr id="12291" name="Прямоугольник 2"/>
          <p:cNvSpPr>
            <a:spLocks noChangeArrowheads="1"/>
          </p:cNvSpPr>
          <p:nvPr/>
        </p:nvSpPr>
        <p:spPr bwMode="auto">
          <a:xfrm>
            <a:off x="2711451" y="908050"/>
            <a:ext cx="639127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dirty="0"/>
              <a:t> </a:t>
            </a: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Первичный источник энергии для круговорота веществ в большинстве биогеоценозов</a:t>
            </a:r>
          </a:p>
          <a:p>
            <a:pPr eaLnBrk="1" hangingPunct="1">
              <a:defRPr/>
            </a:pPr>
            <a:endParaRPr lang="ru-RU" alt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солнечный свет;</a:t>
            </a:r>
          </a:p>
          <a:p>
            <a:pPr eaLnBrk="1" hangingPunct="1">
              <a:defRPr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растительная пища;</a:t>
            </a:r>
          </a:p>
          <a:p>
            <a:pPr eaLnBrk="1" hangingPunct="1">
              <a:defRPr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3) животная пища;</a:t>
            </a:r>
          </a:p>
          <a:p>
            <a:pPr eaLnBrk="1" hangingPunct="1">
              <a:defRPr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4) мертвые органические остатки;</a:t>
            </a:r>
          </a:p>
        </p:txBody>
      </p:sp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2135189" y="3573463"/>
            <a:ext cx="377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  <a:cs typeface="Arial" panose="020B0604020202020204" pitchFamily="34" charset="0"/>
              </a:rPr>
              <a:t>7.</a:t>
            </a:r>
          </a:p>
        </p:txBody>
      </p:sp>
      <p:sp>
        <p:nvSpPr>
          <p:cNvPr id="12293" name="Прямоугольник 4"/>
          <p:cNvSpPr>
            <a:spLocks noChangeArrowheads="1"/>
          </p:cNvSpPr>
          <p:nvPr/>
        </p:nvSpPr>
        <p:spPr bwMode="auto">
          <a:xfrm>
            <a:off x="2711451" y="3543300"/>
            <a:ext cx="6246813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Биологический круговорот в биосфере обеспечивается</a:t>
            </a:r>
          </a:p>
          <a:p>
            <a:pPr eaLnBrk="1" hangingPunct="1">
              <a:defRPr/>
            </a:pPr>
            <a:endParaRPr lang="ru-RU" alt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интенсивностью размножения продуцентов;</a:t>
            </a:r>
          </a:p>
          <a:p>
            <a:pPr eaLnBrk="1" hangingPunct="1">
              <a:defRPr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приспособлением организмов к условиям жизни;</a:t>
            </a:r>
          </a:p>
          <a:p>
            <a:pPr eaLnBrk="1" hangingPunct="1">
              <a:defRPr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3) перемещением веществ в трофических цепях;</a:t>
            </a:r>
          </a:p>
          <a:p>
            <a:pPr eaLnBrk="1" hangingPunct="1">
              <a:defRPr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4) борьбой за существование;</a:t>
            </a:r>
          </a:p>
        </p:txBody>
      </p:sp>
    </p:spTree>
    <p:extLst>
      <p:ext uri="{BB962C8B-B14F-4D97-AF65-F5344CB8AC3E}">
        <p14:creationId xmlns:p14="http://schemas.microsoft.com/office/powerpoint/2010/main" val="395804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1992314" y="1196975"/>
            <a:ext cx="376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  <a:cs typeface="Arial" panose="020B0604020202020204" pitchFamily="34" charset="0"/>
              </a:rPr>
              <a:t>8.</a:t>
            </a:r>
          </a:p>
        </p:txBody>
      </p:sp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2566988" y="1052513"/>
            <a:ext cx="6462712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Растения, в отличие от </a:t>
            </a:r>
            <a:r>
              <a:rPr lang="ru-RU" alt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хемосинтезируюших</a:t>
            </a: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бактерий, играют важную роль в круговороте</a:t>
            </a:r>
          </a:p>
          <a:p>
            <a:pPr algn="just" eaLnBrk="1" hangingPunct="1">
              <a:defRPr/>
            </a:pPr>
            <a:endParaRPr lang="ru-RU" alt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азота;</a:t>
            </a:r>
          </a:p>
          <a:p>
            <a:pPr algn="just" eaLnBrk="1" hangingPunct="1">
              <a:defRPr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кислорода;</a:t>
            </a:r>
          </a:p>
          <a:p>
            <a:pPr algn="just" eaLnBrk="1" hangingPunct="1">
              <a:defRPr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3) серы;</a:t>
            </a:r>
          </a:p>
          <a:p>
            <a:pPr algn="just" eaLnBrk="1" hangingPunct="1">
              <a:defRPr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4) железа;</a:t>
            </a:r>
          </a:p>
        </p:txBody>
      </p:sp>
      <p:sp>
        <p:nvSpPr>
          <p:cNvPr id="32772" name="TextBox 3"/>
          <p:cNvSpPr txBox="1">
            <a:spLocks noChangeArrowheads="1"/>
          </p:cNvSpPr>
          <p:nvPr/>
        </p:nvSpPr>
        <p:spPr bwMode="auto">
          <a:xfrm>
            <a:off x="1992314" y="3716339"/>
            <a:ext cx="376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  <a:cs typeface="Arial" panose="020B0604020202020204" pitchFamily="34" charset="0"/>
              </a:rPr>
              <a:t>9.</a:t>
            </a:r>
          </a:p>
        </p:txBody>
      </p:sp>
      <p:sp>
        <p:nvSpPr>
          <p:cNvPr id="13317" name="Прямоугольник 4"/>
          <p:cNvSpPr>
            <a:spLocks noChangeArrowheads="1"/>
          </p:cNvSpPr>
          <p:nvPr/>
        </p:nvSpPr>
        <p:spPr bwMode="auto">
          <a:xfrm>
            <a:off x="2566988" y="3500438"/>
            <a:ext cx="72009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Энергия, необходимая для круговорота веществ, вовлекается из космоса</a:t>
            </a:r>
          </a:p>
          <a:p>
            <a:pPr eaLnBrk="1" hangingPunct="1">
              <a:defRPr/>
            </a:pPr>
            <a:endParaRPr lang="ru-RU" alt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растениями в процессе фотосинтеза;</a:t>
            </a:r>
          </a:p>
          <a:p>
            <a:pPr eaLnBrk="1" hangingPunct="1">
              <a:defRPr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гнилостными бактериями;</a:t>
            </a:r>
          </a:p>
          <a:p>
            <a:pPr eaLnBrk="1" hangingPunct="1">
              <a:defRPr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3) клубеньковыми бактериями;</a:t>
            </a:r>
          </a:p>
          <a:p>
            <a:pPr eaLnBrk="1" hangingPunct="1">
              <a:defRPr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4) организмами-гетеротрофами;</a:t>
            </a:r>
          </a:p>
        </p:txBody>
      </p:sp>
    </p:spTree>
    <p:extLst>
      <p:ext uri="{BB962C8B-B14F-4D97-AF65-F5344CB8AC3E}">
        <p14:creationId xmlns:p14="http://schemas.microsoft.com/office/powerpoint/2010/main" val="330658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2063751" y="981075"/>
            <a:ext cx="504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  <a:cs typeface="Arial" panose="020B0604020202020204" pitchFamily="34" charset="0"/>
              </a:rPr>
              <a:t>10.</a:t>
            </a:r>
          </a:p>
        </p:txBody>
      </p:sp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2584450" y="836614"/>
            <a:ext cx="631983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dirty="0"/>
              <a:t> </a:t>
            </a: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круговороте веществ в биосфере используется энергия</a:t>
            </a:r>
          </a:p>
          <a:p>
            <a:pPr eaLnBrk="1" hangingPunct="1">
              <a:defRPr/>
            </a:pPr>
            <a:endParaRPr lang="ru-RU" alt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недр Земли;</a:t>
            </a:r>
          </a:p>
          <a:p>
            <a:pPr eaLnBrk="1" hangingPunct="1">
              <a:defRPr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грозовых разрядов;</a:t>
            </a:r>
          </a:p>
          <a:p>
            <a:pPr eaLnBrk="1" hangingPunct="1">
              <a:defRPr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3) Солнца;</a:t>
            </a:r>
          </a:p>
          <a:p>
            <a:pPr eaLnBrk="1" hangingPunct="1">
              <a:defRPr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4) геотермальных вод;</a:t>
            </a:r>
          </a:p>
        </p:txBody>
      </p:sp>
      <p:sp>
        <p:nvSpPr>
          <p:cNvPr id="33796" name="TextBox 3"/>
          <p:cNvSpPr txBox="1">
            <a:spLocks noChangeArrowheads="1"/>
          </p:cNvSpPr>
          <p:nvPr/>
        </p:nvSpPr>
        <p:spPr bwMode="auto">
          <a:xfrm>
            <a:off x="2063751" y="3429000"/>
            <a:ext cx="487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  <a:cs typeface="Arial" panose="020B0604020202020204" pitchFamily="34" charset="0"/>
              </a:rPr>
              <a:t>11.</a:t>
            </a:r>
          </a:p>
        </p:txBody>
      </p:sp>
      <p:sp>
        <p:nvSpPr>
          <p:cNvPr id="14341" name="Прямоугольник 4"/>
          <p:cNvSpPr>
            <a:spLocks noChangeArrowheads="1"/>
          </p:cNvSpPr>
          <p:nvPr/>
        </p:nvSpPr>
        <p:spPr bwMode="auto">
          <a:xfrm>
            <a:off x="2711451" y="3279776"/>
            <a:ext cx="6462713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dirty="0"/>
              <a:t> </a:t>
            </a: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круговороте веществ и превращении энергии в биосфере наиболее активно участвует</a:t>
            </a:r>
          </a:p>
          <a:p>
            <a:pPr eaLnBrk="1" hangingPunct="1">
              <a:defRPr/>
            </a:pPr>
            <a:endParaRPr lang="ru-RU" alt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кислород;</a:t>
            </a:r>
          </a:p>
          <a:p>
            <a:pPr eaLnBrk="1" hangingPunct="1">
              <a:defRPr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живое вещество;</a:t>
            </a:r>
          </a:p>
          <a:p>
            <a:pPr eaLnBrk="1" hangingPunct="1">
              <a:defRPr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3) климат;</a:t>
            </a:r>
          </a:p>
          <a:p>
            <a:pPr eaLnBrk="1" hangingPunct="1">
              <a:defRPr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4) тепло земных недр;</a:t>
            </a:r>
          </a:p>
        </p:txBody>
      </p:sp>
    </p:spTree>
    <p:extLst>
      <p:ext uri="{BB962C8B-B14F-4D97-AF65-F5344CB8AC3E}">
        <p14:creationId xmlns:p14="http://schemas.microsoft.com/office/powerpoint/2010/main" val="280247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2135188" y="1268414"/>
            <a:ext cx="506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  <a:cs typeface="Arial" panose="020B0604020202020204" pitchFamily="34" charset="0"/>
              </a:rPr>
              <a:t>12.</a:t>
            </a:r>
          </a:p>
        </p:txBody>
      </p:sp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2641600" y="1120775"/>
            <a:ext cx="653415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перемещения в биосфере химических элементов, преобразование их с участием живого вещества называют</a:t>
            </a:r>
          </a:p>
          <a:p>
            <a:pPr eaLnBrk="1" hangingPunct="1">
              <a:defRPr/>
            </a:pPr>
            <a:endParaRPr lang="ru-RU" alt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биогеохимическим круговоротом;</a:t>
            </a:r>
          </a:p>
          <a:p>
            <a:pPr eaLnBrk="1" hangingPunct="1">
              <a:defRPr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реакциями обмена веществ;</a:t>
            </a:r>
          </a:p>
          <a:p>
            <a:pPr eaLnBrk="1" hangingPunct="1">
              <a:defRPr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3) химическим круговоротом;</a:t>
            </a:r>
          </a:p>
          <a:p>
            <a:pPr eaLnBrk="1" hangingPunct="1">
              <a:defRPr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4) геологическим процессом;</a:t>
            </a:r>
          </a:p>
        </p:txBody>
      </p:sp>
      <p:sp>
        <p:nvSpPr>
          <p:cNvPr id="34820" name="TextBox 3"/>
          <p:cNvSpPr txBox="1">
            <a:spLocks noChangeArrowheads="1"/>
          </p:cNvSpPr>
          <p:nvPr/>
        </p:nvSpPr>
        <p:spPr bwMode="auto">
          <a:xfrm>
            <a:off x="2135188" y="3860800"/>
            <a:ext cx="506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  <a:cs typeface="Arial" panose="020B0604020202020204" pitchFamily="34" charset="0"/>
              </a:rPr>
              <a:t>13.</a:t>
            </a:r>
          </a:p>
        </p:txBody>
      </p:sp>
      <p:sp>
        <p:nvSpPr>
          <p:cNvPr id="15365" name="Прямоугольник 4"/>
          <p:cNvSpPr>
            <a:spLocks noChangeArrowheads="1"/>
          </p:cNvSpPr>
          <p:nvPr/>
        </p:nvSpPr>
        <p:spPr bwMode="auto">
          <a:xfrm>
            <a:off x="2779714" y="3644900"/>
            <a:ext cx="6389687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биосфере постоянно происходит круговорот веществ и превращения энергии, главную роль в которых играют</a:t>
            </a:r>
          </a:p>
          <a:p>
            <a:pPr eaLnBrk="1" hangingPunct="1">
              <a:defRPr/>
            </a:pPr>
            <a:endParaRPr lang="ru-RU" alt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факторы неживой природы;</a:t>
            </a:r>
          </a:p>
          <a:p>
            <a:pPr eaLnBrk="1" hangingPunct="1">
              <a:defRPr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живые организмы;</a:t>
            </a:r>
          </a:p>
          <a:p>
            <a:pPr eaLnBrk="1" hangingPunct="1">
              <a:defRPr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3) изменения климата;</a:t>
            </a:r>
          </a:p>
          <a:p>
            <a:pPr eaLnBrk="1" hangingPunct="1">
              <a:defRPr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4) сезонные изменения в природе;</a:t>
            </a:r>
          </a:p>
        </p:txBody>
      </p:sp>
    </p:spTree>
    <p:extLst>
      <p:ext uri="{BB962C8B-B14F-4D97-AF65-F5344CB8AC3E}">
        <p14:creationId xmlns:p14="http://schemas.microsoft.com/office/powerpoint/2010/main" val="290137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2424114" y="1052514"/>
            <a:ext cx="504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  <a:cs typeface="Arial" panose="020B0604020202020204" pitchFamily="34" charset="0"/>
              </a:rPr>
              <a:t>14.</a:t>
            </a:r>
          </a:p>
        </p:txBody>
      </p:sp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2928939" y="836614"/>
            <a:ext cx="662463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dirty="0"/>
              <a:t> </a:t>
            </a: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Бактерии гниения, живущие в почве:</a:t>
            </a:r>
          </a:p>
          <a:p>
            <a:pPr eaLnBrk="1" hangingPunct="1">
              <a:defRPr/>
            </a:pPr>
            <a:endParaRPr lang="ru-RU" alt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образуют органические вещества из неорганических;</a:t>
            </a:r>
          </a:p>
          <a:p>
            <a:pPr eaLnBrk="1" hangingPunct="1">
              <a:defRPr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питаются органическими веществами живых организмов;</a:t>
            </a:r>
          </a:p>
          <a:p>
            <a:pPr eaLnBrk="1" hangingPunct="1">
              <a:defRPr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3) разлагают мертвые остатки растений и животных до перегноя;</a:t>
            </a:r>
          </a:p>
          <a:p>
            <a:pPr eaLnBrk="1" hangingPunct="1">
              <a:defRPr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4) способствуют нейтрализации ядов в почве;</a:t>
            </a:r>
          </a:p>
        </p:txBody>
      </p:sp>
      <p:sp>
        <p:nvSpPr>
          <p:cNvPr id="35844" name="TextBox 3"/>
          <p:cNvSpPr txBox="1">
            <a:spLocks noChangeArrowheads="1"/>
          </p:cNvSpPr>
          <p:nvPr/>
        </p:nvSpPr>
        <p:spPr bwMode="auto">
          <a:xfrm>
            <a:off x="2424114" y="3429000"/>
            <a:ext cx="50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  <a:cs typeface="Arial" panose="020B0604020202020204" pitchFamily="34" charset="0"/>
              </a:rPr>
              <a:t>15.</a:t>
            </a:r>
          </a:p>
        </p:txBody>
      </p:sp>
      <p:sp>
        <p:nvSpPr>
          <p:cNvPr id="16389" name="Прямоугольник 4"/>
          <p:cNvSpPr>
            <a:spLocks noChangeArrowheads="1"/>
          </p:cNvSpPr>
          <p:nvPr/>
        </p:nvSpPr>
        <p:spPr bwMode="auto">
          <a:xfrm>
            <a:off x="3090863" y="3284539"/>
            <a:ext cx="6462712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dirty="0"/>
              <a:t> </a:t>
            </a: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круговороту веществ в биосфере, осуществляемому организмами:</a:t>
            </a:r>
          </a:p>
          <a:p>
            <a:pPr eaLnBrk="1" hangingPunct="1">
              <a:defRPr/>
            </a:pPr>
            <a:endParaRPr lang="ru-RU" alt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сокращается число химических элементов в биосфере;</a:t>
            </a:r>
          </a:p>
          <a:p>
            <a:pPr eaLnBrk="1" hangingPunct="1">
              <a:defRPr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увеличивается содержание вредных веществ в окружающей среде;</a:t>
            </a:r>
          </a:p>
          <a:p>
            <a:pPr algn="just" eaLnBrk="1" hangingPunct="1">
              <a:defRPr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3) одни и те же химические элементы используются многократно;</a:t>
            </a:r>
          </a:p>
          <a:p>
            <a:pPr eaLnBrk="1" hangingPunct="1">
              <a:defRPr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4) накапливается содержание кислорода в атмосфере;</a:t>
            </a:r>
          </a:p>
        </p:txBody>
      </p:sp>
    </p:spTree>
    <p:extLst>
      <p:ext uri="{BB962C8B-B14F-4D97-AF65-F5344CB8AC3E}">
        <p14:creationId xmlns:p14="http://schemas.microsoft.com/office/powerpoint/2010/main" val="103884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2279651" y="1268414"/>
            <a:ext cx="504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  <a:cs typeface="Arial" panose="020B0604020202020204" pitchFamily="34" charset="0"/>
              </a:rPr>
              <a:t>16.</a:t>
            </a:r>
          </a:p>
        </p:txBody>
      </p:sp>
      <p:sp>
        <p:nvSpPr>
          <p:cNvPr id="17411" name="Прямоугольник 2"/>
          <p:cNvSpPr>
            <a:spLocks noChangeArrowheads="1"/>
          </p:cNvSpPr>
          <p:nvPr/>
        </p:nvSpPr>
        <p:spPr bwMode="auto">
          <a:xfrm>
            <a:off x="2784475" y="981075"/>
            <a:ext cx="65341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Бактерии и грибы в круговороте веществ выполняют роль:</a:t>
            </a:r>
          </a:p>
          <a:p>
            <a:pPr eaLnBrk="1" hangingPunct="1">
              <a:defRPr/>
            </a:pPr>
            <a:endParaRPr lang="ru-RU" alt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производителей органических веществ;</a:t>
            </a:r>
          </a:p>
          <a:p>
            <a:pPr eaLnBrk="1" hangingPunct="1">
              <a:defRPr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потребителей органических веществ;</a:t>
            </a:r>
          </a:p>
          <a:p>
            <a:pPr eaLnBrk="1" hangingPunct="1">
              <a:defRPr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3) разрушителей органических веществ;</a:t>
            </a:r>
          </a:p>
          <a:p>
            <a:pPr eaLnBrk="1" hangingPunct="1">
              <a:defRPr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4) разрушителей неорганических веществ;</a:t>
            </a:r>
          </a:p>
        </p:txBody>
      </p:sp>
      <p:sp>
        <p:nvSpPr>
          <p:cNvPr id="36868" name="TextBox 3"/>
          <p:cNvSpPr txBox="1">
            <a:spLocks noChangeArrowheads="1"/>
          </p:cNvSpPr>
          <p:nvPr/>
        </p:nvSpPr>
        <p:spPr bwMode="auto">
          <a:xfrm>
            <a:off x="2424114" y="3573463"/>
            <a:ext cx="504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  <a:cs typeface="Arial" panose="020B0604020202020204" pitchFamily="34" charset="0"/>
              </a:rPr>
              <a:t>17.</a:t>
            </a:r>
          </a:p>
        </p:txBody>
      </p:sp>
      <p:sp>
        <p:nvSpPr>
          <p:cNvPr id="17413" name="Прямоугольник 4"/>
          <p:cNvSpPr>
            <a:spLocks noChangeArrowheads="1"/>
          </p:cNvSpPr>
          <p:nvPr/>
        </p:nvSpPr>
        <p:spPr bwMode="auto">
          <a:xfrm>
            <a:off x="2892425" y="3290888"/>
            <a:ext cx="631825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dirty="0"/>
              <a:t> </a:t>
            </a: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круговорота веществ содержащаяся в органических веществах энергия освобождается в результате:</a:t>
            </a:r>
          </a:p>
          <a:p>
            <a:pPr algn="just" eaLnBrk="1" hangingPunct="1">
              <a:defRPr/>
            </a:pPr>
            <a:endParaRPr lang="ru-RU" alt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гниения;</a:t>
            </a:r>
          </a:p>
          <a:p>
            <a:pPr algn="just" eaLnBrk="1" hangingPunct="1">
              <a:defRPr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фотосинтеза;</a:t>
            </a:r>
          </a:p>
          <a:p>
            <a:pPr algn="just" eaLnBrk="1" hangingPunct="1">
              <a:defRPr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3) хемосинтеза;</a:t>
            </a:r>
          </a:p>
          <a:p>
            <a:pPr algn="just" eaLnBrk="1" hangingPunct="1">
              <a:defRPr/>
            </a:pP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4) фотолиза;</a:t>
            </a:r>
          </a:p>
        </p:txBody>
      </p:sp>
    </p:spTree>
    <p:extLst>
      <p:ext uri="{BB962C8B-B14F-4D97-AF65-F5344CB8AC3E}">
        <p14:creationId xmlns:p14="http://schemas.microsoft.com/office/powerpoint/2010/main" val="25121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</TotalTime>
  <Words>1788</Words>
  <Application>Microsoft Office PowerPoint</Application>
  <PresentationFormat>Широкоэкранный</PresentationFormat>
  <Paragraphs>260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9" baseType="lpstr">
      <vt:lpstr>Arial</vt:lpstr>
      <vt:lpstr>Century Gothic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Влияние хозяйственной деятельности человека на биосферу</vt:lpstr>
      <vt:lpstr>Презентация PowerPoint</vt:lpstr>
      <vt:lpstr>Презентация PowerPoint</vt:lpstr>
      <vt:lpstr>Основными последствиями деятельности человека являются: </vt:lpstr>
      <vt:lpstr>Рост населения и расширяющееся развитие  сельского хозяйства, промышленности, строительства,       транспорта вызвали массовое уничтожение лесов. </vt:lpstr>
      <vt:lpstr>Презентация PowerPoint</vt:lpstr>
      <vt:lpstr>Считается, что с 1600 г, в результате деятельности человека с лица земли полностью исчезли около 250 видов животных и 1 000 видов растений. Под угрозой уничтожения в настоящее время находится около 1 000 видов животных и 25 000 видов растений.</vt:lpstr>
      <vt:lpstr>Презентация PowerPoint</vt:lpstr>
      <vt:lpstr>Загрязнение атмосферы</vt:lpstr>
      <vt:lpstr>«Парниковый эффект»</vt:lpstr>
      <vt:lpstr>Причины возникновения «Парникового эффекта»</vt:lpstr>
      <vt:lpstr>«Разрушение озонового слоя»</vt:lpstr>
      <vt:lpstr>Причины разрушения озонового экрана</vt:lpstr>
      <vt:lpstr>Глобальные техногенные катастрофы</vt:lpstr>
      <vt:lpstr>11 марта 2011 года в Японии произошло самое мощное за всю историю страны землетрясение. В результате на АЭС Онагава была разрушена турбина, возник пожар, который удалось быстро ликвидировать. На АЭС Фукусима-1 ситуация сложилась очень серьезная - в результате отключения системы охлаждения расплавилось ядерное топливо в реакторе блока №1, снаружи блока была зафиксирована утечка радиации, в 10-километровой зоне вокруг АЭС проведена эвакуация. </vt:lpstr>
      <vt:lpstr>Загрязнение гидросферы</vt:lpstr>
      <vt:lpstr>  Основной причиной загрязнения водной среды является прямой сброс в водную экосистемы отходов промышленности и коммунальных сточных вод.</vt:lpstr>
      <vt:lpstr>Загрязнение почв</vt:lpstr>
      <vt:lpstr>Что загрязняет почву? </vt:lpstr>
      <vt:lpstr>Массовый и опасный характер носит загрязнение почв свинцом. Соединения свинца используются в качестве добавок к бензину, поэтому автотранспорт является серьезным источником свинцового загрязнения. Особенно много свинца в почвах вдоль крупных автострад.  </vt:lpstr>
      <vt:lpstr>Презентация PowerPoint</vt:lpstr>
      <vt:lpstr>Опустынивание – совокупность процессов, которые приводят к утрате природным сообществом сплошного растительного покрова с невозможностью его восстановления без участия человека.</vt:lpstr>
      <vt:lpstr>Домашнее задание.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15</cp:revision>
  <dcterms:created xsi:type="dcterms:W3CDTF">2020-04-15T17:38:39Z</dcterms:created>
  <dcterms:modified xsi:type="dcterms:W3CDTF">2020-04-15T20:08:29Z</dcterms:modified>
</cp:coreProperties>
</file>