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2" r:id="rId7"/>
    <p:sldId id="259" r:id="rId8"/>
    <p:sldId id="264" r:id="rId9"/>
    <p:sldId id="267" r:id="rId10"/>
    <p:sldId id="266" r:id="rId11"/>
    <p:sldId id="260" r:id="rId12"/>
    <p:sldId id="268" r:id="rId13"/>
    <p:sldId id="261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195"/>
    <a:srgbClr val="4001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bstraction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6659563" cy="936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6165850"/>
            <a:ext cx="5364162" cy="69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692150"/>
            <a:ext cx="1908175" cy="5329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692150"/>
            <a:ext cx="5572125" cy="5329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bstraction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2150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6327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85916" y="1285860"/>
            <a:ext cx="11287204" cy="3071834"/>
          </a:xfrm>
        </p:spPr>
        <p:txBody>
          <a:bodyPr/>
          <a:lstStyle/>
          <a:p>
            <a:r>
              <a:rPr lang="ru-RU" b="1" dirty="0" smtClean="0"/>
              <a:t>ЭТИ УДИВИТЕЛЬНЫЕ ЧИСЛА</a:t>
            </a:r>
            <a:endParaRPr lang="ru-R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000504"/>
            <a:ext cx="5364162" cy="2857496"/>
          </a:xfrm>
        </p:spPr>
        <p:txBody>
          <a:bodyPr/>
          <a:lstStyle/>
          <a:p>
            <a:r>
              <a:rPr lang="ru-RU" dirty="0" smtClean="0"/>
              <a:t>Автор: учитель математики Мариупольской школы №41</a:t>
            </a:r>
          </a:p>
          <a:p>
            <a:r>
              <a:rPr lang="ru-RU" dirty="0" smtClean="0"/>
              <a:t>Белецкая Е.В.</a:t>
            </a:r>
            <a:endParaRPr lang="ru-RU" dirty="0"/>
          </a:p>
        </p:txBody>
      </p:sp>
      <p:pic>
        <p:nvPicPr>
          <p:cNvPr id="4" name="Рисунок 3" descr="1263847580_cif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56554" flipH="1" flipV="1">
            <a:off x="867597" y="3481034"/>
            <a:ext cx="2189678" cy="21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250">
            <a:off x="6321775" y="320991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пословицах и поговорках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Научится хорошему мало и сотни дней; научиться дурному достаточно и часу (Китайская.)</a:t>
            </a:r>
          </a:p>
          <a:p>
            <a:r>
              <a:rPr lang="ru-RU" sz="2000" dirty="0" smtClean="0"/>
              <a:t> Учиться и в шестьдесят лет не поздно.   (Японская.)</a:t>
            </a:r>
          </a:p>
          <a:p>
            <a:r>
              <a:rPr lang="ru-RU" sz="2000" dirty="0" smtClean="0"/>
              <a:t>Чтобы научиться трудолюбию, нужны три года;  чтобы научиться лени- только три дня. (Китайская.)</a:t>
            </a:r>
          </a:p>
          <a:p>
            <a:r>
              <a:rPr lang="ru-RU" sz="2000" dirty="0" smtClean="0"/>
              <a:t>Кто грамотен, тот видит в четыре глаза. (</a:t>
            </a:r>
            <a:r>
              <a:rPr lang="ru-RU" sz="2000" dirty="0" err="1" smtClean="0"/>
              <a:t>Гагаузкая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Десять знающих не стоят одного, который дело делает. (Камбоджийская.)</a:t>
            </a:r>
          </a:p>
          <a:p>
            <a:r>
              <a:rPr lang="ru-RU" sz="2000" dirty="0" smtClean="0"/>
              <a:t>Один опыт важнее семи правил мудрости. (Арабская)</a:t>
            </a:r>
          </a:p>
          <a:p>
            <a:r>
              <a:rPr lang="ru-RU" sz="2000" dirty="0" smtClean="0"/>
              <a:t>Семь мудрецов  дешевле одного опытного человека.(Египетская) </a:t>
            </a:r>
          </a:p>
          <a:p>
            <a:r>
              <a:rPr lang="ru-RU" sz="2000" dirty="0" smtClean="0"/>
              <a:t>За один раз дерево не срубишь.</a:t>
            </a:r>
          </a:p>
          <a:p>
            <a:r>
              <a:rPr lang="ru-RU" sz="2000" dirty="0" smtClean="0"/>
              <a:t>За двумя зайцами погонишься, ни одного не поймаешь.</a:t>
            </a:r>
          </a:p>
          <a:p>
            <a:endParaRPr lang="ru-RU" sz="2000" dirty="0"/>
          </a:p>
        </p:txBody>
      </p:sp>
      <p:pic>
        <p:nvPicPr>
          <p:cNvPr id="4" name="Рисунок 3" descr="2188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42852"/>
            <a:ext cx="1214414" cy="150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скороговорках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 дворе трава, на траве – дрова: раз – дрова, два дрова, три дрова.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На семеро саней по семеро в сани уселись сами.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Полпогреба репы, полколпака гороху.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Саша шустро сушит сушки, Саша высушил штук шесть. И спешат к нему старушки сушек Сашиных поесть.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Съел молодец 33 пирога с пирогом, да все с творогом.</a:t>
            </a:r>
          </a:p>
          <a:p>
            <a:endParaRPr lang="ru-RU" sz="2000" dirty="0"/>
          </a:p>
        </p:txBody>
      </p:sp>
      <p:pic>
        <p:nvPicPr>
          <p:cNvPr id="4" name="Рисунок 3" descr="nab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96" y="500042"/>
            <a:ext cx="1217508" cy="120036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загадках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Танцует крошка, </a:t>
            </a:r>
          </a:p>
          <a:p>
            <a:pPr>
              <a:buNone/>
            </a:pPr>
            <a:r>
              <a:rPr lang="ru-RU" sz="2000" dirty="0" smtClean="0"/>
              <a:t>     Всего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одна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ножка.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/>
              <a:t>(волчок, юла)</a:t>
            </a:r>
          </a:p>
          <a:p>
            <a:r>
              <a:rPr lang="ru-RU" sz="2000" dirty="0" smtClean="0"/>
              <a:t>Стоит Антошка на </a:t>
            </a:r>
            <a:r>
              <a:rPr lang="ru-RU" sz="2000" b="1" dirty="0" smtClean="0">
                <a:solidFill>
                  <a:srgbClr val="7030A0"/>
                </a:solidFill>
              </a:rPr>
              <a:t>одной</a:t>
            </a:r>
            <a:r>
              <a:rPr lang="ru-RU" sz="2000" b="1" dirty="0" smtClean="0"/>
              <a:t> </a:t>
            </a:r>
            <a:r>
              <a:rPr lang="ru-RU" sz="2000" dirty="0" smtClean="0"/>
              <a:t>ножке,</a:t>
            </a:r>
          </a:p>
          <a:p>
            <a:pPr>
              <a:buNone/>
            </a:pPr>
            <a:r>
              <a:rPr lang="ru-RU" sz="2000" dirty="0" smtClean="0"/>
              <a:t>     Его </a:t>
            </a:r>
            <a:r>
              <a:rPr lang="ru-RU" sz="2000" dirty="0" smtClean="0"/>
              <a:t>ищут, а он не откликается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(</a:t>
            </a:r>
            <a:r>
              <a:rPr lang="ru-RU" sz="2000" dirty="0" smtClean="0"/>
              <a:t>гриб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Одним</a:t>
            </a:r>
            <a:r>
              <a:rPr lang="ru-RU" sz="2000" b="1" dirty="0" smtClean="0"/>
              <a:t> </a:t>
            </a:r>
            <a:r>
              <a:rPr lang="ru-RU" sz="2000" dirty="0" smtClean="0"/>
              <a:t>поясом подпоясаны.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/>
              <a:t> </a:t>
            </a:r>
            <a:r>
              <a:rPr lang="ru-RU" sz="2000" dirty="0" smtClean="0"/>
              <a:t>(колосья в снопе)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Один</a:t>
            </a:r>
            <a:r>
              <a:rPr lang="ru-RU" sz="2000" dirty="0" smtClean="0"/>
              <a:t> пастух </a:t>
            </a:r>
            <a:r>
              <a:rPr lang="ru-RU" sz="2000" b="1" dirty="0" smtClean="0">
                <a:solidFill>
                  <a:srgbClr val="7030A0"/>
                </a:solidFill>
              </a:rPr>
              <a:t>тысяча</a:t>
            </a:r>
            <a:r>
              <a:rPr lang="ru-RU" sz="2000" dirty="0" smtClean="0"/>
              <a:t> овец пасет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</a:t>
            </a:r>
            <a:r>
              <a:rPr lang="ru-RU" sz="2000" dirty="0" smtClean="0"/>
              <a:t>(месяц и </a:t>
            </a:r>
            <a:r>
              <a:rPr lang="ru-RU" sz="2000" dirty="0" smtClean="0"/>
              <a:t>звезды)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2813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240"/>
            <a:ext cx="2250998" cy="273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в сказках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 smtClean="0"/>
              <a:t>О мертвой царевне и о семи богатырях»	</a:t>
            </a:r>
          </a:p>
          <a:p>
            <a:r>
              <a:rPr lang="ru-RU" sz="2000" dirty="0" smtClean="0"/>
              <a:t>«Белоснежка  и семь гномов»	</a:t>
            </a:r>
            <a:endParaRPr lang="ru-RU" sz="2000" dirty="0" smtClean="0"/>
          </a:p>
          <a:p>
            <a:r>
              <a:rPr lang="ru-RU" sz="2000" dirty="0" smtClean="0"/>
              <a:t>« </a:t>
            </a:r>
            <a:r>
              <a:rPr lang="ru-RU" sz="2000" dirty="0" smtClean="0"/>
              <a:t>Маша и три медведя»</a:t>
            </a:r>
          </a:p>
          <a:p>
            <a:r>
              <a:rPr lang="ru-RU" sz="2000" dirty="0" smtClean="0"/>
              <a:t>«Три богатыря» 	</a:t>
            </a:r>
          </a:p>
          <a:p>
            <a:r>
              <a:rPr lang="ru-RU" sz="2000" dirty="0" smtClean="0"/>
              <a:t>«Три поросёнка»	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Два барана»</a:t>
            </a:r>
          </a:p>
          <a:p>
            <a:r>
              <a:rPr lang="ru-RU" sz="2000" dirty="0" smtClean="0"/>
              <a:t>«Три ржаных зерна»	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Двенадцать месяцев»</a:t>
            </a:r>
          </a:p>
          <a:p>
            <a:r>
              <a:rPr lang="ru-RU" sz="2000" dirty="0" smtClean="0"/>
              <a:t>«Четыре желания»                                                         «Тысяча и одна ночь»                                                      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4" name="Рисунок 3" descr="a72BdnxT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3116"/>
            <a:ext cx="2225423" cy="280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00042"/>
            <a:ext cx="7632700" cy="984271"/>
          </a:xfrm>
        </p:spPr>
        <p:txBody>
          <a:bodyPr/>
          <a:lstStyle/>
          <a:p>
            <a:r>
              <a:rPr lang="ru-RU" dirty="0" smtClean="0"/>
              <a:t>Числа в литературных произведениях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500174"/>
            <a:ext cx="7632700" cy="4786346"/>
          </a:xfrm>
        </p:spPr>
        <p:txBody>
          <a:bodyPr/>
          <a:lstStyle/>
          <a:p>
            <a:r>
              <a:rPr lang="ru-RU" sz="2000" dirty="0" smtClean="0"/>
              <a:t>В </a:t>
            </a:r>
            <a:r>
              <a:rPr lang="ru-RU" sz="2000" dirty="0" smtClean="0"/>
              <a:t>песчаных степях аравийской земли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Три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гордые пальмы высоко росли.</a:t>
            </a:r>
          </a:p>
          <a:p>
            <a:r>
              <a:rPr lang="ru-RU" sz="2000" dirty="0" smtClean="0"/>
              <a:t>Родник между ними из почвы бесплодной, </a:t>
            </a:r>
          </a:p>
          <a:p>
            <a:r>
              <a:rPr lang="ru-RU" sz="2000" dirty="0" smtClean="0"/>
              <a:t>Журча пробивался водою холодной,</a:t>
            </a:r>
          </a:p>
          <a:p>
            <a:r>
              <a:rPr lang="ru-RU" sz="2000" dirty="0" smtClean="0"/>
              <a:t>Хранимый под сенью зеленых листов</a:t>
            </a:r>
          </a:p>
          <a:p>
            <a:r>
              <a:rPr lang="ru-RU" sz="2000" dirty="0" smtClean="0"/>
              <a:t>От знойных лучей и сыпучих песков</a:t>
            </a:r>
            <a:r>
              <a:rPr lang="ru-RU" sz="2000" dirty="0" smtClean="0"/>
              <a:t>.                       </a:t>
            </a:r>
          </a:p>
          <a:p>
            <a:pPr>
              <a:buNone/>
            </a:pPr>
            <a:r>
              <a:rPr lang="ru-RU" sz="2000" dirty="0" smtClean="0"/>
              <a:t>    (</a:t>
            </a:r>
            <a:r>
              <a:rPr lang="ru-RU" sz="2000" dirty="0" smtClean="0"/>
              <a:t>М.Ю. Лермонтов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Вглядись  </a:t>
            </a:r>
            <a:r>
              <a:rPr lang="ru-RU" sz="2000" dirty="0" smtClean="0"/>
              <a:t>в него: он важен и спокоен</a:t>
            </a:r>
          </a:p>
          <a:p>
            <a:r>
              <a:rPr lang="ru-RU" sz="2000" dirty="0" smtClean="0"/>
              <a:t>Среди своих безжизненных равнин.</a:t>
            </a:r>
          </a:p>
          <a:p>
            <a:r>
              <a:rPr lang="ru-RU" sz="2000" dirty="0" smtClean="0"/>
              <a:t>Кто говорит, что в поле он не воин?</a:t>
            </a:r>
          </a:p>
          <a:p>
            <a:r>
              <a:rPr lang="ru-RU" sz="2000" dirty="0" smtClean="0"/>
              <a:t>Он воин в поле, даже и </a:t>
            </a:r>
            <a:r>
              <a:rPr lang="ru-RU" sz="2000" b="1" dirty="0" smtClean="0">
                <a:solidFill>
                  <a:srgbClr val="7030A0"/>
                </a:solidFill>
              </a:rPr>
              <a:t>один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smtClean="0"/>
              <a:t>(Н. А. Заболоцкий.)</a:t>
            </a:r>
          </a:p>
          <a:p>
            <a:endParaRPr lang="ru-RU" dirty="0"/>
          </a:p>
        </p:txBody>
      </p:sp>
      <p:pic>
        <p:nvPicPr>
          <p:cNvPr id="4" name="Рисунок 3" descr="тогпншо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086" y="2928933"/>
            <a:ext cx="2353252" cy="160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00043"/>
            <a:ext cx="7632700" cy="857256"/>
          </a:xfrm>
        </p:spPr>
        <p:txBody>
          <a:bodyPr/>
          <a:lstStyle/>
          <a:p>
            <a:r>
              <a:rPr lang="ru-RU" dirty="0" smtClean="0"/>
              <a:t>Числа в религии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214422"/>
            <a:ext cx="7632700" cy="4806966"/>
          </a:xfrm>
        </p:spPr>
        <p:txBody>
          <a:bodyPr/>
          <a:lstStyle/>
          <a:p>
            <a:r>
              <a:rPr lang="ru-RU" sz="2000" dirty="0" smtClean="0"/>
              <a:t>Самое известное - это Святая Троица: Бог-Отец, Бог-Сын и Святой Дух. Три волхва принесли дары родившемуся Иисусу в </a:t>
            </a:r>
            <a:r>
              <a:rPr lang="ru-RU" sz="2000" dirty="0" err="1" smtClean="0"/>
              <a:t>Назарет</a:t>
            </a:r>
            <a:r>
              <a:rPr lang="ru-RU" sz="2000" dirty="0" smtClean="0"/>
              <a:t>. </a:t>
            </a:r>
            <a:r>
              <a:rPr lang="ru-RU" sz="2000" dirty="0" smtClean="0"/>
              <a:t>Иисус </a:t>
            </a:r>
            <a:r>
              <a:rPr lang="ru-RU" sz="2000" dirty="0" smtClean="0"/>
              <a:t>Христос воскрес утром на третий день; Трижды отрёкся от Иисуса апостол Пётр.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Древнем Вавилоне поклонялись трем главным божествам: Солнцу, Луне, Венере.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Индии поклоняются трехглавому Тримурти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На Востоке этот принцип назывался “</a:t>
            </a:r>
            <a:r>
              <a:rPr lang="ru-RU" sz="2000" dirty="0" err="1" smtClean="0"/>
              <a:t>Сам-цей</a:t>
            </a:r>
            <a:r>
              <a:rPr lang="ru-RU" sz="2000" dirty="0" smtClean="0"/>
              <a:t>” – “Три драгоценности”. Высочайшая драгоценность внизу – это Земля, высочайшая драгоценность в середине – это Небо, высочайшая драгоценность в середине – это Человек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В славянской мифологии 3 — одна из трёх священных цифр. 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Багаж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Дама сдавала багаж:</a:t>
            </a:r>
          </a:p>
          <a:p>
            <a:r>
              <a:rPr lang="ru-RU" sz="2000" dirty="0" smtClean="0"/>
              <a:t>Диван, чемодан, саквояж,</a:t>
            </a:r>
          </a:p>
          <a:p>
            <a:r>
              <a:rPr lang="ru-RU" sz="2000" dirty="0" smtClean="0"/>
              <a:t>Картину, корзину, картонку</a:t>
            </a:r>
          </a:p>
          <a:p>
            <a:r>
              <a:rPr lang="ru-RU" sz="2000" dirty="0" smtClean="0"/>
              <a:t>И маленькую собачонку.</a:t>
            </a:r>
          </a:p>
          <a:p>
            <a:r>
              <a:rPr lang="ru-RU" sz="2000" dirty="0" smtClean="0"/>
              <a:t>Но только раздался звонок,</a:t>
            </a:r>
          </a:p>
          <a:p>
            <a:r>
              <a:rPr lang="ru-RU" sz="2000" dirty="0" smtClean="0"/>
              <a:t>Удрал из вагона щенок.</a:t>
            </a:r>
          </a:p>
          <a:p>
            <a:r>
              <a:rPr lang="ru-RU" sz="2000" dirty="0" smtClean="0"/>
              <a:t>Ребята, считайте быстрей:</a:t>
            </a:r>
          </a:p>
          <a:p>
            <a:r>
              <a:rPr lang="ru-RU" sz="2000" dirty="0" smtClean="0"/>
              <a:t>Сколько осталось вещей?</a:t>
            </a:r>
          </a:p>
          <a:p>
            <a:endParaRPr lang="ru-RU" sz="2000" dirty="0"/>
          </a:p>
        </p:txBody>
      </p:sp>
      <p:pic>
        <p:nvPicPr>
          <p:cNvPr id="4" name="Рисунок 3" descr="ginukov1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2137033" cy="338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714356"/>
            <a:ext cx="7632700" cy="5307032"/>
          </a:xfrm>
        </p:spPr>
        <p:txBody>
          <a:bodyPr/>
          <a:lstStyle/>
          <a:p>
            <a:r>
              <a:rPr lang="ru-RU" sz="1800" dirty="0" smtClean="0"/>
              <a:t>        Цифры</a:t>
            </a:r>
            <a:r>
              <a:rPr lang="ru-RU" sz="1800" dirty="0" smtClean="0"/>
              <a:t>, что рядышком встали,</a:t>
            </a:r>
          </a:p>
          <a:p>
            <a:r>
              <a:rPr lang="ru-RU" sz="1800" dirty="0" smtClean="0"/>
              <a:t>         Каждая - раз уж стоит -</a:t>
            </a:r>
          </a:p>
          <a:p>
            <a:r>
              <a:rPr lang="ru-RU" sz="1800" dirty="0" smtClean="0"/>
              <a:t>         Тонны испытанной стали</a:t>
            </a:r>
          </a:p>
          <a:p>
            <a:r>
              <a:rPr lang="ru-RU" sz="1800" dirty="0" smtClean="0"/>
              <a:t>         Взвалит на плечи свои.</a:t>
            </a:r>
          </a:p>
          <a:p>
            <a:r>
              <a:rPr lang="ru-RU" sz="1800" dirty="0" smtClean="0"/>
              <a:t>         Славить готов и таблицы</a:t>
            </a:r>
          </a:p>
          <a:p>
            <a:r>
              <a:rPr lang="ru-RU" sz="1800" dirty="0" smtClean="0"/>
              <a:t>         Мой </a:t>
            </a:r>
            <a:r>
              <a:rPr lang="ru-RU" sz="1800" dirty="0" err="1" smtClean="0"/>
              <a:t>безискусственный</a:t>
            </a:r>
            <a:r>
              <a:rPr lang="ru-RU" sz="1800" dirty="0" smtClean="0"/>
              <a:t> стих,</a:t>
            </a:r>
          </a:p>
          <a:p>
            <a:r>
              <a:rPr lang="ru-RU" sz="1800" dirty="0" smtClean="0"/>
              <a:t>         Только б счастливые лица</a:t>
            </a:r>
          </a:p>
          <a:p>
            <a:r>
              <a:rPr lang="ru-RU" sz="1800" dirty="0" smtClean="0"/>
              <a:t>         Чаще мне чудились в них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         Цифры приметны почету,</a:t>
            </a:r>
          </a:p>
          <a:p>
            <a:r>
              <a:rPr lang="ru-RU" sz="1800" dirty="0" smtClean="0"/>
              <a:t>         В сводках, как совесть, чисты.</a:t>
            </a:r>
          </a:p>
          <a:p>
            <a:r>
              <a:rPr lang="ru-RU" sz="1800" dirty="0" smtClean="0"/>
              <a:t>         Знаем, который по счету</a:t>
            </a:r>
          </a:p>
          <a:p>
            <a:r>
              <a:rPr lang="ru-RU" sz="1800" dirty="0" smtClean="0"/>
              <a:t>         Лег километр на грунты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         Цифры, что вписаны в сроки,</a:t>
            </a:r>
          </a:p>
          <a:p>
            <a:r>
              <a:rPr lang="ru-RU" sz="1800" dirty="0" smtClean="0"/>
              <a:t>         Годы уже не сотрут,</a:t>
            </a:r>
          </a:p>
          <a:p>
            <a:r>
              <a:rPr lang="ru-RU" sz="1800" dirty="0" smtClean="0"/>
              <a:t>         Это - плотины, дороги,</a:t>
            </a:r>
          </a:p>
          <a:p>
            <a:r>
              <a:rPr lang="ru-RU" sz="1800" dirty="0" smtClean="0"/>
              <a:t>         Это - к планетам маршрут</a:t>
            </a:r>
            <a:r>
              <a:rPr lang="ru-RU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 smtClean="0"/>
              <a:t>    С</a:t>
            </a:r>
            <a:r>
              <a:rPr lang="ru-RU" sz="1800" dirty="0" smtClean="0"/>
              <a:t>. Щипачев</a:t>
            </a:r>
          </a:p>
          <a:p>
            <a:endParaRPr lang="ru-RU" sz="1800" dirty="0"/>
          </a:p>
        </p:txBody>
      </p:sp>
      <p:pic>
        <p:nvPicPr>
          <p:cNvPr id="4" name="Рисунок 3" descr="25232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071678"/>
            <a:ext cx="1942091" cy="240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Возникновение чисел в нашей жизни не случайность. Невозможно представить себе общение без использования чисел. История чисел увлекательна и загадочна. Человечеству удалось установить целый ряд законов и закономерностей мира чисел, разгадать кое-какие тайны и использовать свои открытия в повседневной жизни. Без замечательной науки о числах – математики – немыслимо сегодня ни прошлое, ни будущее. А сколько ещё неразгаданного!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рт ч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214818"/>
            <a:ext cx="2309387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bstraction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Из истории чисел</a:t>
            </a:r>
            <a:endParaRPr lang="ru-RU" dirty="0">
              <a:solidFill>
                <a:srgbClr val="4F0195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92275" y="1125538"/>
            <a:ext cx="7199313" cy="53990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О числах первый начал рассуждать Пифагор. Много легенд сложили греки об этом мыслителе. Пифагору принадлежит высказывание «Всё прекрасно благодаря числу». Египетские жрецы и вавилонские халдеи привили Пифагору пристрастие к восточным таинствам и числовой мистике. Возвратившись на родину, Пифагор создал школу. Сумма чисел образующих </a:t>
            </a:r>
            <a:r>
              <a:rPr lang="ru-RU" sz="2000" dirty="0" err="1" smtClean="0">
                <a:solidFill>
                  <a:srgbClr val="7030A0"/>
                </a:solidFill>
              </a:rPr>
              <a:t>тетрактис</a:t>
            </a:r>
            <a:r>
              <a:rPr lang="ru-RU" sz="2000" dirty="0" smtClean="0">
                <a:solidFill>
                  <a:srgbClr val="7030A0"/>
                </a:solidFill>
              </a:rPr>
              <a:t>, равна  10,   10 = 1 + 2 + 3 + 4. Она считалась священным числом и олицетворяла всю Вселенную. 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983753512a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214818"/>
            <a:ext cx="1795546" cy="24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bstraction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Из истории чисел</a:t>
            </a:r>
            <a:endParaRPr lang="ru-RU" dirty="0">
              <a:solidFill>
                <a:srgbClr val="4F0195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92275" y="1125538"/>
            <a:ext cx="7199313" cy="5399087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Архимед научился называть  громадные числа. Просто единица – </a:t>
            </a:r>
            <a:r>
              <a:rPr lang="ru-RU" sz="2000" dirty="0" err="1" smtClean="0">
                <a:solidFill>
                  <a:srgbClr val="7030A0"/>
                </a:solidFill>
              </a:rPr>
              <a:t>единица</a:t>
            </a:r>
            <a:r>
              <a:rPr lang="ru-RU" sz="2000" dirty="0" smtClean="0">
                <a:solidFill>
                  <a:srgbClr val="7030A0"/>
                </a:solidFill>
              </a:rPr>
              <a:t> чисел первых, </a:t>
            </a:r>
            <a:r>
              <a:rPr lang="ru-RU" sz="2000" dirty="0" err="1" smtClean="0">
                <a:solidFill>
                  <a:srgbClr val="7030A0"/>
                </a:solidFill>
              </a:rPr>
              <a:t>миранда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миранд</a:t>
            </a:r>
            <a:r>
              <a:rPr lang="ru-RU" sz="2000" dirty="0" smtClean="0">
                <a:solidFill>
                  <a:srgbClr val="7030A0"/>
                </a:solidFill>
              </a:rPr>
              <a:t>, то есть 100000000 – единица вторых чисел. Но хотя названия громадных чисел у Архимеда уже были, обозначить он их не сумел: не хватало самой малости… нуля.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В 3 веке до нашей эры Архимед разработал систему обозначения чисел. Наряду с натуральными числами применяли дроби – числа, составленные из целого числа и долей единицы.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200px-Domenico-Fetti_Archimedes_1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693"/>
            <a:ext cx="1785950" cy="238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- великаны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Часто можно встретиться с числовыми великанами.</a:t>
            </a:r>
          </a:p>
          <a:p>
            <a:r>
              <a:rPr lang="ru-RU" sz="2000" dirty="0" smtClean="0"/>
              <a:t> Они присут­ствуют всюду вокруг и даже внутри </a:t>
            </a:r>
          </a:p>
          <a:p>
            <a:r>
              <a:rPr lang="ru-RU" sz="2000" dirty="0" smtClean="0"/>
              <a:t>нас самих - надо лишь уметь рассмотреть их. </a:t>
            </a:r>
          </a:p>
          <a:p>
            <a:r>
              <a:rPr lang="ru-RU" sz="2000" dirty="0" smtClean="0"/>
              <a:t>Миллион шагов – это расстояние от Москвы до Петербурга.</a:t>
            </a:r>
          </a:p>
          <a:p>
            <a:r>
              <a:rPr lang="ru-RU" sz="2000" dirty="0" smtClean="0"/>
              <a:t>Книга в миллион страниц имела бы толщину 50 метров.</a:t>
            </a:r>
          </a:p>
          <a:p>
            <a:r>
              <a:rPr lang="ru-RU" sz="2000" dirty="0" smtClean="0"/>
              <a:t>Миллион дней – это почти 27 веков. </a:t>
            </a:r>
          </a:p>
          <a:p>
            <a:r>
              <a:rPr lang="ru-RU" sz="2000" dirty="0" smtClean="0"/>
              <a:t>Величайший числовой гигант скрывается в том воздухе, которым мы дышим. Каждый кубический сантиметр воздуха, каждый наперсток заключает в себе 27 квинтиллионов (т. е. 27 с 18 нулями) мельчайших частиц, называе­мых «молекулами».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elika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42852"/>
            <a:ext cx="1643042" cy="15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Совершенным числом </a:t>
            </a:r>
            <a:r>
              <a:rPr lang="ru-RU" sz="2000" dirty="0" smtClean="0"/>
              <a:t>называют натуральное число, равное сумме всех его собственных деталей, т.е. делителей, отличных от самого числа. Так, совершенными числами являются числа 6 и 28, ибо 6=1+2+3, 28=1+2+4+7+14.</a:t>
            </a:r>
          </a:p>
          <a:p>
            <a:r>
              <a:rPr lang="ru-RU" sz="2000" dirty="0" smtClean="0"/>
              <a:t>Знаменитый греческий философ и математик </a:t>
            </a:r>
            <a:r>
              <a:rPr lang="ru-RU" sz="2000" dirty="0" err="1" smtClean="0"/>
              <a:t>Никомах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Герасский</a:t>
            </a:r>
            <a:r>
              <a:rPr lang="ru-RU" sz="2000" dirty="0" smtClean="0"/>
              <a:t>, живший в 1 в., отмечал, что совершенные числа красивы, а красивые вещи редки и немногочисленны.</a:t>
            </a:r>
            <a:endParaRPr lang="ru-RU" sz="2000" dirty="0"/>
          </a:p>
        </p:txBody>
      </p:sp>
      <p:pic>
        <p:nvPicPr>
          <p:cNvPr id="4" name="Рисунок 3" descr="4308_122347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214818"/>
            <a:ext cx="3186358" cy="180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Дружественные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Пара натуральных чисел называется </a:t>
            </a:r>
            <a:r>
              <a:rPr lang="ru-RU" sz="2000" b="1" dirty="0" smtClean="0">
                <a:solidFill>
                  <a:srgbClr val="7030A0"/>
                </a:solidFill>
              </a:rPr>
              <a:t>дружественной</a:t>
            </a:r>
            <a:r>
              <a:rPr lang="ru-RU" sz="2000" dirty="0" smtClean="0"/>
              <a:t>, если каждое из них равно сумме всех собственных делителей другого. Например, дружественную пару образует числа 220 и 284, так число 220 имеет делители 1,2,4,5,10,11,20,22,44,55 и 110, а число 284 – делители 1,2,4,71,142 и выполняются следующие равенства:1+2+4+5+10+11+20+22+44+55+110=284 1+2+4+71+142=220</a:t>
            </a:r>
          </a:p>
          <a:p>
            <a:r>
              <a:rPr lang="ru-RU" sz="2000" dirty="0" smtClean="0"/>
              <a:t>Все известные дружественные пары состоят либо из двух четных чисел, либо из двух нечетных.</a:t>
            </a:r>
            <a:endParaRPr lang="ru-RU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bstraction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Числа в астрологии</a:t>
            </a:r>
            <a:endParaRPr lang="ru-RU" dirty="0">
              <a:solidFill>
                <a:srgbClr val="4F0195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92275" y="1125538"/>
            <a:ext cx="7199313" cy="5399087"/>
          </a:xfrm>
        </p:spPr>
        <p:txBody>
          <a:bodyPr/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Цифра 1.</a:t>
            </a:r>
            <a:r>
              <a:rPr lang="ru-RU" sz="1600" dirty="0" smtClean="0">
                <a:solidFill>
                  <a:srgbClr val="7030A0"/>
                </a:solidFill>
              </a:rPr>
              <a:t>Родившиеся под этой цифрой проявляют характер буквально с момента на свет. Они очень быстры подвижны. Характер у них достаточно независимый, они нелегко смиряются, если их в чём-то ограничивают. Требуют внимания и уважения к своей личности.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2. </a:t>
            </a:r>
            <a:r>
              <a:rPr lang="ru-RU" sz="1600" dirty="0" smtClean="0">
                <a:solidFill>
                  <a:srgbClr val="7030A0"/>
                </a:solidFill>
              </a:rPr>
              <a:t>Самая главная черта</a:t>
            </a:r>
            <a:r>
              <a:rPr lang="ru-RU" sz="1600" b="1" dirty="0" smtClean="0">
                <a:solidFill>
                  <a:srgbClr val="7030A0"/>
                </a:solidFill>
              </a:rPr>
              <a:t>  </a:t>
            </a:r>
            <a:r>
              <a:rPr lang="ru-RU" sz="1600" dirty="0" smtClean="0">
                <a:solidFill>
                  <a:srgbClr val="7030A0"/>
                </a:solidFill>
              </a:rPr>
              <a:t>родившихся под этой цифрой- обаятельность. Это самые прелестные люди в </a:t>
            </a:r>
            <a:r>
              <a:rPr lang="ru-RU" sz="1600" dirty="0" err="1" smtClean="0">
                <a:solidFill>
                  <a:srgbClr val="7030A0"/>
                </a:solidFill>
              </a:rPr>
              <a:t>нумерологическом</a:t>
            </a:r>
            <a:r>
              <a:rPr lang="ru-RU" sz="1600" dirty="0" smtClean="0">
                <a:solidFill>
                  <a:srgbClr val="7030A0"/>
                </a:solidFill>
              </a:rPr>
              <a:t> цикле товарищеские, услужливые. Они  иногда скрывают свои настоящие чувства, боясь обидеть кого-нибудь.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3. </a:t>
            </a:r>
            <a:r>
              <a:rPr lang="ru-RU" sz="1600" dirty="0" smtClean="0">
                <a:solidFill>
                  <a:srgbClr val="7030A0"/>
                </a:solidFill>
              </a:rPr>
              <a:t>Люди этой цифры прелестны. Они очень достойные, обладают живым умом, чувством юмора, не капризны, вокруг них как бы рассыпался солнечный свет. «Третий» наиболее самолюбивый во всем </a:t>
            </a:r>
            <a:r>
              <a:rPr lang="ru-RU" sz="1600" dirty="0" err="1" smtClean="0">
                <a:solidFill>
                  <a:srgbClr val="7030A0"/>
                </a:solidFill>
              </a:rPr>
              <a:t>нумерологическом</a:t>
            </a:r>
            <a:r>
              <a:rPr lang="ru-RU" sz="1600" dirty="0" smtClean="0">
                <a:solidFill>
                  <a:srgbClr val="7030A0"/>
                </a:solidFill>
              </a:rPr>
              <a:t> цикле, поэтому надо быть осторожным в выборе слов, если необходимо его в чем-то упрекнуть. Они отзывчивы, преданны и любят всей душой.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4.</a:t>
            </a:r>
            <a:r>
              <a:rPr lang="ru-RU" sz="1600" dirty="0" smtClean="0">
                <a:solidFill>
                  <a:srgbClr val="7030A0"/>
                </a:solidFill>
              </a:rPr>
              <a:t> Четверки обрадуют особенной организованностью, не любят, чтобы их вещи перекладывали на другое место, независимы, предпочитают обособленность. Щедры и доверчивы, на них можно положится. Любят, чтобы их поддерживали.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5</a:t>
            </a:r>
            <a:r>
              <a:rPr lang="ru-RU" sz="1600" dirty="0" smtClean="0">
                <a:solidFill>
                  <a:srgbClr val="7030A0"/>
                </a:solidFill>
              </a:rPr>
              <a:t>. Люди этой цифры в детстве были дети-непоседы, которые все ломают от игрушек до ценных вещей в квартире. Они не очень ласковы, но им свойственны энтузиазм, нетерпение, энергичность.</a:t>
            </a:r>
          </a:p>
        </p:txBody>
      </p:sp>
      <p:pic>
        <p:nvPicPr>
          <p:cNvPr id="5" name="Рисунок 4" descr="нор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73765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bstraction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199313" cy="792162"/>
          </a:xfrm>
        </p:spPr>
        <p:txBody>
          <a:bodyPr/>
          <a:lstStyle/>
          <a:p>
            <a:r>
              <a:rPr lang="ru-RU" dirty="0" smtClean="0">
                <a:solidFill>
                  <a:srgbClr val="4F0195"/>
                </a:solidFill>
              </a:rPr>
              <a:t>Числа в астрологии</a:t>
            </a:r>
            <a:endParaRPr lang="ru-RU" dirty="0">
              <a:solidFill>
                <a:srgbClr val="4F0195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92275" y="1125538"/>
            <a:ext cx="7199313" cy="5399087"/>
          </a:xfrm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</a:rPr>
              <a:t>.</a:t>
            </a:r>
            <a:r>
              <a:rPr lang="ru-RU" sz="1600" b="1" dirty="0" smtClean="0">
                <a:solidFill>
                  <a:srgbClr val="7030A0"/>
                </a:solidFill>
              </a:rPr>
              <a:t> Цифра 6</a:t>
            </a:r>
            <a:r>
              <a:rPr lang="ru-RU" sz="1600" dirty="0" smtClean="0">
                <a:solidFill>
                  <a:srgbClr val="7030A0"/>
                </a:solidFill>
              </a:rPr>
              <a:t>. Эта цифра – число гармония. Люди этой цифры не любят одиночества. Они могут быть то обаятельными и дружелюбными, то капризными и упрямыми. Обычно они достигают успехов в жизни, так как довольно рано начинают понимать ответственность перед другими.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7.</a:t>
            </a:r>
            <a:r>
              <a:rPr lang="ru-RU" sz="1600" dirty="0" smtClean="0">
                <a:solidFill>
                  <a:srgbClr val="7030A0"/>
                </a:solidFill>
              </a:rPr>
              <a:t> Эта цифра – знак тайны. «</a:t>
            </a:r>
            <a:r>
              <a:rPr lang="ru-RU" sz="1600" dirty="0" err="1" smtClean="0">
                <a:solidFill>
                  <a:srgbClr val="7030A0"/>
                </a:solidFill>
              </a:rPr>
              <a:t>Семерочки</a:t>
            </a:r>
            <a:r>
              <a:rPr lang="ru-RU" sz="1600" dirty="0" smtClean="0">
                <a:solidFill>
                  <a:srgbClr val="7030A0"/>
                </a:solidFill>
              </a:rPr>
              <a:t>» очень спокойные. Они точно знают, чего хотят. Физически они не очень-то активны, но зато они проявляют способности к творчеству.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8.</a:t>
            </a:r>
            <a:r>
              <a:rPr lang="ru-RU" sz="1600" dirty="0" smtClean="0">
                <a:solidFill>
                  <a:srgbClr val="7030A0"/>
                </a:solidFill>
              </a:rPr>
              <a:t> Эта цифра символизирует власть. Родившиеся под этой цифрой обаятельны, требовательны, не очень сговорчивы. Часто поступают наперекор просьбам, своевольны. Также очень энергичны.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Цифра 9.</a:t>
            </a:r>
            <a:r>
              <a:rPr lang="ru-RU" sz="1600" dirty="0" smtClean="0">
                <a:solidFill>
                  <a:srgbClr val="7030A0"/>
                </a:solidFill>
              </a:rPr>
              <a:t> Эта цифра – символ идеализма. «</a:t>
            </a:r>
            <a:r>
              <a:rPr lang="ru-RU" sz="1600" dirty="0" err="1" smtClean="0">
                <a:solidFill>
                  <a:srgbClr val="7030A0"/>
                </a:solidFill>
              </a:rPr>
              <a:t>Девяточки</a:t>
            </a:r>
            <a:r>
              <a:rPr lang="ru-RU" sz="1600" dirty="0" smtClean="0">
                <a:solidFill>
                  <a:srgbClr val="7030A0"/>
                </a:solidFill>
              </a:rPr>
              <a:t>» обладают разносторонним талантом, богатым воображением. Серьезность в них сочетается с озорством и необходимостью общаться.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нор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173765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i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Abstraction</Template>
  <TotalTime>178</TotalTime>
  <Words>1326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Abstraction</vt:lpstr>
      <vt:lpstr>ЭТИ УДИВИТЕЛЬНЫЕ ЧИСЛА</vt:lpstr>
      <vt:lpstr>Слайд 2</vt:lpstr>
      <vt:lpstr>Из истории чисел</vt:lpstr>
      <vt:lpstr>Из истории чисел</vt:lpstr>
      <vt:lpstr>Числа - великаны</vt:lpstr>
      <vt:lpstr>Совершенные числа</vt:lpstr>
      <vt:lpstr>Дружественные числа</vt:lpstr>
      <vt:lpstr>Числа в астрологии</vt:lpstr>
      <vt:lpstr>Числа в астрологии</vt:lpstr>
      <vt:lpstr>Числа в пословицах и поговорках</vt:lpstr>
      <vt:lpstr>Числа в скороговорках</vt:lpstr>
      <vt:lpstr>Числа в загадках</vt:lpstr>
      <vt:lpstr>Числа в сказках</vt:lpstr>
      <vt:lpstr>Числа в литературных произведениях</vt:lpstr>
      <vt:lpstr>Числа в религии</vt:lpstr>
      <vt:lpstr>Сколько?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2010-02-27T06:09:58Z</dcterms:created>
  <dcterms:modified xsi:type="dcterms:W3CDTF">2010-02-27T10:44:50Z</dcterms:modified>
</cp:coreProperties>
</file>