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2" r:id="rId13"/>
    <p:sldId id="270" r:id="rId14"/>
    <p:sldId id="271" r:id="rId15"/>
    <p:sldId id="267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9070" autoAdjust="0"/>
  </p:normalViewPr>
  <p:slideViewPr>
    <p:cSldViewPr>
      <p:cViewPr varScale="1">
        <p:scale>
          <a:sx n="90" d="100"/>
          <a:sy n="90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2057" name="Picture 9" descr="Z:\newtek\_backgrounds_1.02\Ryan\PP Template 4\apple_rota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858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609600"/>
            <a:ext cx="6929486" cy="1143000"/>
          </a:xfrm>
        </p:spPr>
        <p:txBody>
          <a:bodyPr/>
          <a:lstStyle/>
          <a:p>
            <a:r>
              <a:rPr lang="ru-RU" sz="6600" dirty="0" smtClean="0"/>
              <a:t>СОФИЗМЫ</a:t>
            </a:r>
            <a:endParaRPr lang="en-US" sz="6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819400"/>
            <a:ext cx="8786874" cy="251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Автор: </a:t>
            </a:r>
          </a:p>
          <a:p>
            <a:pPr>
              <a:buNone/>
            </a:pPr>
            <a:r>
              <a:rPr lang="ru-RU" dirty="0" smtClean="0"/>
              <a:t>учитель математики </a:t>
            </a:r>
          </a:p>
          <a:p>
            <a:pPr>
              <a:buNone/>
            </a:pPr>
            <a:r>
              <a:rPr lang="ru-RU" dirty="0" smtClean="0"/>
              <a:t>Мариупольской школы №41</a:t>
            </a:r>
          </a:p>
          <a:p>
            <a:pPr>
              <a:buNone/>
            </a:pPr>
            <a:r>
              <a:rPr lang="ru-RU" dirty="0" smtClean="0"/>
              <a:t>Белецкая Е.В.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38200"/>
            <a:ext cx="742955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Алгебраические софизмы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dirty="0" smtClean="0"/>
              <a:t>«Дважды два равно пяти».</a:t>
            </a:r>
            <a:endParaRPr lang="ru-RU" sz="2000" dirty="0" smtClean="0"/>
          </a:p>
          <a:p>
            <a:r>
              <a:rPr lang="ru-RU" sz="2000" dirty="0" smtClean="0"/>
              <a:t>Обозначим 4=а, 5=b, (</a:t>
            </a:r>
            <a:r>
              <a:rPr lang="ru-RU" sz="2000" dirty="0" err="1" smtClean="0"/>
              <a:t>a+b</a:t>
            </a:r>
            <a:r>
              <a:rPr lang="ru-RU" sz="2000" dirty="0" smtClean="0"/>
              <a:t>)/2=d. Имеем: a+b=2d, a=2d-b, 2d-a=b. перемножим два последних равенства по частям. Получим: 2da-a*a=2db-b*</a:t>
            </a:r>
            <a:r>
              <a:rPr lang="ru-RU" sz="2000" dirty="0" err="1" smtClean="0"/>
              <a:t>b</a:t>
            </a:r>
            <a:r>
              <a:rPr lang="ru-RU" sz="2000" dirty="0" smtClean="0"/>
              <a:t>. Умножим обе части получившегося равенства на –1 и прибавим к результатам </a:t>
            </a:r>
            <a:r>
              <a:rPr lang="ru-RU" sz="2000" dirty="0" err="1" smtClean="0"/>
              <a:t>d</a:t>
            </a:r>
            <a:r>
              <a:rPr lang="ru-RU" sz="2000" dirty="0" smtClean="0"/>
              <a:t>*</a:t>
            </a:r>
            <a:r>
              <a:rPr lang="ru-RU" sz="2000" dirty="0" err="1" smtClean="0"/>
              <a:t>d</a:t>
            </a:r>
            <a:r>
              <a:rPr lang="ru-RU" sz="2000" dirty="0" smtClean="0"/>
              <a:t>. Будем иметь: </a:t>
            </a:r>
            <a:r>
              <a:rPr lang="ru-RU" sz="2000" dirty="0" err="1" smtClean="0"/>
              <a:t>a</a:t>
            </a:r>
            <a:r>
              <a:rPr lang="ru-RU" sz="2000" dirty="0" smtClean="0"/>
              <a:t> 2-2da+d2=b2 -2bd+d2, или (</a:t>
            </a:r>
            <a:r>
              <a:rPr lang="ru-RU" sz="2000" dirty="0" err="1" smtClean="0"/>
              <a:t>a-d</a:t>
            </a:r>
            <a:r>
              <a:rPr lang="ru-RU" sz="2000" dirty="0" smtClean="0"/>
              <a:t>)(</a:t>
            </a:r>
            <a:r>
              <a:rPr lang="ru-RU" sz="2000" dirty="0" err="1" smtClean="0"/>
              <a:t>a-d</a:t>
            </a:r>
            <a:r>
              <a:rPr lang="ru-RU" sz="2000" dirty="0" smtClean="0"/>
              <a:t>)=(</a:t>
            </a:r>
            <a:r>
              <a:rPr lang="ru-RU" sz="2000" dirty="0" err="1" smtClean="0"/>
              <a:t>b-d</a:t>
            </a:r>
            <a:r>
              <a:rPr lang="ru-RU" sz="2000" dirty="0" smtClean="0"/>
              <a:t>)(</a:t>
            </a:r>
            <a:r>
              <a:rPr lang="ru-RU" sz="2000" dirty="0" err="1" smtClean="0"/>
              <a:t>b-d</a:t>
            </a:r>
            <a:r>
              <a:rPr lang="ru-RU" sz="2000" dirty="0" smtClean="0"/>
              <a:t>), откуда </a:t>
            </a:r>
            <a:r>
              <a:rPr lang="ru-RU" sz="2000" dirty="0" err="1" smtClean="0"/>
              <a:t>a-d=b-d</a:t>
            </a:r>
            <a:r>
              <a:rPr lang="ru-RU" sz="2000" dirty="0" smtClean="0"/>
              <a:t> и </a:t>
            </a:r>
            <a:r>
              <a:rPr lang="ru-RU" sz="2000" dirty="0" err="1" smtClean="0"/>
              <a:t>a=b</a:t>
            </a:r>
            <a:r>
              <a:rPr lang="ru-RU" sz="2000" dirty="0" smtClean="0"/>
              <a:t>, т.е. 2*2=5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enclh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286256"/>
            <a:ext cx="1151538" cy="142876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162800" cy="1143000"/>
          </a:xfrm>
        </p:spPr>
        <p:txBody>
          <a:bodyPr/>
          <a:lstStyle/>
          <a:p>
            <a:r>
              <a:rPr lang="ru-RU" sz="3600" dirty="0" smtClean="0"/>
              <a:t>ГЕОМЕТРИЧЕСКИЙ СОФИЗМ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 </a:t>
            </a:r>
            <a:r>
              <a:rPr lang="ru-RU" sz="2000" b="1" i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Спичка вдвое длиннее телеграфного столба»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Пусть 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 дм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длина спички и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дм -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длина столба. Разность между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 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 обозначим через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.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Имеем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Перемножаем два эти равенства по частям, находим: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c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Вычтем из обеих частей </a:t>
            </a:r>
            <a:r>
              <a:rPr lang="ru-RU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Получим: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=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),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откуда: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но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поэтому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2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Рисунок 3" descr="p5_uchenyi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6631" y="4572008"/>
            <a:ext cx="1371609" cy="17145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876288"/>
          </a:xfrm>
        </p:spPr>
        <p:txBody>
          <a:bodyPr/>
          <a:lstStyle/>
          <a:p>
            <a:r>
              <a:rPr lang="ru-RU" sz="3600" dirty="0" smtClean="0"/>
              <a:t>ТРИГОНОМЕТРИЧЕСКИЙ </a:t>
            </a:r>
            <a:r>
              <a:rPr lang="ru-RU" sz="3600" dirty="0" err="1" smtClean="0"/>
              <a:t>СОФИЗ</a:t>
            </a:r>
            <a:r>
              <a:rPr lang="ru-RU" dirty="0" err="1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43398"/>
          </a:xfrm>
        </p:spPr>
        <p:txBody>
          <a:bodyPr/>
          <a:lstStyle/>
          <a:p>
            <a:r>
              <a:rPr lang="ru-RU" sz="2000" b="1" i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Бесконечное большое число равно нулю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Если острый угол увеличивается. Приближаясь к 900  как к пределу, то его тангенс, как известно, неограниченно растёт по абсолютной величине, оставаясь положительным: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tg90</a:t>
            </a:r>
            <a:r>
              <a:rPr lang="en-US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+∞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 если взять тупой угол и уменьшить его, приближая к 900  как к пределу, то его тангенс, оставаясь отрицательным, также неограниченно растёт по абсолютной величине: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tg90</a:t>
            </a:r>
            <a:r>
              <a:rPr lang="en-US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- ∞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Сопоставим формулы (1) и (2):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∞ = +∞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∞ +∞ = 0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∞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0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pic>
        <p:nvPicPr>
          <p:cNvPr id="4" name="Рисунок 3" descr="21M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778274"/>
            <a:ext cx="1071570" cy="112796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162800" cy="1143000"/>
          </a:xfrm>
        </p:spPr>
        <p:txBody>
          <a:bodyPr/>
          <a:lstStyle/>
          <a:p>
            <a:r>
              <a:rPr lang="ru-RU" sz="3600" dirty="0" smtClean="0"/>
              <a:t>ИСТОРИЧЕСКИЕ СОФИЗМЫ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dirty="0" smtClean="0"/>
              <a:t>«Самое быстрое существо не способно догнать самое медленное» </a:t>
            </a:r>
          </a:p>
          <a:p>
            <a:r>
              <a:rPr lang="ru-RU" sz="2000" dirty="0" smtClean="0"/>
              <a:t>Быстроногий Ахиллес никогда не настигнет медлительную черепаху. Пока Ахиллес добежит до черепахи, она продвинется немного вперед. Он быстро преодолеет и это расстояние, но черепаха уйдет еще чуточку вперед. И так до бесконечности. Всякий раз, когда Ахиллес будет достигать места, где была перед этим черепаха, она будет оказываться хотя бы немного, но впереди.</a:t>
            </a:r>
            <a:endParaRPr lang="ru-RU" sz="2000" dirty="0"/>
          </a:p>
        </p:txBody>
      </p:sp>
      <p:pic>
        <p:nvPicPr>
          <p:cNvPr id="4" name="Рисунок 3" descr="Photo 0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643446"/>
            <a:ext cx="2714644" cy="17849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ИСТОРИЧЕСКИЕ СОФИЗМЫ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85926"/>
            <a:ext cx="7772400" cy="4386274"/>
          </a:xfrm>
        </p:spPr>
        <p:txBody>
          <a:bodyPr/>
          <a:lstStyle/>
          <a:p>
            <a:r>
              <a:rPr lang="ru-RU" sz="2000" u="sng" dirty="0" smtClean="0"/>
              <a:t>«Софизм </a:t>
            </a:r>
            <a:r>
              <a:rPr lang="ru-RU" sz="2000" u="sng" dirty="0" err="1" smtClean="0"/>
              <a:t>Кратила</a:t>
            </a:r>
            <a:r>
              <a:rPr lang="ru-RU" sz="2000" u="sng" dirty="0" smtClean="0"/>
              <a:t>»</a:t>
            </a:r>
          </a:p>
          <a:p>
            <a:r>
              <a:rPr lang="ru-RU" sz="2000" dirty="0" smtClean="0"/>
              <a:t>Диалектик Гераклит, провозгласив тезис "все течет", пояснял, что в одну и ту же реку (образ природы) нельзя войти дважды, ибо когда входящий будет входить в следующий раз, на него будет течь уже другая вода. Его ученик </a:t>
            </a:r>
            <a:r>
              <a:rPr lang="ru-RU" sz="2000" dirty="0" err="1" smtClean="0"/>
              <a:t>Кратил</a:t>
            </a:r>
            <a:r>
              <a:rPr lang="ru-RU" sz="2000" dirty="0" smtClean="0"/>
              <a:t>, сделал из утверждения учителя другие выводы: в одну и ту же реку нельзя войти даже один раз, ибо пока ты входишь, она уже изменится. </a:t>
            </a:r>
          </a:p>
        </p:txBody>
      </p:sp>
      <p:pic>
        <p:nvPicPr>
          <p:cNvPr id="4" name="Рисунок 3" descr="af_07_gerakl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071942"/>
            <a:ext cx="1883725" cy="242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7162800" cy="1338282"/>
          </a:xfrm>
        </p:spPr>
        <p:txBody>
          <a:bodyPr/>
          <a:lstStyle/>
          <a:p>
            <a:r>
              <a:rPr lang="ru-RU" sz="3600" dirty="0" smtClean="0"/>
              <a:t>СОФИЗМЫ ИЗ ДРЕВНЕЙ ГРЕЦИИ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«Сидящий встал; кто встал, тот стоит; следовательно, сидящий стоит». </a:t>
            </a:r>
          </a:p>
          <a:p>
            <a:r>
              <a:rPr lang="ru-RU" sz="2000" dirty="0" smtClean="0"/>
              <a:t>«Сократ - человек; человек - не то же самое, что Сократ; значит, Сократ - это нечто иное, чем Сократ». </a:t>
            </a:r>
          </a:p>
          <a:p>
            <a:r>
              <a:rPr lang="ru-RU" sz="2000" dirty="0" smtClean="0"/>
              <a:t>«Для того чтобы видеть, вовсе необязательно иметь глаза, ведь без правого глаза мы видим, без левого тоже видим; кроме правого и левого, других глаз у нас нет; поэтому ясно, что глаза не являются необходимыми для зрения». </a:t>
            </a:r>
          </a:p>
          <a:p>
            <a:r>
              <a:rPr lang="ru-RU" sz="2000" dirty="0" smtClean="0"/>
              <a:t>«Тот, кто лжет, говорит о деле, о котором идет речь, или не говорит о нем; если он говорит о деле, он не лжет; если он не говорит о деле, он говорит о чем-то несуществующем, а о нем невозможно не только лгать, но даже мыслить и говорить».</a:t>
            </a:r>
            <a:endParaRPr lang="ru-RU" sz="2000" dirty="0"/>
          </a:p>
        </p:txBody>
      </p:sp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1142998" cy="179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СОВРЕМЕННЫЕ СОФИЗМЫ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«Одна и та же вещь не может иметь какое-то свойство и не иметь его. Хозрасчет предполагает самостоятельность, заинтересованность и ответственность. Заинтересованность — это, очевидно, не ответственность, а ответственность — не самостоятельность. Получается вопреки сказанному вначале, что хозрасчет включает самостоятельность и несамостоятельность, ответственность и безответственность». </a:t>
            </a:r>
          </a:p>
          <a:p>
            <a:endParaRPr lang="ru-RU" sz="2000" dirty="0" smtClean="0"/>
          </a:p>
          <a:p>
            <a:r>
              <a:rPr lang="ru-RU" sz="2000" dirty="0" smtClean="0"/>
              <a:t>«Акционерное общество, получившее когда-то ссуду от государства, </a:t>
            </a:r>
            <a:r>
              <a:rPr lang="ru-RU" sz="2000" dirty="0" err="1" smtClean="0"/>
              <a:t>те-перь</a:t>
            </a:r>
            <a:r>
              <a:rPr lang="ru-RU" sz="2000" dirty="0" smtClean="0"/>
              <a:t> ему уже не должно, так как оно стало иным: в его правлении не осталось никого из тех, кто просил ссуду».</a:t>
            </a:r>
            <a:endParaRPr lang="ru-RU" sz="2000" dirty="0"/>
          </a:p>
        </p:txBody>
      </p:sp>
      <p:pic>
        <p:nvPicPr>
          <p:cNvPr id="4" name="Рисунок 3" descr="image5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00042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947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"Предмет математики настолько </a:t>
            </a:r>
            <a:r>
              <a:rPr lang="ru-RU" dirty="0" err="1" smtClean="0"/>
              <a:t>серьезен,что</a:t>
            </a:r>
            <a:r>
              <a:rPr lang="ru-RU" dirty="0" smtClean="0"/>
              <a:t> полезно не упускать случаев сделать его немного занимательным".             </a:t>
            </a:r>
          </a:p>
          <a:p>
            <a:r>
              <a:rPr lang="ru-RU" dirty="0" smtClean="0"/>
              <a:t>Б. Паскаль</a:t>
            </a:r>
            <a:endParaRPr lang="ru-RU" dirty="0"/>
          </a:p>
        </p:txBody>
      </p:sp>
      <p:pic>
        <p:nvPicPr>
          <p:cNvPr id="10" name="Рисунок 9" descr="01s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786190"/>
            <a:ext cx="1790703" cy="20787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ПОНЯТИЕ СОФИЗМА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Софизм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(от греческого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sophisma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уловка, ухищрение, выдумка, головоломка), умозаключение или рассуждение, обосновывающее какую-нибудь заведомую нелепость, абсурд или парадоксальное утверждение, противоречащее общепринятым представлениям. </a:t>
            </a:r>
            <a:endParaRPr lang="en-US" sz="2400" dirty="0"/>
          </a:p>
        </p:txBody>
      </p:sp>
      <p:pic>
        <p:nvPicPr>
          <p:cNvPr id="6" name="Рисунок 5" descr="mad_scientist_thinkin_a_h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38630"/>
            <a:ext cx="2484660" cy="261937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ИЗ ИСТОРИИ СОФИЗМОВ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Софистами называли группу древнегреческих философов 4-5 века до н.э., достигших большого искусства в логике. В период падения нравов древнегреческого общества (5 век) появляются так называемые учителя красноречия, которые целью своей деятельности считали и называли приобретение и распространения мудрости, вследствие чего они именовали себя софистами. </a:t>
            </a:r>
            <a:endParaRPr lang="ru-RU" sz="2000" dirty="0"/>
          </a:p>
        </p:txBody>
      </p:sp>
      <p:pic>
        <p:nvPicPr>
          <p:cNvPr id="4" name="Рисунок 3" descr="nab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002516"/>
            <a:ext cx="1928826" cy="190166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ИЗ ИСТОРИИ СОФИЗМОВ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Наиболее известна деятельность старших софистов, к которым относят Протагора из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Абдеры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Горгия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из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Леонтип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Гиппия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из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Элиды и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Продика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из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Кеоса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endParaRPr lang="ru-RU" sz="24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pic>
        <p:nvPicPr>
          <p:cNvPr id="4" name="Рисунок 3" descr="1236790399_pic-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57562"/>
            <a:ext cx="2138744" cy="259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</a:t>
            </a:r>
            <a:r>
              <a:rPr lang="ru-RU" sz="3600" dirty="0" smtClean="0"/>
              <a:t>З ИСТОРИИ СОФИЗМОВ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Известнейший ученый и философ Сократ по началу был софистом, активно участвовал в спорах и обсуждениях софистов, но вскоре стал критиковать учение софистов и софистику в целом.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Философия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Сократа была основана на том, что мудрость приобретается с общением, в процессе беседы. </a:t>
            </a:r>
            <a:endParaRPr lang="ru-RU" sz="2000" dirty="0"/>
          </a:p>
        </p:txBody>
      </p:sp>
      <p:pic>
        <p:nvPicPr>
          <p:cNvPr id="4" name="Рисунок 3" descr="1204512219-hezslxgXj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714752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947726"/>
          </a:xfrm>
        </p:spPr>
        <p:txBody>
          <a:bodyPr/>
          <a:lstStyle/>
          <a:p>
            <a:r>
              <a:rPr lang="ru-RU" sz="3600" dirty="0" smtClean="0"/>
              <a:t>ТИПИЧНЫЕ ОШИБКИ ПРИ РЕШЕНИИ СОФИЗМОВ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42433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Запрещенные действия; </a:t>
            </a:r>
          </a:p>
          <a:p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пренебрежение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условиями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теорем;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формул и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правил;</a:t>
            </a:r>
          </a:p>
          <a:p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ошибочный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чертеж;</a:t>
            </a:r>
          </a:p>
          <a:p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опора на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ошибочные умозаключения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pic>
        <p:nvPicPr>
          <p:cNvPr id="4" name="Рисунок 3" descr="image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357562"/>
            <a:ext cx="2786082" cy="23647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947726"/>
          </a:xfrm>
        </p:spPr>
        <p:txBody>
          <a:bodyPr/>
          <a:lstStyle/>
          <a:p>
            <a:r>
              <a:rPr lang="ru-RU" sz="3600" dirty="0" smtClean="0"/>
              <a:t>ФОРМУЛА УСПЕШНОСТИ СОФИЗМА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7772400" cy="4114800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Успешность софизма определяется следующей формулой: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</a:t>
            </a:r>
            <a:r>
              <a:rPr lang="ru-RU" sz="1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где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с + е) составляет показатель силы диалектика, (</a:t>
            </a:r>
            <a:r>
              <a:rPr lang="ru-RU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ru-RU" sz="16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есть показатель слабости его жертвы.  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latin typeface="+mn-lt"/>
              </a:rPr>
              <a:t>а - отрицательные качества лица (отсутствие развития способности управлять вниманием). 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n-lt"/>
              </a:rPr>
              <a:t>b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- положительные качества лица (способность активно мыслить)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latin typeface="+mn-lt"/>
              </a:rPr>
              <a:t>с - аффективный элемент в душе искусного диалектика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n-lt"/>
              </a:rPr>
              <a:t>d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- качества, которые пробуждаются в душе жертвы софиста и омрачают в ней ясность мышления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latin typeface="+mn-lt"/>
              </a:rPr>
              <a:t>е - категоричность тона, не допускающего возражения, определённая мимика</a:t>
            </a:r>
          </a:p>
          <a:p>
            <a:pPr lvl="1"/>
            <a:r>
              <a:rPr lang="ru-RU" sz="1600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- пассивность слушателя</a:t>
            </a:r>
          </a:p>
          <a:p>
            <a:endParaRPr lang="ru-RU" sz="1600" dirty="0"/>
          </a:p>
        </p:txBody>
      </p:sp>
      <p:pic>
        <p:nvPicPr>
          <p:cNvPr id="5" name="Рисунок 4" descr="j03369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714356"/>
            <a:ext cx="842966" cy="11707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1628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Алгебраические софизмы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772400" cy="4114800"/>
          </a:xfrm>
        </p:spPr>
        <p:txBody>
          <a:bodyPr/>
          <a:lstStyle/>
          <a:p>
            <a:r>
              <a:rPr lang="ru-RU" sz="2000" b="1" i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Сумма любых двух одинаковых чисел равна нулю</a:t>
            </a:r>
            <a:r>
              <a:rPr lang="ru-RU" sz="2000" b="1" i="1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Возьмем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произвольное не равное нулю число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напишем уравнение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а.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Умножая обе его части на (-4а), получим -4ах = -4а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Прибавляя к обеим частям последнего равенст­ва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2000" i="1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перенеся член -4а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влево с противоположным зна­ком, получим х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-4ах + 4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х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откуда, замечая, что слева стоит полный квадрат, имеем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(х-2а)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= х</a:t>
            </a:r>
            <a:r>
              <a:rPr lang="ru-RU" sz="20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        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х-2а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х.          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Заменяя в последнем равенстве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равное ему число а, по­лучим а-2а = а, или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-а =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откуда 0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= a + a,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т. е. сумма двух произвольных одинаковых чисел </a:t>
            </a:r>
            <a:r>
              <a:rPr lang="ru-RU" sz="20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равна 0.</a:t>
            </a:r>
          </a:p>
          <a:p>
            <a:endParaRPr lang="ru-RU" sz="2000" dirty="0"/>
          </a:p>
        </p:txBody>
      </p:sp>
      <p:pic>
        <p:nvPicPr>
          <p:cNvPr id="4" name="Рисунок 3" descr="ce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00042"/>
            <a:ext cx="1022113" cy="17145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Все числа равны между собой</a:t>
            </a: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Докажем, что 5=6.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Запишем равенство: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35+10-45=42+12-54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Вынесем за скобку общие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множители: 5∙(7+2-9)=6∙(7+2-9).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Разделим обе части этого равенства на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общий множитель (он заключен в скобки): 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5∙(7+2-9)=6∙(7+2-9).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Значит,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5=6</a:t>
            </a:r>
            <a:r>
              <a:rPr lang="ru-RU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23347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Алгебраические софизмы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Рисунок 4" descr="book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3" y="2357431"/>
            <a:ext cx="2228857" cy="18573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school_presentation</Template>
  <TotalTime>65</TotalTime>
  <Words>1040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Times New Roman</vt:lpstr>
      <vt:lpstr>Mead Bold</vt:lpstr>
      <vt:lpstr>school_presentation</vt:lpstr>
      <vt:lpstr>СОФИЗМЫ</vt:lpstr>
      <vt:lpstr>ПОНЯТИЕ СОФИЗМА</vt:lpstr>
      <vt:lpstr>ИЗ ИСТОРИИ СОФИЗМОВ</vt:lpstr>
      <vt:lpstr>ИЗ ИСТОРИИ СОФИЗМОВ</vt:lpstr>
      <vt:lpstr>ИЗ ИСТОРИИ СОФИЗМОВ</vt:lpstr>
      <vt:lpstr>ТИПИЧНЫЕ ОШИБКИ ПРИ РЕШЕНИИ СОФИЗМОВ</vt:lpstr>
      <vt:lpstr>ФОРМУЛА УСПЕШНОСТИ СОФИЗМА</vt:lpstr>
      <vt:lpstr>Алгебраические софизмы </vt:lpstr>
      <vt:lpstr>Алгебраические софизмы </vt:lpstr>
      <vt:lpstr>Алгебраические софизмы</vt:lpstr>
      <vt:lpstr>ГЕОМЕТРИЧЕСКИЙ СОФИЗМ</vt:lpstr>
      <vt:lpstr>ТРИГОНОМЕТРИЧЕСКИЙ СОФИЗм</vt:lpstr>
      <vt:lpstr>ИСТОРИЧЕСКИЕ СОФИЗМЫ</vt:lpstr>
      <vt:lpstr>ИСТОРИЧЕСКИЕ СОФИЗМЫ</vt:lpstr>
      <vt:lpstr>СОФИЗМЫ ИЗ ДРЕВНЕЙ ГРЕЦИИ</vt:lpstr>
      <vt:lpstr>СОВРЕМЕННЫЕ СОФИЗМЫ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СОФИЗМЫ</dc:title>
  <dc:creator>User</dc:creator>
  <cp:lastModifiedBy>User</cp:lastModifiedBy>
  <cp:revision>7</cp:revision>
  <dcterms:created xsi:type="dcterms:W3CDTF">2010-02-26T10:22:00Z</dcterms:created>
  <dcterms:modified xsi:type="dcterms:W3CDTF">2010-02-26T11:27:51Z</dcterms:modified>
</cp:coreProperties>
</file>