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sldIdLst>
    <p:sldId id="306" r:id="rId2"/>
    <p:sldId id="310" r:id="rId3"/>
    <p:sldId id="315" r:id="rId4"/>
    <p:sldId id="316" r:id="rId5"/>
    <p:sldId id="317" r:id="rId6"/>
    <p:sldId id="318" r:id="rId7"/>
    <p:sldId id="319" r:id="rId8"/>
    <p:sldId id="269" r:id="rId9"/>
    <p:sldId id="320" r:id="rId10"/>
    <p:sldId id="321" r:id="rId11"/>
    <p:sldId id="322" r:id="rId12"/>
    <p:sldId id="275" r:id="rId13"/>
    <p:sldId id="299" r:id="rId14"/>
    <p:sldId id="323" r:id="rId15"/>
    <p:sldId id="279" r:id="rId16"/>
    <p:sldId id="277" r:id="rId17"/>
    <p:sldId id="298" r:id="rId18"/>
    <p:sldId id="289" r:id="rId19"/>
    <p:sldId id="324" r:id="rId20"/>
    <p:sldId id="326" r:id="rId21"/>
    <p:sldId id="325" r:id="rId22"/>
    <p:sldId id="290" r:id="rId23"/>
    <p:sldId id="284" r:id="rId24"/>
    <p:sldId id="300" r:id="rId25"/>
    <p:sldId id="301" r:id="rId26"/>
    <p:sldId id="302" r:id="rId2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CC99"/>
    <a:srgbClr val="CCEC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Полилиния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37CE4C-83A8-46F4-8C8D-3FC4FF24131C}" type="datetimeFigureOut">
              <a:rPr lang="ru-RU"/>
              <a:pPr>
                <a:defRPr/>
              </a:pPr>
              <a:t>23.10.2017</a:t>
            </a:fld>
            <a:endParaRPr lang="ru-RU"/>
          </a:p>
        </p:txBody>
      </p:sp>
      <p:sp>
        <p:nvSpPr>
          <p:cNvPr id="7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AAE083-E198-4636-924B-88B117C98B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06602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B2B249-DB75-45FD-A41C-B7A9858A376F}" type="datetimeFigureOut">
              <a:rPr lang="ru-RU"/>
              <a:pPr>
                <a:defRPr/>
              </a:pPr>
              <a:t>23.10.2017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9873EE-F424-4B44-896A-A0B8EB6EE9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1226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01A1BD-BCC1-4F88-9BD1-ED584D5CEACC}" type="datetimeFigureOut">
              <a:rPr lang="ru-RU"/>
              <a:pPr>
                <a:defRPr/>
              </a:pPr>
              <a:t>23.10.2017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EBDACA-CEDE-4446-BBF6-63F5671F9A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7862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9EF939-0E24-4B52-8C92-B7458FBF152B}" type="datetimeFigureOut">
              <a:rPr lang="ru-RU"/>
              <a:pPr>
                <a:defRPr/>
              </a:pPr>
              <a:t>23.10.2017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445770-DDFF-496C-9A21-5F9910C12E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785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Полилиния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03A9AA-AA5C-496D-BE9E-F0227839258A}" type="datetimeFigureOut">
              <a:rPr lang="ru-RU"/>
              <a:pPr>
                <a:defRPr/>
              </a:pPr>
              <a:t>23.10.2017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6A49E-1B40-45A6-AF10-40FF3FC0CA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89219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25534F-D3B2-472B-A989-BC1A8AB10C95}" type="datetimeFigureOut">
              <a:rPr lang="ru-RU"/>
              <a:pPr>
                <a:defRPr/>
              </a:pPr>
              <a:t>23.10.2017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9AC59F-E537-40E8-AD90-C45FEF2FF2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3370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04C912-6DED-4B05-A2EC-BD839A4E4399}" type="datetimeFigureOut">
              <a:rPr lang="ru-RU"/>
              <a:pPr>
                <a:defRPr/>
              </a:pPr>
              <a:t>23.10.2017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53E5D9-BF27-4715-AD39-1EF3325A91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0159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/>
          <a:lstStyle>
            <a:lvl1pPr algn="l">
              <a:defRPr sz="46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D86BBA-A511-470C-8894-63205AC3CFB1}" type="datetimeFigureOut">
              <a:rPr lang="ru-RU"/>
              <a:pPr>
                <a:defRPr/>
              </a:pPr>
              <a:t>23.10.2017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708CD9-5940-4A75-8118-231B82795E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6550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E22EF7-1198-4118-8339-854EE5DD7381}" type="datetimeFigureOut">
              <a:rPr lang="ru-RU"/>
              <a:pPr>
                <a:defRPr/>
              </a:pPr>
              <a:t>23.10.2017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BC41C5-FB0D-4DE4-9079-C923519B36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0688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F69D0F-C151-4CD7-B61F-852A44355669}" type="datetimeFigureOut">
              <a:rPr lang="ru-RU"/>
              <a:pPr>
                <a:defRPr/>
              </a:pPr>
              <a:t>23.10.2017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575" y="6421438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2AD303-EB12-408C-BA7F-25C66C8F44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0065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EE35AA-D87E-4749-8AE7-38BC1EBB18DC}" type="datetimeFigureOut">
              <a:rPr lang="ru-RU"/>
              <a:pPr>
                <a:defRPr/>
              </a:pPr>
              <a:t>23.10.2017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3BCBB5-1653-4FBA-BB4C-C53D29030A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5727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52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53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2C8EF09C-A758-45BD-993E-B6C50672AC31}" type="datetimeFigureOut">
              <a:rPr lang="ru-RU"/>
              <a:pPr>
                <a:defRPr/>
              </a:pPr>
              <a:t>23.10.2017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39D7F122-CBE1-48B5-87CD-E5610F6176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77" r:id="rId1"/>
    <p:sldLayoutId id="2147483771" r:id="rId2"/>
    <p:sldLayoutId id="2147483778" r:id="rId3"/>
    <p:sldLayoutId id="2147483772" r:id="rId4"/>
    <p:sldLayoutId id="2147483779" r:id="rId5"/>
    <p:sldLayoutId id="2147483773" r:id="rId6"/>
    <p:sldLayoutId id="2147483774" r:id="rId7"/>
    <p:sldLayoutId id="2147483780" r:id="rId8"/>
    <p:sldLayoutId id="2147483781" r:id="rId9"/>
    <p:sldLayoutId id="2147483775" r:id="rId10"/>
    <p:sldLayoutId id="214748377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9pPr>
    </p:titleStyle>
    <p:bodyStyle>
      <a:lvl1pPr marL="419100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555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charset="0"/>
        <a:buChar char="○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36538" algn="l" rtl="0" eaLnBrk="0" fontAlgn="base" hangingPunct="0">
        <a:spcBef>
          <a:spcPct val="20000"/>
        </a:spcBef>
        <a:spcAft>
          <a:spcPct val="0"/>
        </a:spcAft>
        <a:buClr>
          <a:srgbClr val="8D89A4"/>
        </a:buClr>
        <a:buSzPct val="9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9075" indent="-182563" algn="l" rtl="0" eaLnBrk="0" fontAlgn="base" hangingPunct="0">
        <a:spcBef>
          <a:spcPct val="20000"/>
        </a:spcBef>
        <a:spcAft>
          <a:spcPct val="0"/>
        </a:spcAft>
        <a:buClr>
          <a:srgbClr val="748560"/>
        </a:buClr>
        <a:buSzPct val="100000"/>
        <a:buFont typeface="Arial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" Target="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Documents%20and%20Settings\Natali\&#1056;&#1072;&#1073;&#1086;&#1095;&#1080;&#1081;%20&#1089;&#1090;&#1086;&#1083;\&#1052;&#1072;&#1089;&#1090;&#1077;&#1088;%20&#1061;&#1080;&#1084;&#1080;&#1103;%203\&#1044;&#1080;&#1089;&#1082;\&#1042;&#1085;&#1077;&#1082;&#1083;&#1072;&#1089;&#1089;&#1085;&#1099;&#1077;%20&#1084;&#1077;&#1088;&#1086;&#1087;&#1088;&#1080;&#1103;&#1090;&#1080;&#1103;\1.%20&#1055;&#1080;&#1074;&#1086;%20&#1087;&#1077;&#1085;&#1085;&#1086;&#1077;%20&#1080;%20&#1088;&#1080;&#1090;&#1084;&#1099;%20&#1089;&#1086;&#1074;&#1088;&#1077;&#1084;&#1077;&#1085;&#1085;&#1099;&#1077;\3%20&#1087;&#1077;&#1095;&#1077;&#1085;&#1100;.wmv" TargetMode="External"/><Relationship Id="rId4" Type="http://schemas.openxmlformats.org/officeDocument/2006/relationships/slide" Target="slide2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" Target="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Documents%20and%20Settings\Natali\&#1056;&#1072;&#1073;&#1086;&#1095;&#1080;&#1081;%20&#1089;&#1090;&#1086;&#1083;\&#1052;&#1072;&#1089;&#1090;&#1077;&#1088;%20&#1061;&#1080;&#1084;&#1080;&#1103;%203\&#1044;&#1080;&#1089;&#1082;\&#1042;&#1085;&#1077;&#1082;&#1083;&#1072;&#1089;&#1089;&#1085;&#1099;&#1077;%20&#1084;&#1077;&#1088;&#1086;&#1087;&#1088;&#1080;&#1103;&#1090;&#1080;&#1103;\1.%20&#1055;&#1080;&#1074;&#1086;%20&#1087;&#1077;&#1085;&#1085;&#1086;&#1077;%20&#1080;%20&#1088;&#1080;&#1090;&#1084;&#1099;%20&#1089;&#1086;&#1074;&#1088;&#1077;&#1084;&#1077;&#1085;&#1085;&#1099;&#1077;\1%20&#1084;&#1086;&#1079;&#1075;.wmv" TargetMode="External"/><Relationship Id="rId4" Type="http://schemas.openxmlformats.org/officeDocument/2006/relationships/slide" Target="slide2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26.xml"/><Relationship Id="rId4" Type="http://schemas.openxmlformats.org/officeDocument/2006/relationships/slide" Target="slide2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8.png"/><Relationship Id="rId4" Type="http://schemas.openxmlformats.org/officeDocument/2006/relationships/oleObject" Target="../embeddings/oleObject2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Documents%20and%20Settings\Natali\&#1056;&#1072;&#1073;&#1086;&#1095;&#1080;&#1081;%20&#1089;&#1090;&#1086;&#1083;\&#1052;&#1072;&#1089;&#1090;&#1077;&#1088;%20&#1061;&#1080;&#1084;&#1080;&#1103;%203\&#1044;&#1080;&#1089;&#1082;\&#1042;&#1085;&#1077;&#1082;&#1083;&#1072;&#1089;&#1089;&#1085;&#1099;&#1077;%20&#1084;&#1077;&#1088;&#1086;&#1087;&#1088;&#1080;&#1103;&#1090;&#1080;&#1103;\1.%20&#1055;&#1080;&#1074;&#1086;%20&#1087;&#1077;&#1085;&#1085;&#1086;&#1077;%20&#1080;%20&#1088;&#1080;&#1090;&#1084;&#1099;%20&#1089;&#1086;&#1074;&#1088;&#1077;&#1084;&#1077;&#1085;&#1085;&#1099;&#1077;\2%20&#1089;&#1077;&#1088;&#1076;&#1094;&#1077;.wmv" TargetMode="External"/><Relationship Id="rId4" Type="http://schemas.openxmlformats.org/officeDocument/2006/relationships/slide" Target="slide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Documents%20and%20Settings\Natali\&#1056;&#1072;&#1073;&#1086;&#1095;&#1080;&#1081;%20&#1089;&#1090;&#1086;&#1083;\&#1052;&#1072;&#1089;&#1090;&#1077;&#1088;%20&#1061;&#1080;&#1084;&#1080;&#1103;%203\&#1044;&#1080;&#1089;&#1082;\&#1042;&#1085;&#1077;&#1082;&#1083;&#1072;&#1089;&#1089;&#1085;&#1099;&#1077;%20&#1084;&#1077;&#1088;&#1086;&#1087;&#1088;&#1080;&#1103;&#1090;&#1080;&#1103;\1.%20&#1055;&#1080;&#1074;&#1086;%20&#1087;&#1077;&#1085;&#1085;&#1086;&#1077;%20&#1080;%20&#1088;&#1080;&#1090;&#1084;&#1099;%20&#1089;&#1086;&#1074;&#1088;&#1077;&#1084;&#1077;&#1085;&#1085;&#1099;&#1077;\4%20&#1087;&#1086;&#1076;&#1078;&#1077;&#1083;&#1091;&#1076;&#1086;&#1095;&#1085;&#1072;&#1103;.wmv" TargetMode="External"/><Relationship Id="rId4" Type="http://schemas.openxmlformats.org/officeDocument/2006/relationships/slide" Target="slide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Documents%20and%20Settings\Natali\&#1056;&#1072;&#1073;&#1086;&#1095;&#1080;&#1081;%20&#1089;&#1090;&#1086;&#1083;\&#1052;&#1072;&#1089;&#1090;&#1077;&#1088;%20&#1061;&#1080;&#1084;&#1080;&#1103;%203\&#1044;&#1080;&#1089;&#1082;\&#1042;&#1085;&#1077;&#1082;&#1083;&#1072;&#1089;&#1089;&#1085;&#1099;&#1077;%20&#1084;&#1077;&#1088;&#1086;&#1087;&#1088;&#1080;&#1103;&#1090;&#1080;&#1103;\1.%20&#1055;&#1080;&#1074;&#1086;%20&#1087;&#1077;&#1085;&#1085;&#1086;&#1077;%20&#1080;%20&#1088;&#1080;&#1090;&#1084;&#1099;%20&#1089;&#1086;&#1074;&#1088;&#1077;&#1084;&#1077;&#1085;&#1085;&#1099;&#1077;\5%20&#1082;&#1080;&#1096;&#1077;&#1095;&#1085;&#1080;&#1082;.wmv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4.jpeg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5.jpeg"/><Relationship Id="rId9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1643050"/>
            <a:ext cx="8610562" cy="175432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defRPr/>
            </a:pPr>
            <a:r>
              <a:rPr lang="ru-RU" sz="5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Пиво </a:t>
            </a:r>
            <a:r>
              <a:rPr lang="ru-RU" sz="5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пенное</a:t>
            </a:r>
            <a:endParaRPr lang="ru-RU" sz="5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sz="5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и ритмы современные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071688" y="285750"/>
            <a:ext cx="7467600" cy="1143000"/>
          </a:xfrm>
        </p:spPr>
        <p:txBody>
          <a:bodyPr/>
          <a:lstStyle/>
          <a:p>
            <a:pPr eaLnBrk="1" hangingPunct="1"/>
            <a:r>
              <a:rPr lang="ru-RU" smtClean="0"/>
              <a:t>       «Пивные животы»</a:t>
            </a:r>
          </a:p>
        </p:txBody>
      </p:sp>
      <p:pic>
        <p:nvPicPr>
          <p:cNvPr id="71683" name="Picture 3" descr="живот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4437063"/>
            <a:ext cx="2435225" cy="217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4" name="Picture 4" descr="фигур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068638"/>
            <a:ext cx="1830388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5" name="Picture 5" descr="живот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25" y="4121150"/>
            <a:ext cx="2047875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6" name="Picture 6" descr="живот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36850" cy="235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7" name="Picture 7" descr="живот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1700213"/>
            <a:ext cx="3024188" cy="225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168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7168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7168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7168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7168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1143000"/>
          </a:xfrm>
        </p:spPr>
        <p:txBody>
          <a:bodyPr/>
          <a:lstStyle/>
          <a:p>
            <a:pPr algn="ctr" eaLnBrk="1" hangingPunct="1"/>
            <a:r>
              <a:rPr lang="ru-RU" smtClean="0"/>
              <a:t>Наркотик</a:t>
            </a:r>
          </a:p>
        </p:txBody>
      </p:sp>
      <p:sp>
        <p:nvSpPr>
          <p:cNvPr id="72707" name="Text Box 3"/>
          <p:cNvSpPr txBox="1">
            <a:spLocks noChangeArrowheads="1"/>
          </p:cNvSpPr>
          <p:nvPr/>
        </p:nvSpPr>
        <p:spPr bwMode="auto">
          <a:xfrm>
            <a:off x="900113" y="1193800"/>
            <a:ext cx="772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2400">
                <a:latin typeface="Tahoma" pitchFamily="34" charset="0"/>
              </a:rPr>
              <a:t>Ближайшим родственником хмеля является конопля </a:t>
            </a:r>
          </a:p>
        </p:txBody>
      </p:sp>
      <p:pic>
        <p:nvPicPr>
          <p:cNvPr id="72708" name="Picture 4" descr="конопл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205038"/>
            <a:ext cx="2160587" cy="199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09" name="Text Box 5"/>
          <p:cNvSpPr txBox="1">
            <a:spLocks noChangeArrowheads="1"/>
          </p:cNvSpPr>
          <p:nvPr/>
        </p:nvSpPr>
        <p:spPr bwMode="auto">
          <a:xfrm>
            <a:off x="0" y="5300663"/>
            <a:ext cx="1714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2400">
                <a:latin typeface="Tahoma" pitchFamily="34" charset="0"/>
              </a:rPr>
              <a:t>Марихуана</a:t>
            </a:r>
          </a:p>
        </p:txBody>
      </p:sp>
      <p:sp>
        <p:nvSpPr>
          <p:cNvPr id="72710" name="Text Box 6"/>
          <p:cNvSpPr txBox="1">
            <a:spLocks noChangeArrowheads="1"/>
          </p:cNvSpPr>
          <p:nvPr/>
        </p:nvSpPr>
        <p:spPr bwMode="auto">
          <a:xfrm>
            <a:off x="2339975" y="5300663"/>
            <a:ext cx="114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2400">
                <a:latin typeface="Tahoma" pitchFamily="34" charset="0"/>
              </a:rPr>
              <a:t>Гашиш</a:t>
            </a:r>
          </a:p>
        </p:txBody>
      </p:sp>
      <p:sp>
        <p:nvSpPr>
          <p:cNvPr id="72711" name="Line 7"/>
          <p:cNvSpPr>
            <a:spLocks noChangeShapeType="1"/>
          </p:cNvSpPr>
          <p:nvPr/>
        </p:nvSpPr>
        <p:spPr bwMode="auto">
          <a:xfrm flipH="1">
            <a:off x="611188" y="4292600"/>
            <a:ext cx="576262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2712" name="Line 8"/>
          <p:cNvSpPr>
            <a:spLocks noChangeShapeType="1"/>
          </p:cNvSpPr>
          <p:nvPr/>
        </p:nvSpPr>
        <p:spPr bwMode="auto">
          <a:xfrm>
            <a:off x="1908175" y="4292600"/>
            <a:ext cx="792163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72713" name="Picture 9" descr="CA4X2X7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916113"/>
            <a:ext cx="1931988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14" name="Line 10"/>
          <p:cNvSpPr>
            <a:spLocks noChangeShapeType="1"/>
          </p:cNvSpPr>
          <p:nvPr/>
        </p:nvSpPr>
        <p:spPr bwMode="auto">
          <a:xfrm>
            <a:off x="8027988" y="4437063"/>
            <a:ext cx="0" cy="574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2715" name="Text Box 11"/>
          <p:cNvSpPr txBox="1">
            <a:spLocks noChangeArrowheads="1"/>
          </p:cNvSpPr>
          <p:nvPr/>
        </p:nvSpPr>
        <p:spPr bwMode="auto">
          <a:xfrm>
            <a:off x="7308850" y="4941888"/>
            <a:ext cx="1422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2400">
                <a:latin typeface="Tahoma" pitchFamily="34" charset="0"/>
              </a:rPr>
              <a:t>Морфин </a:t>
            </a:r>
          </a:p>
        </p:txBody>
      </p:sp>
      <p:pic>
        <p:nvPicPr>
          <p:cNvPr id="13315" name="Picture 5" descr="MCj04046970000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2133600"/>
            <a:ext cx="3813175" cy="258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7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727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727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727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720"/>
                            </p:stCondLst>
                            <p:childTnLst>
                              <p:par>
                                <p:cTn id="16" presetID="17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27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27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720"/>
                            </p:stCondLst>
                            <p:childTnLst>
                              <p:par>
                                <p:cTn id="21" presetID="5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27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27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2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622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2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2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2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7720"/>
                            </p:stCondLst>
                            <p:childTnLst>
                              <p:par>
                                <p:cTn id="37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27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27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2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27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27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2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27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27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2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6" grpId="0"/>
      <p:bldP spid="72707" grpId="0"/>
      <p:bldP spid="72709" grpId="0"/>
      <p:bldP spid="72710" grpId="0"/>
      <p:bldP spid="72711" grpId="0" animBg="1"/>
      <p:bldP spid="72712" grpId="0" animBg="1"/>
      <p:bldP spid="72714" grpId="0" animBg="1"/>
      <p:bldP spid="727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8229600" cy="1143000"/>
          </a:xfrm>
        </p:spPr>
        <p:txBody>
          <a:bodyPr/>
          <a:lstStyle/>
          <a:p>
            <a:pPr algn="ctr" eaLnBrk="1" hangingPunct="1"/>
            <a:r>
              <a:rPr lang="ru-RU" b="1" smtClean="0"/>
              <a:t>Болезни:</a:t>
            </a:r>
          </a:p>
        </p:txBody>
      </p:sp>
      <p:sp>
        <p:nvSpPr>
          <p:cNvPr id="58371" name="Text Box 3"/>
          <p:cNvSpPr txBox="1">
            <a:spLocks noChangeArrowheads="1"/>
          </p:cNvSpPr>
          <p:nvPr/>
        </p:nvSpPr>
        <p:spPr bwMode="auto">
          <a:xfrm>
            <a:off x="5867400" y="1412875"/>
            <a:ext cx="17748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ru-RU">
                <a:latin typeface="Tahoma" pitchFamily="34" charset="0"/>
              </a:rPr>
              <a:t>Цирроз печени</a:t>
            </a:r>
          </a:p>
        </p:txBody>
      </p:sp>
      <p:pic>
        <p:nvPicPr>
          <p:cNvPr id="58372" name="Picture 4" descr="b0061rp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844675"/>
            <a:ext cx="1971675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3" name="Picture 5" descr="цирроз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1773238"/>
            <a:ext cx="1971675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4" name="Text Box 6"/>
          <p:cNvSpPr txBox="1">
            <a:spLocks noChangeArrowheads="1"/>
          </p:cNvSpPr>
          <p:nvPr/>
        </p:nvSpPr>
        <p:spPr bwMode="auto">
          <a:xfrm>
            <a:off x="1042988" y="1341438"/>
            <a:ext cx="19780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ru-RU">
                <a:latin typeface="Tahoma" pitchFamily="34" charset="0"/>
              </a:rPr>
              <a:t>Здоровая печень</a:t>
            </a:r>
          </a:p>
        </p:txBody>
      </p:sp>
      <p:sp>
        <p:nvSpPr>
          <p:cNvPr id="58375" name="Text Box 7"/>
          <p:cNvSpPr txBox="1">
            <a:spLocks noChangeArrowheads="1"/>
          </p:cNvSpPr>
          <p:nvPr/>
        </p:nvSpPr>
        <p:spPr bwMode="auto">
          <a:xfrm>
            <a:off x="539750" y="3500438"/>
            <a:ext cx="6754813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240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Синдром «пивного» сердца, или </a:t>
            </a:r>
          </a:p>
          <a:p>
            <a:pPr eaLnBrk="1" hangingPunct="1"/>
            <a:r>
              <a:rPr lang="ru-RU" sz="240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синдром «капронового чулка»: </a:t>
            </a:r>
          </a:p>
          <a:p>
            <a:pPr eaLnBrk="1" hangingPunct="1">
              <a:buFontTx/>
              <a:buChar char="•"/>
            </a:pPr>
            <a:r>
              <a:rPr lang="ru-RU" sz="240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расширение границ сердца;</a:t>
            </a:r>
          </a:p>
          <a:p>
            <a:pPr eaLnBrk="1" hangingPunct="1">
              <a:buFontTx/>
              <a:buChar char="•"/>
            </a:pPr>
            <a:r>
              <a:rPr lang="ru-RU" sz="240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варикозное расширение вен; </a:t>
            </a:r>
          </a:p>
          <a:p>
            <a:pPr eaLnBrk="1" hangingPunct="1">
              <a:buFontTx/>
              <a:buChar char="•"/>
            </a:pPr>
            <a:r>
              <a:rPr lang="ru-RU" sz="240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сердце «провисает», становится дряблым.</a:t>
            </a:r>
            <a:r>
              <a:rPr lang="ru-RU" sz="2400">
                <a:latin typeface="Times New Roman" pitchFamily="18" charset="0"/>
              </a:rPr>
              <a:t>  </a:t>
            </a:r>
          </a:p>
        </p:txBody>
      </p:sp>
      <p:sp>
        <p:nvSpPr>
          <p:cNvPr id="58376" name="Line 8"/>
          <p:cNvSpPr>
            <a:spLocks noChangeShapeType="1"/>
          </p:cNvSpPr>
          <p:nvPr/>
        </p:nvSpPr>
        <p:spPr bwMode="auto">
          <a:xfrm>
            <a:off x="3492500" y="2420938"/>
            <a:ext cx="1800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58377" name="Picture 9" descr="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1484313"/>
            <a:ext cx="858837" cy="85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8" name="Picture 10" descr="CA5OKNXP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3716338"/>
            <a:ext cx="1296987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9" name="Text Box 11"/>
          <p:cNvSpPr txBox="1">
            <a:spLocks noChangeArrowheads="1"/>
          </p:cNvSpPr>
          <p:nvPr/>
        </p:nvSpPr>
        <p:spPr bwMode="auto">
          <a:xfrm>
            <a:off x="395288" y="5805488"/>
            <a:ext cx="82327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2400">
                <a:latin typeface="Tahoma" pitchFamily="34" charset="0"/>
              </a:rPr>
              <a:t>Виновниками являются кобальт</a:t>
            </a:r>
            <a:r>
              <a:rPr lang="ru-RU" sz="1400">
                <a:latin typeface="Tahoma" pitchFamily="34" charset="0"/>
              </a:rPr>
              <a:t> </a:t>
            </a:r>
            <a:r>
              <a:rPr lang="ru-RU">
                <a:latin typeface="Tahoma" pitchFamily="34" charset="0"/>
              </a:rPr>
              <a:t>(стабилизатор пивной пены)</a:t>
            </a:r>
            <a:r>
              <a:rPr lang="ru-RU" sz="2400">
                <a:latin typeface="Tahoma" pitchFamily="34" charset="0"/>
              </a:rPr>
              <a:t> и </a:t>
            </a:r>
          </a:p>
          <a:p>
            <a:pPr eaLnBrk="1" hangingPunct="1"/>
            <a:r>
              <a:rPr lang="ru-RU" sz="2400">
                <a:latin typeface="Tahoma" pitchFamily="34" charset="0"/>
              </a:rPr>
              <a:t>большое количество выпитой жидкости.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8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83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83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8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83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83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8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8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8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8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5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8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8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8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40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8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8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8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46" presetID="5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8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8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8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52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8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8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8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0" grpId="0"/>
      <p:bldP spid="58371" grpId="0"/>
      <p:bldP spid="58374" grpId="0"/>
      <p:bldP spid="58375" grpId="0"/>
      <p:bldP spid="58376" grpId="0" animBg="1"/>
      <p:bldP spid="5837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3 печень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14313"/>
            <a:ext cx="8501062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Box 3"/>
          <p:cNvSpPr txBox="1">
            <a:spLocks noChangeArrowheads="1"/>
          </p:cNvSpPr>
          <p:nvPr/>
        </p:nvSpPr>
        <p:spPr bwMode="auto">
          <a:xfrm>
            <a:off x="428625" y="6215063"/>
            <a:ext cx="8572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>
                <a:hlinkClick r:id="rId4" action="ppaction://hlinksldjump"/>
              </a:rPr>
              <a:t>Далее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19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1258888" y="0"/>
            <a:ext cx="67738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2800" b="1"/>
              <a:t>МЕТАБОЛИЗМ АЛКОГОЛЯ В ПЕЧЕНИ</a:t>
            </a: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233363" y="765175"/>
            <a:ext cx="89106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2000" u="sng"/>
              <a:t>В печени происходят химические процессы окисления этилового спирта</a:t>
            </a:r>
            <a:r>
              <a:rPr lang="en-US" sz="2000" u="sng"/>
              <a:t>:</a:t>
            </a:r>
            <a:r>
              <a:rPr lang="ru-RU" u="sng"/>
              <a:t> </a:t>
            </a: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735013" y="388143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>
              <a:solidFill>
                <a:srgbClr val="FFFFCC"/>
              </a:solidFill>
            </a:endParaRP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0" y="1844675"/>
            <a:ext cx="13081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2400" b="1"/>
              <a:t>С</a:t>
            </a:r>
            <a:r>
              <a:rPr lang="ru-RU" sz="2400" b="1" baseline="-25000"/>
              <a:t>2</a:t>
            </a:r>
            <a:r>
              <a:rPr lang="en-US" sz="2400" b="1"/>
              <a:t>H</a:t>
            </a:r>
            <a:r>
              <a:rPr lang="ru-RU" sz="2400" b="1" baseline="-25000"/>
              <a:t>5</a:t>
            </a:r>
            <a:r>
              <a:rPr lang="ru-RU" sz="2400" b="1"/>
              <a:t>ОН</a:t>
            </a:r>
          </a:p>
          <a:p>
            <a:pPr algn="ctr" eaLnBrk="1" hangingPunct="1"/>
            <a:r>
              <a:rPr lang="ru-RU" sz="2400" b="1"/>
              <a:t>этанол</a:t>
            </a: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3276600" y="1700213"/>
            <a:ext cx="248602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2400" b="1"/>
              <a:t>СН</a:t>
            </a:r>
            <a:r>
              <a:rPr lang="ru-RU" sz="2400" b="1" baseline="-25000"/>
              <a:t>3</a:t>
            </a:r>
            <a:r>
              <a:rPr lang="ru-RU" sz="2400" b="1"/>
              <a:t>СОН</a:t>
            </a:r>
          </a:p>
          <a:p>
            <a:pPr algn="ctr" eaLnBrk="1" hangingPunct="1"/>
            <a:r>
              <a:rPr lang="ru-RU" sz="2400" b="1"/>
              <a:t>уксусный альдегид</a:t>
            </a:r>
          </a:p>
          <a:p>
            <a:pPr algn="ctr" eaLnBrk="1" hangingPunct="1"/>
            <a:r>
              <a:rPr lang="ru-RU" sz="2400" b="1"/>
              <a:t>(ацетальдегид)</a:t>
            </a:r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 rot="10800000" flipV="1">
            <a:off x="5724525" y="1557338"/>
            <a:ext cx="6477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/>
              <a:t>[</a:t>
            </a:r>
            <a:r>
              <a:rPr lang="ru-RU" b="1"/>
              <a:t>О</a:t>
            </a:r>
            <a:r>
              <a:rPr lang="en-US" b="1"/>
              <a:t>]</a:t>
            </a:r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6303963" y="1700213"/>
            <a:ext cx="284003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2400" b="1"/>
              <a:t>СН</a:t>
            </a:r>
            <a:r>
              <a:rPr lang="ru-RU" sz="2400" b="1" baseline="-25000"/>
              <a:t>3</a:t>
            </a:r>
            <a:r>
              <a:rPr lang="ru-RU" sz="2400" b="1"/>
              <a:t>СООН</a:t>
            </a:r>
          </a:p>
          <a:p>
            <a:pPr algn="ctr" eaLnBrk="1" hangingPunct="1"/>
            <a:r>
              <a:rPr lang="ru-RU" sz="2400" b="1"/>
              <a:t>уксусная кислота</a:t>
            </a:r>
          </a:p>
        </p:txBody>
      </p:sp>
      <p:sp>
        <p:nvSpPr>
          <p:cNvPr id="20489" name="Text Box 10"/>
          <p:cNvSpPr txBox="1">
            <a:spLocks noChangeArrowheads="1"/>
          </p:cNvSpPr>
          <p:nvPr/>
        </p:nvSpPr>
        <p:spPr bwMode="auto">
          <a:xfrm>
            <a:off x="4787900" y="4797425"/>
            <a:ext cx="258603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2000" b="1"/>
              <a:t>Синтез жирных кислот</a:t>
            </a:r>
          </a:p>
        </p:txBody>
      </p:sp>
      <p:sp>
        <p:nvSpPr>
          <p:cNvPr id="20490" name="Text Box 11"/>
          <p:cNvSpPr txBox="1">
            <a:spLocks noChangeArrowheads="1"/>
          </p:cNvSpPr>
          <p:nvPr/>
        </p:nvSpPr>
        <p:spPr bwMode="auto">
          <a:xfrm>
            <a:off x="7642225" y="4868863"/>
            <a:ext cx="1501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2400" b="1"/>
              <a:t>СО</a:t>
            </a:r>
            <a:r>
              <a:rPr lang="ru-RU" sz="2400" b="1" baseline="-25000"/>
              <a:t>2</a:t>
            </a:r>
            <a:r>
              <a:rPr lang="ru-RU" sz="2400" b="1"/>
              <a:t>+Н</a:t>
            </a:r>
            <a:r>
              <a:rPr lang="ru-RU" sz="2400" b="1" baseline="-25000"/>
              <a:t>2</a:t>
            </a:r>
            <a:r>
              <a:rPr lang="ru-RU" sz="2400" b="1"/>
              <a:t>О</a:t>
            </a:r>
          </a:p>
        </p:txBody>
      </p:sp>
      <p:pic>
        <p:nvPicPr>
          <p:cNvPr id="20491" name="Picture 12" descr="Печень"/>
          <p:cNvPicPr>
            <a:picLocks noChangeAspect="1" noChangeArrowheads="1"/>
          </p:cNvPicPr>
          <p:nvPr/>
        </p:nvPicPr>
        <p:blipFill>
          <a:blip r:embed="rId2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3500438"/>
            <a:ext cx="230505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2" name="Line 13"/>
          <p:cNvSpPr>
            <a:spLocks noChangeShapeType="1"/>
          </p:cNvSpPr>
          <p:nvPr/>
        </p:nvSpPr>
        <p:spPr bwMode="auto">
          <a:xfrm>
            <a:off x="1331913" y="2420938"/>
            <a:ext cx="20875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493" name="Line 14"/>
          <p:cNvSpPr>
            <a:spLocks noChangeShapeType="1"/>
          </p:cNvSpPr>
          <p:nvPr/>
        </p:nvSpPr>
        <p:spPr bwMode="auto">
          <a:xfrm>
            <a:off x="5364163" y="2060575"/>
            <a:ext cx="1219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494" name="Line 15"/>
          <p:cNvSpPr>
            <a:spLocks noChangeShapeType="1"/>
          </p:cNvSpPr>
          <p:nvPr/>
        </p:nvSpPr>
        <p:spPr bwMode="auto">
          <a:xfrm flipH="1">
            <a:off x="7667625" y="2492375"/>
            <a:ext cx="0" cy="6826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495" name="Line 16"/>
          <p:cNvSpPr>
            <a:spLocks noChangeShapeType="1"/>
          </p:cNvSpPr>
          <p:nvPr/>
        </p:nvSpPr>
        <p:spPr bwMode="auto">
          <a:xfrm flipH="1">
            <a:off x="6732588" y="3429000"/>
            <a:ext cx="720725" cy="10795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496" name="Line 17"/>
          <p:cNvSpPr>
            <a:spLocks noChangeShapeType="1"/>
          </p:cNvSpPr>
          <p:nvPr/>
        </p:nvSpPr>
        <p:spPr bwMode="auto">
          <a:xfrm>
            <a:off x="7956550" y="3500438"/>
            <a:ext cx="647700" cy="12239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497" name="Text Box 18"/>
          <p:cNvSpPr txBox="1">
            <a:spLocks noChangeArrowheads="1"/>
          </p:cNvSpPr>
          <p:nvPr/>
        </p:nvSpPr>
        <p:spPr bwMode="auto">
          <a:xfrm rot="10800000" flipV="1">
            <a:off x="1979613" y="1700213"/>
            <a:ext cx="6477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/>
              <a:t>[</a:t>
            </a:r>
            <a:r>
              <a:rPr lang="ru-RU" b="1"/>
              <a:t>О</a:t>
            </a:r>
            <a:r>
              <a:rPr lang="en-US" b="1"/>
              <a:t>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CA6V0PA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620713"/>
            <a:ext cx="2016125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3419475" y="620713"/>
            <a:ext cx="5189538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ru-RU" sz="2400" b="1">
                <a:latin typeface="Tahoma" pitchFamily="34" charset="0"/>
              </a:rPr>
              <a:t>Пиво вызывает целый спектр</a:t>
            </a:r>
          </a:p>
          <a:p>
            <a:r>
              <a:rPr lang="ru-RU" sz="2400" b="1">
                <a:latin typeface="Tahoma" pitchFamily="34" charset="0"/>
              </a:rPr>
              <a:t>глазных болезней:  катаракта, </a:t>
            </a:r>
          </a:p>
          <a:p>
            <a:r>
              <a:rPr lang="ru-RU" sz="2400" b="1">
                <a:latin typeface="Tahoma" pitchFamily="34" charset="0"/>
              </a:rPr>
              <a:t>дистрофия желтого пятна, </a:t>
            </a:r>
          </a:p>
          <a:p>
            <a:r>
              <a:rPr lang="ru-RU" sz="2400" b="1">
                <a:latin typeface="Tahoma" pitchFamily="34" charset="0"/>
              </a:rPr>
              <a:t>ведущая к слепоте.</a:t>
            </a:r>
          </a:p>
        </p:txBody>
      </p:sp>
      <p:pic>
        <p:nvPicPr>
          <p:cNvPr id="62468" name="Picture 4" descr="вр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3429000"/>
            <a:ext cx="1730375" cy="173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9" name="Text Box 5"/>
          <p:cNvSpPr txBox="1">
            <a:spLocks noChangeArrowheads="1"/>
          </p:cNvSpPr>
          <p:nvPr/>
        </p:nvSpPr>
        <p:spPr bwMode="auto">
          <a:xfrm>
            <a:off x="900113" y="5373688"/>
            <a:ext cx="1822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2400" b="1">
                <a:latin typeface="Tahoma" pitchFamily="34" charset="0"/>
              </a:rPr>
              <a:t>Рак груди</a:t>
            </a:r>
            <a:r>
              <a:rPr lang="ru-RU" b="1">
                <a:latin typeface="Tahoma" pitchFamily="34" charset="0"/>
              </a:rPr>
              <a:t> </a:t>
            </a:r>
          </a:p>
        </p:txBody>
      </p:sp>
      <p:sp>
        <p:nvSpPr>
          <p:cNvPr id="62470" name="Rectangle 6"/>
          <p:cNvSpPr>
            <a:spLocks noChangeArrowheads="1"/>
          </p:cNvSpPr>
          <p:nvPr/>
        </p:nvSpPr>
        <p:spPr bwMode="auto">
          <a:xfrm>
            <a:off x="3467100" y="3068638"/>
            <a:ext cx="56769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ru-RU" sz="2400">
                <a:latin typeface="Tahoma" pitchFamily="34" charset="0"/>
              </a:rPr>
              <a:t>Девушки, пьющие пиво, </a:t>
            </a:r>
          </a:p>
          <a:p>
            <a:pPr algn="ctr"/>
            <a:r>
              <a:rPr lang="ru-RU" sz="2400">
                <a:latin typeface="Tahoma" pitchFamily="34" charset="0"/>
              </a:rPr>
              <a:t>рискуют уже в первый год заработать </a:t>
            </a:r>
          </a:p>
          <a:p>
            <a:pPr algn="ctr"/>
            <a:r>
              <a:rPr lang="ru-RU" sz="2400" b="1">
                <a:latin typeface="Tahoma" pitchFamily="34" charset="0"/>
              </a:rPr>
              <a:t>варикозное расширение вен.</a:t>
            </a:r>
            <a:r>
              <a:rPr lang="ru-RU" sz="2400">
                <a:latin typeface="Tahoma" pitchFamily="34" charset="0"/>
              </a:rPr>
              <a:t> </a:t>
            </a:r>
          </a:p>
        </p:txBody>
      </p:sp>
      <p:pic>
        <p:nvPicPr>
          <p:cNvPr id="62471" name="Picture 7" descr="CA6F0TI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4365625"/>
            <a:ext cx="1484313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2" name="Picture 8" descr="60005539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4724400"/>
            <a:ext cx="1444625" cy="192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2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2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24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2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24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24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2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5" presetID="5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2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2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2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1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2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2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2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7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2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2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24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2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44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24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24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24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2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/>
      <p:bldP spid="62469" grpId="0"/>
      <p:bldP spid="6247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85750" y="214313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/>
              <a:t>Сивушные масла, содержащиеся в пиве: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28775"/>
            <a:ext cx="4451350" cy="3625850"/>
          </a:xfrm>
        </p:spPr>
        <p:txBody>
          <a:bodyPr/>
          <a:lstStyle/>
          <a:p>
            <a:pPr eaLnBrk="1" hangingPunct="1"/>
            <a:r>
              <a:rPr lang="ru-RU" smtClean="0"/>
              <a:t>Метиловый спирт</a:t>
            </a:r>
          </a:p>
          <a:p>
            <a:pPr eaLnBrk="1" hangingPunct="1"/>
            <a:r>
              <a:rPr lang="ru-RU" smtClean="0"/>
              <a:t>Пропиловый спирт</a:t>
            </a:r>
          </a:p>
          <a:p>
            <a:pPr eaLnBrk="1" hangingPunct="1"/>
            <a:r>
              <a:rPr lang="ru-RU" smtClean="0"/>
              <a:t>Изоамиловый спирт </a:t>
            </a:r>
          </a:p>
          <a:p>
            <a:pPr eaLnBrk="1" hangingPunct="1"/>
            <a:r>
              <a:rPr lang="ru-RU" smtClean="0"/>
              <a:t>Сложные эфиры</a:t>
            </a:r>
          </a:p>
          <a:p>
            <a:pPr eaLnBrk="1" hangingPunct="1"/>
            <a:r>
              <a:rPr lang="ru-RU" smtClean="0"/>
              <a:t>Альдегиды</a:t>
            </a:r>
          </a:p>
          <a:p>
            <a:pPr eaLnBrk="1" hangingPunct="1"/>
            <a:r>
              <a:rPr lang="ru-RU" smtClean="0"/>
              <a:t>Кетоны </a:t>
            </a:r>
          </a:p>
          <a:p>
            <a:pPr eaLnBrk="1" hangingPunct="1"/>
            <a:endParaRPr lang="ru-RU" smtClean="0"/>
          </a:p>
        </p:txBody>
      </p:sp>
      <p:pic>
        <p:nvPicPr>
          <p:cNvPr id="60420" name="Picture 4" descr="n-kopot3-1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4868863"/>
            <a:ext cx="171450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1" name="Text Box 5"/>
          <p:cNvSpPr txBox="1">
            <a:spLocks noChangeArrowheads="1"/>
          </p:cNvSpPr>
          <p:nvPr/>
        </p:nvSpPr>
        <p:spPr bwMode="auto">
          <a:xfrm>
            <a:off x="5180013" y="5373688"/>
            <a:ext cx="396398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2400" b="1">
                <a:latin typeface="Tahoma" pitchFamily="34" charset="0"/>
              </a:rPr>
              <a:t>Разрушают мозг</a:t>
            </a:r>
          </a:p>
          <a:p>
            <a:pPr eaLnBrk="1" hangingPunct="1"/>
            <a:r>
              <a:rPr lang="ru-RU" sz="2400" b="1">
                <a:latin typeface="Tahoma" pitchFamily="34" charset="0"/>
              </a:rPr>
              <a:t>Развивается слабоумие</a:t>
            </a:r>
          </a:p>
        </p:txBody>
      </p:sp>
      <p:pic>
        <p:nvPicPr>
          <p:cNvPr id="60422" name="Picture 6" descr="CASZNJE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700213"/>
            <a:ext cx="2016125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3" name="Text Box 7"/>
          <p:cNvSpPr txBox="1">
            <a:spLocks noChangeArrowheads="1"/>
          </p:cNvSpPr>
          <p:nvPr/>
        </p:nvSpPr>
        <p:spPr bwMode="auto">
          <a:xfrm>
            <a:off x="5292725" y="3500438"/>
            <a:ext cx="3130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ru-RU" sz="2400">
                <a:latin typeface="Tahoma" pitchFamily="34" charset="0"/>
              </a:rPr>
              <a:t>Отравляют организм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32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82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32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82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732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8820"/>
                            </p:stCondLst>
                            <p:childTnLst>
                              <p:par>
                                <p:cTn id="41" presetID="5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032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1000"/>
                                        <p:tgtEl>
                                          <p:spTgt spid="60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2320"/>
                            </p:stCondLst>
                            <p:childTnLst>
                              <p:par>
                                <p:cTn id="51" presetID="17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04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04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3820"/>
                            </p:stCondLst>
                            <p:childTnLst>
                              <p:par>
                                <p:cTn id="56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5820"/>
                            </p:stCondLst>
                            <p:childTnLst>
                              <p:par>
                                <p:cTn id="61" presetID="31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0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0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60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8" grpId="0"/>
      <p:bldP spid="60419" grpId="0" build="p"/>
      <p:bldP spid="60421" grpId="0"/>
      <p:bldP spid="604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1 мозг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428625"/>
            <a:ext cx="8215312" cy="546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extBox 5"/>
          <p:cNvSpPr txBox="1">
            <a:spLocks noChangeArrowheads="1"/>
          </p:cNvSpPr>
          <p:nvPr/>
        </p:nvSpPr>
        <p:spPr bwMode="auto">
          <a:xfrm>
            <a:off x="428625" y="6143625"/>
            <a:ext cx="9286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>
                <a:hlinkClick r:id="rId4" action="ppaction://hlinksldjump"/>
              </a:rPr>
              <a:t>Далее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48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229600" cy="692150"/>
          </a:xfrm>
        </p:spPr>
        <p:txBody>
          <a:bodyPr/>
          <a:lstStyle/>
          <a:p>
            <a:pPr algn="ctr" eaLnBrk="1" hangingPunct="1"/>
            <a:r>
              <a:rPr lang="ru-RU" sz="3600" smtClean="0">
                <a:latin typeface="Times New Roman" pitchFamily="18" charset="0"/>
              </a:rPr>
              <a:t>Мишени алкоголя</a:t>
            </a:r>
          </a:p>
        </p:txBody>
      </p:sp>
      <p:pic>
        <p:nvPicPr>
          <p:cNvPr id="24579" name="Picture 3" descr="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765175"/>
            <a:ext cx="5040313" cy="609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7235825" y="981075"/>
            <a:ext cx="1655763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ru-RU">
              <a:latin typeface="Tahoma" pitchFamily="34" charset="0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95288" y="2643188"/>
            <a:ext cx="4321175" cy="930275"/>
            <a:chOff x="249" y="1665"/>
            <a:chExt cx="2722" cy="586"/>
          </a:xfrm>
        </p:grpSpPr>
        <p:sp>
          <p:nvSpPr>
            <p:cNvPr id="24602" name="Rectangle 6"/>
            <p:cNvSpPr>
              <a:spLocks noChangeArrowheads="1"/>
            </p:cNvSpPr>
            <p:nvPr/>
          </p:nvSpPr>
          <p:spPr bwMode="auto">
            <a:xfrm>
              <a:off x="249" y="1665"/>
              <a:ext cx="625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ru-RU" b="1">
                  <a:latin typeface="Times New Roman" pitchFamily="18" charset="0"/>
                </a:rPr>
                <a:t> </a:t>
              </a:r>
              <a:r>
                <a:rPr lang="ru-RU" b="1">
                  <a:latin typeface="Times New Roman" pitchFamily="18" charset="0"/>
                  <a:hlinkClick r:id="rId3" action="ppaction://hlinksldjump"/>
                </a:rPr>
                <a:t>Сердце</a:t>
              </a:r>
              <a:endParaRPr lang="ru-RU" b="1">
                <a:latin typeface="Times New Roman" pitchFamily="18" charset="0"/>
              </a:endParaRPr>
            </a:p>
          </p:txBody>
        </p:sp>
        <p:sp>
          <p:nvSpPr>
            <p:cNvPr id="24603" name="Line 7"/>
            <p:cNvSpPr>
              <a:spLocks noChangeShapeType="1"/>
            </p:cNvSpPr>
            <p:nvPr/>
          </p:nvSpPr>
          <p:spPr bwMode="auto">
            <a:xfrm>
              <a:off x="975" y="1842"/>
              <a:ext cx="1996" cy="409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468313" y="3290888"/>
            <a:ext cx="3743325" cy="569912"/>
            <a:chOff x="295" y="2073"/>
            <a:chExt cx="2358" cy="359"/>
          </a:xfrm>
        </p:grpSpPr>
        <p:sp>
          <p:nvSpPr>
            <p:cNvPr id="24600" name="Rectangle 9"/>
            <p:cNvSpPr>
              <a:spLocks noChangeArrowheads="1"/>
            </p:cNvSpPr>
            <p:nvPr/>
          </p:nvSpPr>
          <p:spPr bwMode="auto">
            <a:xfrm>
              <a:off x="295" y="2073"/>
              <a:ext cx="5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ru-RU" b="1">
                  <a:latin typeface="Times New Roman" pitchFamily="18" charset="0"/>
                </a:rPr>
                <a:t>Печень</a:t>
              </a:r>
            </a:p>
          </p:txBody>
        </p:sp>
        <p:sp>
          <p:nvSpPr>
            <p:cNvPr id="24601" name="Line 10"/>
            <p:cNvSpPr>
              <a:spLocks noChangeShapeType="1"/>
            </p:cNvSpPr>
            <p:nvPr/>
          </p:nvSpPr>
          <p:spPr bwMode="auto">
            <a:xfrm>
              <a:off x="975" y="2205"/>
              <a:ext cx="1678" cy="227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611188" y="3789363"/>
            <a:ext cx="3529012" cy="503237"/>
            <a:chOff x="385" y="2387"/>
            <a:chExt cx="2223" cy="317"/>
          </a:xfrm>
        </p:grpSpPr>
        <p:sp>
          <p:nvSpPr>
            <p:cNvPr id="24598" name="Rectangle 12"/>
            <p:cNvSpPr>
              <a:spLocks noChangeArrowheads="1"/>
            </p:cNvSpPr>
            <p:nvPr/>
          </p:nvSpPr>
          <p:spPr bwMode="auto">
            <a:xfrm>
              <a:off x="385" y="2387"/>
              <a:ext cx="590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ru-RU">
                <a:latin typeface="Tahoma" pitchFamily="34" charset="0"/>
              </a:endParaRPr>
            </a:p>
            <a:p>
              <a:pPr algn="ctr"/>
              <a:r>
                <a:rPr lang="ru-RU" b="1">
                  <a:latin typeface="Times New Roman" pitchFamily="18" charset="0"/>
                </a:rPr>
                <a:t>Почки</a:t>
              </a:r>
            </a:p>
          </p:txBody>
        </p:sp>
        <p:sp>
          <p:nvSpPr>
            <p:cNvPr id="24599" name="Line 13"/>
            <p:cNvSpPr>
              <a:spLocks noChangeShapeType="1"/>
            </p:cNvSpPr>
            <p:nvPr/>
          </p:nvSpPr>
          <p:spPr bwMode="auto">
            <a:xfrm>
              <a:off x="1020" y="2568"/>
              <a:ext cx="1588" cy="13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5148263" y="1347788"/>
            <a:ext cx="3011487" cy="366712"/>
            <a:chOff x="3243" y="849"/>
            <a:chExt cx="1897" cy="231"/>
          </a:xfrm>
        </p:grpSpPr>
        <p:sp>
          <p:nvSpPr>
            <p:cNvPr id="24596" name="Rectangle 15"/>
            <p:cNvSpPr>
              <a:spLocks noChangeArrowheads="1"/>
            </p:cNvSpPr>
            <p:nvPr/>
          </p:nvSpPr>
          <p:spPr bwMode="auto">
            <a:xfrm>
              <a:off x="4649" y="849"/>
              <a:ext cx="49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ru-RU" b="1">
                  <a:latin typeface="Times New Roman" pitchFamily="18" charset="0"/>
                </a:rPr>
                <a:t>Глаза</a:t>
              </a:r>
            </a:p>
          </p:txBody>
        </p:sp>
        <p:sp>
          <p:nvSpPr>
            <p:cNvPr id="24597" name="Line 16"/>
            <p:cNvSpPr>
              <a:spLocks noChangeShapeType="1"/>
            </p:cNvSpPr>
            <p:nvPr/>
          </p:nvSpPr>
          <p:spPr bwMode="auto">
            <a:xfrm flipH="1">
              <a:off x="3243" y="981"/>
              <a:ext cx="1361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6" name="Group 17"/>
          <p:cNvGrpSpPr>
            <a:grpSpLocks/>
          </p:cNvGrpSpPr>
          <p:nvPr/>
        </p:nvGrpSpPr>
        <p:grpSpPr bwMode="auto">
          <a:xfrm>
            <a:off x="4643438" y="2139950"/>
            <a:ext cx="3859212" cy="425450"/>
            <a:chOff x="2925" y="1348"/>
            <a:chExt cx="2431" cy="268"/>
          </a:xfrm>
        </p:grpSpPr>
        <p:sp>
          <p:nvSpPr>
            <p:cNvPr id="24594" name="Rectangle 18"/>
            <p:cNvSpPr>
              <a:spLocks noChangeArrowheads="1"/>
            </p:cNvSpPr>
            <p:nvPr/>
          </p:nvSpPr>
          <p:spPr bwMode="auto">
            <a:xfrm>
              <a:off x="4694" y="1348"/>
              <a:ext cx="66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ru-RU" b="1">
                  <a:latin typeface="Times New Roman" pitchFamily="18" charset="0"/>
                </a:rPr>
                <a:t>Гортань</a:t>
              </a:r>
            </a:p>
          </p:txBody>
        </p:sp>
        <p:sp>
          <p:nvSpPr>
            <p:cNvPr id="24595" name="Line 19"/>
            <p:cNvSpPr>
              <a:spLocks noChangeShapeType="1"/>
            </p:cNvSpPr>
            <p:nvPr/>
          </p:nvSpPr>
          <p:spPr bwMode="auto">
            <a:xfrm flipH="1">
              <a:off x="2925" y="1434"/>
              <a:ext cx="1724" cy="18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7" name="Group 20"/>
          <p:cNvGrpSpPr>
            <a:grpSpLocks/>
          </p:cNvGrpSpPr>
          <p:nvPr/>
        </p:nvGrpSpPr>
        <p:grpSpPr bwMode="auto">
          <a:xfrm>
            <a:off x="5076825" y="2857500"/>
            <a:ext cx="3887788" cy="641350"/>
            <a:chOff x="3198" y="1800"/>
            <a:chExt cx="2449" cy="404"/>
          </a:xfrm>
        </p:grpSpPr>
        <p:sp>
          <p:nvSpPr>
            <p:cNvPr id="24592" name="Rectangle 21"/>
            <p:cNvSpPr>
              <a:spLocks noChangeArrowheads="1"/>
            </p:cNvSpPr>
            <p:nvPr/>
          </p:nvSpPr>
          <p:spPr bwMode="auto">
            <a:xfrm>
              <a:off x="4712" y="1800"/>
              <a:ext cx="935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ru-RU" b="1">
                  <a:latin typeface="Times New Roman" pitchFamily="18" charset="0"/>
                </a:rPr>
                <a:t>Органы</a:t>
              </a:r>
            </a:p>
            <a:p>
              <a:r>
                <a:rPr lang="ru-RU" b="1">
                  <a:latin typeface="Times New Roman" pitchFamily="18" charset="0"/>
                </a:rPr>
                <a:t> дыхания</a:t>
              </a:r>
            </a:p>
          </p:txBody>
        </p:sp>
        <p:sp>
          <p:nvSpPr>
            <p:cNvPr id="24593" name="Line 22"/>
            <p:cNvSpPr>
              <a:spLocks noChangeShapeType="1"/>
            </p:cNvSpPr>
            <p:nvPr/>
          </p:nvSpPr>
          <p:spPr bwMode="auto">
            <a:xfrm flipH="1">
              <a:off x="3198" y="1933"/>
              <a:ext cx="1406" cy="9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8" name="Group 23"/>
          <p:cNvGrpSpPr>
            <a:grpSpLocks/>
          </p:cNvGrpSpPr>
          <p:nvPr/>
        </p:nvGrpSpPr>
        <p:grpSpPr bwMode="auto">
          <a:xfrm>
            <a:off x="4643438" y="4005263"/>
            <a:ext cx="4327525" cy="719137"/>
            <a:chOff x="2925" y="2523"/>
            <a:chExt cx="2726" cy="453"/>
          </a:xfrm>
        </p:grpSpPr>
        <p:sp>
          <p:nvSpPr>
            <p:cNvPr id="24590" name="Rectangle 24"/>
            <p:cNvSpPr>
              <a:spLocks noChangeArrowheads="1"/>
            </p:cNvSpPr>
            <p:nvPr/>
          </p:nvSpPr>
          <p:spPr bwMode="auto">
            <a:xfrm>
              <a:off x="4558" y="2523"/>
              <a:ext cx="1093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ru-RU" b="1">
                  <a:latin typeface="Times New Roman" pitchFamily="18" charset="0"/>
                  <a:hlinkClick r:id="rId4" action="ppaction://hlinksldjump"/>
                </a:rPr>
                <a:t> Желудочно-</a:t>
              </a:r>
              <a:endParaRPr lang="ru-RU" b="1">
                <a:latin typeface="Times New Roman" pitchFamily="18" charset="0"/>
              </a:endParaRPr>
            </a:p>
          </p:txBody>
        </p:sp>
        <p:sp>
          <p:nvSpPr>
            <p:cNvPr id="24591" name="Line 25"/>
            <p:cNvSpPr>
              <a:spLocks noChangeShapeType="1"/>
            </p:cNvSpPr>
            <p:nvPr/>
          </p:nvSpPr>
          <p:spPr bwMode="auto">
            <a:xfrm flipH="1">
              <a:off x="2925" y="2659"/>
              <a:ext cx="1588" cy="317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4588" name="Rectangle 26"/>
          <p:cNvSpPr>
            <a:spLocks noChangeArrowheads="1"/>
          </p:cNvSpPr>
          <p:nvPr/>
        </p:nvSpPr>
        <p:spPr bwMode="auto">
          <a:xfrm>
            <a:off x="7235825" y="981075"/>
            <a:ext cx="1655763" cy="532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ru-RU">
              <a:latin typeface="Tahoma" pitchFamily="34" charset="0"/>
            </a:endParaRPr>
          </a:p>
        </p:txBody>
      </p:sp>
      <p:sp>
        <p:nvSpPr>
          <p:cNvPr id="28685" name="TextBox 26"/>
          <p:cNvSpPr txBox="1">
            <a:spLocks noChangeArrowheads="1"/>
          </p:cNvSpPr>
          <p:nvPr/>
        </p:nvSpPr>
        <p:spPr bwMode="auto">
          <a:xfrm>
            <a:off x="7215188" y="4357688"/>
            <a:ext cx="19288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b="1">
                <a:latin typeface="Times New Roman" pitchFamily="18" charset="0"/>
                <a:hlinkClick r:id="rId5" action="ppaction://hlinksldjump"/>
              </a:rPr>
              <a:t> кишечный</a:t>
            </a:r>
          </a:p>
          <a:p>
            <a:pPr algn="ctr" eaLnBrk="1" hangingPunct="1"/>
            <a:r>
              <a:rPr lang="ru-RU" b="1">
                <a:latin typeface="Times New Roman" pitchFamily="18" charset="0"/>
                <a:hlinkClick r:id="rId5" action="ppaction://hlinksldjump"/>
              </a:rPr>
              <a:t> тракт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86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8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28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14313" y="214313"/>
            <a:ext cx="8229600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sz="4100" smtClean="0">
                <a:latin typeface="Times New Roman" pitchFamily="18" charset="0"/>
              </a:rPr>
              <a:t>Результаты исследовательской работы</a:t>
            </a:r>
            <a:endParaRPr lang="ru-RU" sz="4100" smtClean="0"/>
          </a:p>
        </p:txBody>
      </p:sp>
      <p:pic>
        <p:nvPicPr>
          <p:cNvPr id="5" name="Picture 5" descr="08feb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1428750"/>
            <a:ext cx="3816350" cy="482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5604" name="Диаграмма 5"/>
          <p:cNvGraphicFramePr>
            <a:graphicFrameLocks/>
          </p:cNvGraphicFramePr>
          <p:nvPr/>
        </p:nvGraphicFramePr>
        <p:xfrm>
          <a:off x="0" y="2071688"/>
          <a:ext cx="4429125" cy="3857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7" r:id="rId4" imgW="4432176" imgH="3859102" progId="Excel.Chart.8">
                  <p:embed/>
                </p:oleObj>
              </mc:Choice>
              <mc:Fallback>
                <p:oleObj r:id="rId4" imgW="4432176" imgH="3859102" progId="Excel.Chart.8">
                  <p:embed/>
                  <p:pic>
                    <p:nvPicPr>
                      <p:cNvPr id="0" name="Диаграмма 5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071688"/>
                        <a:ext cx="4429125" cy="3857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5720" y="714356"/>
            <a:ext cx="8604250" cy="920750"/>
          </a:xfrm>
          <a:ln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/>
              <a:t>Почему же молодежь пьет, зная, что это вредно для здоровья?</a:t>
            </a:r>
          </a:p>
        </p:txBody>
      </p:sp>
      <p:pic>
        <p:nvPicPr>
          <p:cNvPr id="9219" name="Picture 3" descr="пив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071688"/>
            <a:ext cx="2874962" cy="403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3" name="Picture 6" descr="MCj0425778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2928938"/>
            <a:ext cx="3122613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83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83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14313" y="214313"/>
            <a:ext cx="8229600" cy="1143000"/>
          </a:xfrm>
        </p:spPr>
        <p:txBody>
          <a:bodyPr/>
          <a:lstStyle/>
          <a:p>
            <a:pPr algn="ctr" eaLnBrk="1" hangingPunct="1"/>
            <a:r>
              <a:rPr lang="ru-RU" sz="3200" b="1" smtClean="0"/>
              <a:t>Пивной рынок контролируется иностранным капиталом</a:t>
            </a:r>
            <a:r>
              <a:rPr lang="ru-RU" sz="3600" smtClean="0"/>
              <a:t> 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mtClean="0"/>
              <a:t>"Балтика" - Скандинавия,</a:t>
            </a:r>
          </a:p>
          <a:p>
            <a:pPr eaLnBrk="1" hangingPunct="1">
              <a:lnSpc>
                <a:spcPct val="90000"/>
              </a:lnSpc>
            </a:pPr>
            <a:r>
              <a:rPr lang="ru-RU" smtClean="0"/>
              <a:t> "Холстен" - Германия,</a:t>
            </a:r>
          </a:p>
          <a:p>
            <a:pPr eaLnBrk="1" hangingPunct="1">
              <a:lnSpc>
                <a:spcPct val="90000"/>
              </a:lnSpc>
            </a:pPr>
            <a:r>
              <a:rPr lang="ru-RU" smtClean="0"/>
              <a:t> "Невское" - Дания, </a:t>
            </a:r>
          </a:p>
          <a:p>
            <a:pPr eaLnBrk="1" hangingPunct="1">
              <a:lnSpc>
                <a:spcPct val="90000"/>
              </a:lnSpc>
            </a:pPr>
            <a:r>
              <a:rPr lang="ru-RU" smtClean="0"/>
              <a:t>"Миллер" - США,</a:t>
            </a:r>
          </a:p>
          <a:p>
            <a:pPr eaLnBrk="1" hangingPunct="1">
              <a:lnSpc>
                <a:spcPct val="90000"/>
              </a:lnSpc>
            </a:pPr>
            <a:r>
              <a:rPr lang="ru-RU" smtClean="0"/>
              <a:t> "Старый Мельник" - Турция, </a:t>
            </a:r>
          </a:p>
          <a:p>
            <a:pPr eaLnBrk="1" hangingPunct="1">
              <a:lnSpc>
                <a:spcPct val="90000"/>
              </a:lnSpc>
            </a:pPr>
            <a:r>
              <a:rPr lang="ru-RU" smtClean="0"/>
              <a:t>"Толстяк" - Бельгия, </a:t>
            </a:r>
          </a:p>
          <a:p>
            <a:pPr eaLnBrk="1" hangingPunct="1">
              <a:lnSpc>
                <a:spcPct val="90000"/>
              </a:lnSpc>
            </a:pPr>
            <a:r>
              <a:rPr lang="ru-RU" smtClean="0"/>
              <a:t>"Бочкарев" - Исландия, Испания,</a:t>
            </a:r>
          </a:p>
          <a:p>
            <a:pPr eaLnBrk="1" hangingPunct="1">
              <a:lnSpc>
                <a:spcPct val="90000"/>
              </a:lnSpc>
            </a:pPr>
            <a:r>
              <a:rPr lang="ru-RU" smtClean="0"/>
              <a:t>"Золотая Бочка" - Южная Африка.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84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84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84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784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984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1840"/>
                            </p:stCondLst>
                            <p:childTnLst>
                              <p:par>
                                <p:cTn id="41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4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4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4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3840"/>
                            </p:stCondLst>
                            <p:childTnLst>
                              <p:par>
                                <p:cTn id="47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4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4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4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5840"/>
                            </p:stCondLst>
                            <p:childTnLst>
                              <p:par>
                                <p:cTn id="53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45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45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45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4" grpId="0"/>
      <p:bldP spid="6451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a22fbc335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38" y="1000125"/>
            <a:ext cx="4929187" cy="508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0" name="Picture 4" descr="pig_bi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0" y="1214438"/>
            <a:ext cx="4521200" cy="452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1" name="Picture 5" descr="lion-te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88" y="1071563"/>
            <a:ext cx="4838700" cy="473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6" descr="C:\Documents and Settings\Гость\Рабочий стол\7cae3fd01e1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1000125"/>
            <a:ext cx="7375525" cy="487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757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57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57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39" dur="1230" decel="100000"/>
                                        <p:tgtEl>
                                          <p:spTgt spid="75781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40" dur="1230" decel="100000"/>
                                        <p:tgtEl>
                                          <p:spTgt spid="757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41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42" dur="1230" decel="100000"/>
                                        <p:tgtEl>
                                          <p:spTgt spid="75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43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57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57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5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757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75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" decel="100000"/>
                                        <p:tgtEl>
                                          <p:spTgt spid="75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8229600" cy="1143000"/>
          </a:xfrm>
        </p:spPr>
        <p:txBody>
          <a:bodyPr anchor="b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8000" b="1" dirty="0"/>
              <a:t/>
            </a:r>
            <a:br>
              <a:rPr lang="ru-RU" sz="8000" b="1" dirty="0"/>
            </a:br>
            <a:r>
              <a:rPr lang="ru-RU" sz="8000" b="1" dirty="0"/>
              <a:t> </a:t>
            </a:r>
            <a:r>
              <a:rPr lang="ru-RU" sz="8000" b="1" dirty="0">
                <a:latin typeface="Monotype Corsiva" pitchFamily="66" charset="0"/>
              </a:rPr>
              <a:t>Проблема: 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4800" b="1" smtClean="0">
                <a:latin typeface="Monotype Corsiva" pitchFamily="66" charset="0"/>
              </a:rPr>
              <a:t>«Нужно ли жить для того, чтобы пить?»</a:t>
            </a:r>
          </a:p>
          <a:p>
            <a:pPr eaLnBrk="1" hangingPunct="1">
              <a:lnSpc>
                <a:spcPct val="90000"/>
              </a:lnSpc>
            </a:pPr>
            <a:endParaRPr lang="ru-RU" sz="4800" smtClean="0"/>
          </a:p>
        </p:txBody>
      </p:sp>
      <p:pic>
        <p:nvPicPr>
          <p:cNvPr id="28676" name="Picture 4" descr="image003"/>
          <p:cNvPicPr>
            <a:picLocks noChangeAspect="1" noChangeArrowheads="1" noCrop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571500" y="2928938"/>
            <a:ext cx="3960813" cy="3457575"/>
          </a:xfrm>
          <a:noFill/>
        </p:spPr>
      </p:pic>
      <p:pic>
        <p:nvPicPr>
          <p:cNvPr id="28677" name="Picture 6" descr="image003"/>
          <p:cNvPicPr>
            <a:picLocks noChangeAspect="1" noChangeArrowheads="1" noCrop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00563" y="2928938"/>
            <a:ext cx="3671887" cy="34575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8229600" cy="1143000"/>
          </a:xfrm>
        </p:spPr>
        <p:txBody>
          <a:bodyPr/>
          <a:lstStyle/>
          <a:p>
            <a:pPr eaLnBrk="1" hangingPunct="1"/>
            <a:r>
              <a:rPr lang="ru-RU" smtClean="0"/>
              <a:t>Авторы </a:t>
            </a:r>
            <a:r>
              <a:rPr lang="ru-RU" sz="4400" smtClean="0"/>
              <a:t>пре</a:t>
            </a:r>
            <a:r>
              <a:rPr lang="ru-RU" sz="4400" smtClean="0">
                <a:latin typeface="Arial" charset="0"/>
              </a:rPr>
              <a:t>зен</a:t>
            </a:r>
            <a:r>
              <a:rPr lang="ru-RU" sz="4400" smtClean="0"/>
              <a:t>та</a:t>
            </a:r>
            <a:r>
              <a:rPr lang="ru-RU" sz="4400" smtClean="0">
                <a:latin typeface="Arial" charset="0"/>
              </a:rPr>
              <a:t>ции</a:t>
            </a:r>
            <a:r>
              <a:rPr lang="ru-RU" smtClean="0"/>
              <a:t>: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495800"/>
          </a:xfrm>
        </p:spPr>
        <p:txBody>
          <a:bodyPr/>
          <a:lstStyle/>
          <a:p>
            <a:pPr eaLnBrk="1" hangingPunct="1"/>
            <a:r>
              <a:rPr lang="ru-RU" smtClean="0"/>
              <a:t>Медведев Дмитрий</a:t>
            </a:r>
          </a:p>
          <a:p>
            <a:pPr eaLnBrk="1" hangingPunct="1"/>
            <a:r>
              <a:rPr lang="ru-RU" smtClean="0"/>
              <a:t>Комогорцев Никита</a:t>
            </a:r>
          </a:p>
          <a:p>
            <a:pPr eaLnBrk="1" hangingPunct="1"/>
            <a:r>
              <a:rPr lang="ru-RU" smtClean="0"/>
              <a:t>Гринько Дмитрий</a:t>
            </a:r>
          </a:p>
          <a:p>
            <a:pPr eaLnBrk="1" hangingPunct="1"/>
            <a:r>
              <a:rPr lang="ru-RU" smtClean="0"/>
              <a:t>Максимов Леонид</a:t>
            </a:r>
          </a:p>
          <a:p>
            <a:pPr eaLnBrk="1" hangingPunct="1"/>
            <a:r>
              <a:rPr lang="ru-RU" smtClean="0"/>
              <a:t>Ушаков Денис</a:t>
            </a:r>
          </a:p>
          <a:p>
            <a:pPr algn="ctr" eaLnBrk="1" hangingPunct="1">
              <a:buFontTx/>
              <a:buNone/>
            </a:pPr>
            <a:endParaRPr lang="ru-RU" smtClean="0"/>
          </a:p>
          <a:p>
            <a:pPr algn="ctr" eaLnBrk="1" hangingPunct="1">
              <a:buFontTx/>
              <a:buNone/>
            </a:pPr>
            <a:r>
              <a:rPr lang="ru-RU" smtClean="0"/>
              <a:t>11 класс 2010 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2 сердце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85750"/>
            <a:ext cx="8572500" cy="523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TextBox 4"/>
          <p:cNvSpPr txBox="1">
            <a:spLocks noChangeArrowheads="1"/>
          </p:cNvSpPr>
          <p:nvPr/>
        </p:nvSpPr>
        <p:spPr bwMode="auto">
          <a:xfrm>
            <a:off x="285750" y="5715000"/>
            <a:ext cx="13573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>
                <a:hlinkClick r:id="rId4" action="ppaction://hlinksldjump"/>
              </a:rPr>
              <a:t>На схему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2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4 поджелудочная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357188"/>
            <a:ext cx="8643938" cy="564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TextBox 4"/>
          <p:cNvSpPr txBox="1">
            <a:spLocks noChangeArrowheads="1"/>
          </p:cNvSpPr>
          <p:nvPr/>
        </p:nvSpPr>
        <p:spPr bwMode="auto">
          <a:xfrm>
            <a:off x="285750" y="6215063"/>
            <a:ext cx="13573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>
                <a:hlinkClick r:id="rId4" action="ppaction://hlinksldjump"/>
              </a:rPr>
              <a:t>На схему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4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5 кишечник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14313"/>
            <a:ext cx="8572500" cy="584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TextBox 4"/>
          <p:cNvSpPr txBox="1">
            <a:spLocks noChangeArrowheads="1"/>
          </p:cNvSpPr>
          <p:nvPr/>
        </p:nvSpPr>
        <p:spPr bwMode="auto">
          <a:xfrm>
            <a:off x="285750" y="6286500"/>
            <a:ext cx="9286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>
                <a:hlinkClick r:id="" action="ppaction://noaction"/>
              </a:rPr>
              <a:t>Далее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76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2386013" cy="1143000"/>
          </a:xfrm>
        </p:spPr>
        <p:txBody>
          <a:bodyPr/>
          <a:lstStyle/>
          <a:p>
            <a:pPr eaLnBrk="1" hangingPunct="1"/>
            <a:r>
              <a:rPr lang="ru-RU" smtClean="0"/>
              <a:t>В школе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3686175" cy="49720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800" smtClean="0"/>
              <a:t>Марки  пива, которые знают ребята в возрасте от 14 до 17: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2800" smtClean="0"/>
              <a:t>    около 15-20 наименований пива. </a:t>
            </a:r>
          </a:p>
          <a:p>
            <a:pPr eaLnBrk="1" hangingPunct="1">
              <a:lnSpc>
                <a:spcPct val="80000"/>
              </a:lnSpc>
            </a:pPr>
            <a:endParaRPr lang="ru-RU" sz="2800" smtClean="0"/>
          </a:p>
          <a:p>
            <a:pPr eaLnBrk="1" hangingPunct="1">
              <a:lnSpc>
                <a:spcPct val="80000"/>
              </a:lnSpc>
            </a:pPr>
            <a:r>
              <a:rPr lang="ru-RU" sz="2800" smtClean="0"/>
              <a:t>78.57 % опрошенных употребляли пиво.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4643438" y="428625"/>
            <a:ext cx="33845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4400"/>
              <a:t>В колледже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4357688" y="1484313"/>
            <a:ext cx="4572000" cy="393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2800"/>
              <a:t>Марки пива, </a:t>
            </a:r>
          </a:p>
          <a:p>
            <a:pPr eaLnBrk="1" hangingPunct="1"/>
            <a:r>
              <a:rPr lang="ru-RU" sz="2800"/>
              <a:t>которые знают в возрасте от 17 до 20: </a:t>
            </a:r>
          </a:p>
          <a:p>
            <a:pPr eaLnBrk="1" hangingPunct="1"/>
            <a:r>
              <a:rPr lang="ru-RU" sz="2800"/>
              <a:t>около 20-30 наименований пива.</a:t>
            </a:r>
          </a:p>
          <a:p>
            <a:pPr eaLnBrk="1" hangingPunct="1"/>
            <a:endParaRPr lang="ru-RU" sz="2800"/>
          </a:p>
          <a:p>
            <a:pPr eaLnBrk="1" hangingPunct="1"/>
            <a:endParaRPr lang="ru-RU" sz="2800"/>
          </a:p>
          <a:p>
            <a:pPr eaLnBrk="1" hangingPunct="1"/>
            <a:r>
              <a:rPr lang="ru-RU" sz="2800"/>
              <a:t>94.11% опрошенных употребляли пиво.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75" y="285750"/>
            <a:ext cx="7467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/>
              <a:t>Причины употребления пива:</a:t>
            </a:r>
            <a:br>
              <a:rPr lang="ru-RU" sz="4000" dirty="0"/>
            </a:br>
            <a:r>
              <a:rPr lang="ru-RU" sz="3600" dirty="0"/>
              <a:t>это слабоалкогольный напиток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u-RU" sz="3200" b="1" u="sng" smtClean="0"/>
              <a:t>13-16 лет</a:t>
            </a:r>
          </a:p>
          <a:p>
            <a:pPr eaLnBrk="1" hangingPunct="1"/>
            <a:r>
              <a:rPr lang="ru-RU" sz="2400" smtClean="0"/>
              <a:t>Это безвредно</a:t>
            </a:r>
          </a:p>
          <a:p>
            <a:pPr eaLnBrk="1" hangingPunct="1"/>
            <a:r>
              <a:rPr lang="ru-RU" sz="2400" smtClean="0"/>
              <a:t>За компанию</a:t>
            </a:r>
          </a:p>
          <a:p>
            <a:pPr eaLnBrk="1" hangingPunct="1"/>
            <a:r>
              <a:rPr lang="ru-RU" sz="2400" smtClean="0"/>
              <a:t>Потребность</a:t>
            </a:r>
          </a:p>
          <a:p>
            <a:pPr eaLnBrk="1" hangingPunct="1"/>
            <a:r>
              <a:rPr lang="ru-RU" sz="2400" smtClean="0"/>
              <a:t>Удовольствие</a:t>
            </a:r>
          </a:p>
          <a:p>
            <a:pPr eaLnBrk="1" hangingPunct="1"/>
            <a:r>
              <a:rPr lang="ru-RU" sz="2400" smtClean="0"/>
              <a:t>От безделья</a:t>
            </a:r>
          </a:p>
          <a:p>
            <a:pPr eaLnBrk="1" hangingPunct="1"/>
            <a:r>
              <a:rPr lang="ru-RU" sz="2400" smtClean="0"/>
              <a:t>Казаться взрослыми </a:t>
            </a:r>
          </a:p>
          <a:p>
            <a:pPr eaLnBrk="1" hangingPunct="1"/>
            <a:r>
              <a:rPr lang="ru-RU" sz="2400" smtClean="0"/>
              <a:t>Это круто </a:t>
            </a:r>
          </a:p>
          <a:p>
            <a:pPr eaLnBrk="1" hangingPunct="1"/>
            <a:r>
              <a:rPr lang="ru-RU" sz="2400" smtClean="0"/>
              <a:t>Нравится вкус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5105400" y="1557338"/>
            <a:ext cx="4038600" cy="45307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3200" b="1" u="sng" smtClean="0"/>
              <a:t>17-20 лет</a:t>
            </a:r>
          </a:p>
          <a:p>
            <a:pPr eaLnBrk="1" hangingPunct="1"/>
            <a:r>
              <a:rPr lang="ru-RU" sz="2400" smtClean="0"/>
              <a:t>В компании </a:t>
            </a:r>
          </a:p>
          <a:p>
            <a:pPr eaLnBrk="1" hangingPunct="1"/>
            <a:r>
              <a:rPr lang="ru-RU" sz="2400" smtClean="0"/>
              <a:t>Потребность </a:t>
            </a:r>
          </a:p>
          <a:p>
            <a:pPr eaLnBrk="1" hangingPunct="1"/>
            <a:r>
              <a:rPr lang="ru-RU" sz="2400" smtClean="0"/>
              <a:t>Удовольствие</a:t>
            </a:r>
          </a:p>
          <a:p>
            <a:pPr eaLnBrk="1" hangingPunct="1"/>
            <a:r>
              <a:rPr lang="ru-RU" sz="2400" smtClean="0"/>
              <a:t> От безделья</a:t>
            </a:r>
          </a:p>
          <a:p>
            <a:pPr eaLnBrk="1" hangingPunct="1"/>
            <a:r>
              <a:rPr lang="ru-RU" sz="2400" smtClean="0"/>
              <a:t>Расслабиться</a:t>
            </a:r>
          </a:p>
          <a:p>
            <a:pPr eaLnBrk="1" hangingPunct="1"/>
            <a:r>
              <a:rPr lang="ru-RU" sz="2400" smtClean="0"/>
              <a:t>Жажда</a:t>
            </a:r>
          </a:p>
          <a:p>
            <a:pPr eaLnBrk="1" hangingPunct="1"/>
            <a:r>
              <a:rPr lang="ru-RU" sz="2400" smtClean="0"/>
              <a:t>Это праздник, отдых</a:t>
            </a:r>
          </a:p>
          <a:p>
            <a:pPr eaLnBrk="1" hangingPunct="1"/>
            <a:r>
              <a:rPr lang="ru-RU" sz="2400" smtClean="0"/>
              <a:t>Депрессия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пив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628775"/>
            <a:ext cx="1800225" cy="161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7" name="Picture 3" descr="пив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1628775"/>
            <a:ext cx="1728787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8" name="Text Box 4"/>
          <p:cNvSpPr txBox="1">
            <a:spLocks noChangeArrowheads="1"/>
          </p:cNvSpPr>
          <p:nvPr/>
        </p:nvSpPr>
        <p:spPr bwMode="auto">
          <a:xfrm>
            <a:off x="2771775" y="2133600"/>
            <a:ext cx="431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800" b="1">
                <a:latin typeface="Tahoma" pitchFamily="34" charset="0"/>
              </a:rPr>
              <a:t>+</a:t>
            </a:r>
          </a:p>
        </p:txBody>
      </p:sp>
      <p:sp>
        <p:nvSpPr>
          <p:cNvPr id="67589" name="Text Box 5"/>
          <p:cNvSpPr txBox="1">
            <a:spLocks noChangeArrowheads="1"/>
          </p:cNvSpPr>
          <p:nvPr/>
        </p:nvSpPr>
        <p:spPr bwMode="auto">
          <a:xfrm>
            <a:off x="5292725" y="2060575"/>
            <a:ext cx="5175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3200" b="1">
                <a:latin typeface="Tahoma" pitchFamily="34" charset="0"/>
              </a:rPr>
              <a:t>=</a:t>
            </a:r>
          </a:p>
        </p:txBody>
      </p:sp>
      <p:pic>
        <p:nvPicPr>
          <p:cNvPr id="67590" name="Picture 6" descr="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1628775"/>
            <a:ext cx="1149350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91" name="Text Box 7"/>
          <p:cNvSpPr txBox="1">
            <a:spLocks noChangeArrowheads="1"/>
          </p:cNvSpPr>
          <p:nvPr/>
        </p:nvSpPr>
        <p:spPr bwMode="auto">
          <a:xfrm>
            <a:off x="2555875" y="3500438"/>
            <a:ext cx="685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>
                <a:latin typeface="Tahoma" pitchFamily="34" charset="0"/>
              </a:rPr>
              <a:t>пиво</a:t>
            </a:r>
          </a:p>
        </p:txBody>
      </p:sp>
      <p:sp>
        <p:nvSpPr>
          <p:cNvPr id="67592" name="Text Box 8"/>
          <p:cNvSpPr txBox="1">
            <a:spLocks noChangeArrowheads="1"/>
          </p:cNvSpPr>
          <p:nvPr/>
        </p:nvSpPr>
        <p:spPr bwMode="auto">
          <a:xfrm>
            <a:off x="5940425" y="3429000"/>
            <a:ext cx="13414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>
                <a:latin typeface="Tahoma" pitchFamily="34" charset="0"/>
              </a:rPr>
              <a:t>100г водки</a:t>
            </a:r>
          </a:p>
        </p:txBody>
      </p:sp>
      <p:sp>
        <p:nvSpPr>
          <p:cNvPr id="67593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Простая математика</a:t>
            </a:r>
          </a:p>
        </p:txBody>
      </p:sp>
      <p:graphicFrame>
        <p:nvGraphicFramePr>
          <p:cNvPr id="1026" name="Object 10"/>
          <p:cNvGraphicFramePr>
            <a:graphicFrameLocks noChangeAspect="1"/>
          </p:cNvGraphicFramePr>
          <p:nvPr>
            <p:ph sz="half" idx="1"/>
          </p:nvPr>
        </p:nvGraphicFramePr>
        <p:xfrm>
          <a:off x="2228850" y="3754438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Формула" r:id="rId5" imgW="114120" imgH="215640" progId="Equation.3">
                  <p:embed/>
                </p:oleObj>
              </mc:Choice>
              <mc:Fallback>
                <p:oleObj name="Формула" r:id="rId5" imgW="114120" imgH="21564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8850" y="3754438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7595" name="Picture 11" descr="CA0JDR2U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076700"/>
            <a:ext cx="2016125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6" name="Picture 12" descr="CA0JDR2U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4076700"/>
            <a:ext cx="2016125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7" name="Picture 13" descr="CA0JDR2U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4076700"/>
            <a:ext cx="2016125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98" name="Text Box 14"/>
          <p:cNvSpPr txBox="1">
            <a:spLocks noChangeArrowheads="1"/>
          </p:cNvSpPr>
          <p:nvPr/>
        </p:nvSpPr>
        <p:spPr bwMode="auto">
          <a:xfrm>
            <a:off x="1908175" y="4938713"/>
            <a:ext cx="433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2400" b="1">
                <a:solidFill>
                  <a:schemeClr val="bg1"/>
                </a:solidFill>
                <a:latin typeface="Tahoma" pitchFamily="34" charset="0"/>
              </a:rPr>
              <a:t>+</a:t>
            </a:r>
          </a:p>
        </p:txBody>
      </p:sp>
      <p:sp>
        <p:nvSpPr>
          <p:cNvPr id="67599" name="Text Box 15"/>
          <p:cNvSpPr txBox="1">
            <a:spLocks noChangeArrowheads="1"/>
          </p:cNvSpPr>
          <p:nvPr/>
        </p:nvSpPr>
        <p:spPr bwMode="auto">
          <a:xfrm>
            <a:off x="3276600" y="4941888"/>
            <a:ext cx="433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2400" b="1">
                <a:solidFill>
                  <a:schemeClr val="bg1"/>
                </a:solidFill>
                <a:latin typeface="Tahoma" pitchFamily="34" charset="0"/>
              </a:rPr>
              <a:t>+</a:t>
            </a:r>
          </a:p>
        </p:txBody>
      </p:sp>
      <p:sp>
        <p:nvSpPr>
          <p:cNvPr id="67600" name="Text Box 16"/>
          <p:cNvSpPr txBox="1">
            <a:spLocks noChangeArrowheads="1"/>
          </p:cNvSpPr>
          <p:nvPr/>
        </p:nvSpPr>
        <p:spPr bwMode="auto">
          <a:xfrm>
            <a:off x="4500563" y="5013325"/>
            <a:ext cx="433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2400" b="1">
                <a:solidFill>
                  <a:schemeClr val="bg1"/>
                </a:solidFill>
                <a:latin typeface="Tahoma" pitchFamily="34" charset="0"/>
              </a:rPr>
              <a:t>=</a:t>
            </a:r>
          </a:p>
        </p:txBody>
      </p:sp>
      <p:pic>
        <p:nvPicPr>
          <p:cNvPr id="67601" name="Picture 17" descr="CA6NGXMH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4076700"/>
            <a:ext cx="1957387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602" name="Text Box 18"/>
          <p:cNvSpPr txBox="1">
            <a:spLocks noChangeArrowheads="1"/>
          </p:cNvSpPr>
          <p:nvPr/>
        </p:nvSpPr>
        <p:spPr bwMode="auto">
          <a:xfrm>
            <a:off x="5435600" y="5013325"/>
            <a:ext cx="9667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2000" b="1">
                <a:solidFill>
                  <a:srgbClr val="080808"/>
                </a:solidFill>
                <a:latin typeface="Tahoma" pitchFamily="34" charset="0"/>
              </a:rPr>
              <a:t>1/2 </a:t>
            </a:r>
          </a:p>
          <a:p>
            <a:pPr algn="ctr" eaLnBrk="1" hangingPunct="1"/>
            <a:r>
              <a:rPr lang="ru-RU" sz="2000" b="1">
                <a:solidFill>
                  <a:srgbClr val="080808"/>
                </a:solidFill>
                <a:latin typeface="Tahoma" pitchFamily="34" charset="0"/>
              </a:rPr>
              <a:t>ведра</a:t>
            </a:r>
          </a:p>
        </p:txBody>
      </p:sp>
      <p:sp>
        <p:nvSpPr>
          <p:cNvPr id="67603" name="Text Box 19"/>
          <p:cNvSpPr txBox="1">
            <a:spLocks noChangeArrowheads="1"/>
          </p:cNvSpPr>
          <p:nvPr/>
        </p:nvSpPr>
        <p:spPr bwMode="auto">
          <a:xfrm>
            <a:off x="6877050" y="4724400"/>
            <a:ext cx="5175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3200" b="1">
                <a:latin typeface="Tahoma" pitchFamily="34" charset="0"/>
              </a:rPr>
              <a:t>=</a:t>
            </a:r>
          </a:p>
        </p:txBody>
      </p:sp>
      <p:pic>
        <p:nvPicPr>
          <p:cNvPr id="67604" name="Picture 20" descr="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4076700"/>
            <a:ext cx="1008062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605" name="Picture 21" descr="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4868863"/>
            <a:ext cx="836612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75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75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75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720"/>
                            </p:stCondLst>
                            <p:childTnLst>
                              <p:par>
                                <p:cTn id="11" presetID="17" presetClass="entr" presetSubtype="1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720"/>
                            </p:stCondLst>
                            <p:childTnLst>
                              <p:par>
                                <p:cTn id="16" presetID="17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720"/>
                            </p:stCondLst>
                            <p:childTnLst>
                              <p:par>
                                <p:cTn id="21" presetID="17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75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75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4720"/>
                            </p:stCondLst>
                            <p:childTnLst>
                              <p:par>
                                <p:cTn id="26" presetID="17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75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75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720"/>
                            </p:stCondLst>
                            <p:childTnLst>
                              <p:par>
                                <p:cTn id="31" presetID="17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75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75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6720"/>
                            </p:stCondLst>
                            <p:childTnLst>
                              <p:par>
                                <p:cTn id="36" presetID="27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675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675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675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7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675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675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675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7620"/>
                            </p:stCondLst>
                            <p:childTnLst>
                              <p:par>
                                <p:cTn id="47" presetID="17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75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75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7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75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75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0120"/>
                            </p:stCondLst>
                            <p:childTnLst>
                              <p:par>
                                <p:cTn id="56" presetID="17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75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75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17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75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75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1620"/>
                            </p:stCondLst>
                            <p:childTnLst>
                              <p:par>
                                <p:cTn id="65" presetID="17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75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75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7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76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76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13120"/>
                            </p:stCondLst>
                            <p:childTnLst>
                              <p:par>
                                <p:cTn id="74" presetID="17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76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76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17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7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7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14620"/>
                            </p:stCondLst>
                            <p:childTnLst>
                              <p:par>
                                <p:cTn id="83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7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7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16120"/>
                            </p:stCondLst>
                            <p:childTnLst>
                              <p:par>
                                <p:cTn id="88" presetID="17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67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7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17620"/>
                            </p:stCondLst>
                            <p:childTnLst>
                              <p:par>
                                <p:cTn id="93" presetID="17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67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67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8" grpId="0"/>
      <p:bldP spid="67589" grpId="0"/>
      <p:bldP spid="67591" grpId="0"/>
      <p:bldP spid="67592" grpId="0"/>
      <p:bldP spid="67593" grpId="0"/>
      <p:bldP spid="67598" grpId="0"/>
      <p:bldP spid="67599" grpId="0"/>
      <p:bldP spid="67600" grpId="0"/>
      <p:bldP spid="67602" grpId="0"/>
      <p:bldP spid="6760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 smtClean="0"/>
              <a:t>Неизбежный </a:t>
            </a:r>
            <a:r>
              <a:rPr lang="ru-RU" sz="3600" dirty="0"/>
              <a:t>спутник употребления пива — избыточный вес.</a:t>
            </a:r>
          </a:p>
        </p:txBody>
      </p:sp>
      <p:pic>
        <p:nvPicPr>
          <p:cNvPr id="68611" name="Picture 3" descr="вес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43625" y="1571625"/>
            <a:ext cx="2525713" cy="2592388"/>
          </a:xfrm>
        </p:spPr>
      </p:pic>
      <p:pic>
        <p:nvPicPr>
          <p:cNvPr id="68612" name="Picture 4" descr="вес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2349500"/>
            <a:ext cx="2717800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3" name="Picture 5" descr="вес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1571625"/>
            <a:ext cx="2363787" cy="375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8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68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68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68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9" descr="АНИМАЦИЯ!!!!!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88" y="260350"/>
            <a:ext cx="5010150" cy="659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28625" y="214313"/>
            <a:ext cx="8229600" cy="1143000"/>
          </a:xfrm>
        </p:spPr>
        <p:txBody>
          <a:bodyPr/>
          <a:lstStyle/>
          <a:p>
            <a:pPr eaLnBrk="1" hangingPunct="1"/>
            <a:r>
              <a:rPr lang="ru-RU" smtClean="0"/>
              <a:t>       Эстрогены в растениях</a:t>
            </a:r>
          </a:p>
        </p:txBody>
      </p:sp>
      <p:pic>
        <p:nvPicPr>
          <p:cNvPr id="47108" name="Picture 4" descr="CA4X2X7K"/>
          <p:cNvPicPr>
            <a:picLocks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063" y="4286250"/>
            <a:ext cx="1479550" cy="1873250"/>
          </a:xfrm>
          <a:noFill/>
        </p:spPr>
      </p:pic>
      <p:pic>
        <p:nvPicPr>
          <p:cNvPr id="47110" name="Picture 6" descr="клевер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4357688"/>
            <a:ext cx="2087563" cy="1565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9" name="Text Box 7"/>
          <p:cNvSpPr txBox="1">
            <a:spLocks noChangeArrowheads="1"/>
          </p:cNvSpPr>
          <p:nvPr/>
        </p:nvSpPr>
        <p:spPr bwMode="auto">
          <a:xfrm>
            <a:off x="714375" y="6215063"/>
            <a:ext cx="8350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/>
              <a:t>хмель</a:t>
            </a:r>
          </a:p>
        </p:txBody>
      </p:sp>
      <p:sp>
        <p:nvSpPr>
          <p:cNvPr id="16390" name="Text Box 8"/>
          <p:cNvSpPr txBox="1">
            <a:spLocks noChangeArrowheads="1"/>
          </p:cNvSpPr>
          <p:nvPr/>
        </p:nvSpPr>
        <p:spPr bwMode="auto">
          <a:xfrm>
            <a:off x="3714750" y="6143625"/>
            <a:ext cx="920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/>
              <a:t>клевер</a:t>
            </a:r>
          </a:p>
        </p:txBody>
      </p:sp>
      <p:pic>
        <p:nvPicPr>
          <p:cNvPr id="47113" name="Picture 9" descr="CA67ZNR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0" y="4357688"/>
            <a:ext cx="1800225" cy="15763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92" name="Text Box 10"/>
          <p:cNvSpPr txBox="1">
            <a:spLocks noChangeArrowheads="1"/>
          </p:cNvSpPr>
          <p:nvPr/>
        </p:nvSpPr>
        <p:spPr bwMode="auto">
          <a:xfrm>
            <a:off x="7358063" y="6143625"/>
            <a:ext cx="11271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/>
              <a:t>люцерна</a:t>
            </a:r>
          </a:p>
        </p:txBody>
      </p:sp>
      <p:pic>
        <p:nvPicPr>
          <p:cNvPr id="16393" name="Picture 11" descr="гормоны и пиво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9" t="4247"/>
          <a:stretch>
            <a:fillRect/>
          </a:stretch>
        </p:blipFill>
        <p:spPr bwMode="auto">
          <a:xfrm>
            <a:off x="2214563" y="1714500"/>
            <a:ext cx="3881437" cy="226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1" presetID="5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4" presetID="5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7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7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7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0" grpId="0"/>
      <p:bldP spid="1639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mtClean="0"/>
              <a:t>    Маскулинизация женщин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В организме здоровой женщины в сутки </a:t>
            </a:r>
          </a:p>
          <a:p>
            <a:pPr eaLnBrk="1" hangingPunct="1">
              <a:buFontTx/>
              <a:buNone/>
            </a:pPr>
            <a:r>
              <a:rPr lang="ru-RU" smtClean="0"/>
              <a:t>    вырабатывается всего лишь 0.3-0.7мг эстрогена, что  соответствует 2л пива (0.3 мг).</a:t>
            </a:r>
          </a:p>
          <a:p>
            <a:pPr eaLnBrk="1" hangingPunct="1"/>
            <a:endParaRPr lang="ru-RU" smtClean="0"/>
          </a:p>
        </p:txBody>
      </p:sp>
      <p:sp>
        <p:nvSpPr>
          <p:cNvPr id="15364" name="Rectangle 4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Если человек начинает принимать несвойственный ему гормон, то его облик, голос,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/>
              <a:t>    характер стремительно меняются.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518</TotalTime>
  <Words>451</Words>
  <Application>Microsoft Office PowerPoint</Application>
  <PresentationFormat>Экран (4:3)</PresentationFormat>
  <Paragraphs>139</Paragraphs>
  <Slides>26</Slides>
  <Notes>0</Notes>
  <HiddenSlides>0</HiddenSlides>
  <MMClips>5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26</vt:i4>
      </vt:variant>
    </vt:vector>
  </HeadingPairs>
  <TitlesOfParts>
    <vt:vector size="36" baseType="lpstr">
      <vt:lpstr>Arial</vt:lpstr>
      <vt:lpstr>Franklin Gothic Book</vt:lpstr>
      <vt:lpstr>Wingdings 2</vt:lpstr>
      <vt:lpstr>Calibri</vt:lpstr>
      <vt:lpstr>Tahoma</vt:lpstr>
      <vt:lpstr>Times New Roman</vt:lpstr>
      <vt:lpstr>Monotype Corsiva</vt:lpstr>
      <vt:lpstr>Техническая</vt:lpstr>
      <vt:lpstr>Microsoft Equation 3.0</vt:lpstr>
      <vt:lpstr>Диаграмма Microsoft Office Excel</vt:lpstr>
      <vt:lpstr>Презентация PowerPoint</vt:lpstr>
      <vt:lpstr>Почему же молодежь пьет, зная, что это вредно для здоровья?</vt:lpstr>
      <vt:lpstr>В школе</vt:lpstr>
      <vt:lpstr>Причины употребления пива: это слабоалкогольный напиток</vt:lpstr>
      <vt:lpstr>Простая математика</vt:lpstr>
      <vt:lpstr>Неизбежный спутник употребления пива — избыточный вес.</vt:lpstr>
      <vt:lpstr>Презентация PowerPoint</vt:lpstr>
      <vt:lpstr>       Эстрогены в растениях</vt:lpstr>
      <vt:lpstr>    Маскулинизация женщин</vt:lpstr>
      <vt:lpstr>       «Пивные животы»</vt:lpstr>
      <vt:lpstr>Наркотик</vt:lpstr>
      <vt:lpstr>Болезни:</vt:lpstr>
      <vt:lpstr>Презентация PowerPoint</vt:lpstr>
      <vt:lpstr>Презентация PowerPoint</vt:lpstr>
      <vt:lpstr>Презентация PowerPoint</vt:lpstr>
      <vt:lpstr>Сивушные масла, содержащиеся в пиве:</vt:lpstr>
      <vt:lpstr>Презентация PowerPoint</vt:lpstr>
      <vt:lpstr>Мишени алкоголя</vt:lpstr>
      <vt:lpstr>Результаты исследовательской работы</vt:lpstr>
      <vt:lpstr>Пивной рынок контролируется иностранным капиталом </vt:lpstr>
      <vt:lpstr>Презентация PowerPoint</vt:lpstr>
      <vt:lpstr>  Проблема: </vt:lpstr>
      <vt:lpstr>Авторы презентации: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Microsoft</dc:creator>
  <cp:lastModifiedBy>Admin</cp:lastModifiedBy>
  <cp:revision>38</cp:revision>
  <dcterms:created xsi:type="dcterms:W3CDTF">2009-12-20T13:21:01Z</dcterms:created>
  <dcterms:modified xsi:type="dcterms:W3CDTF">2017-10-23T09:15:56Z</dcterms:modified>
</cp:coreProperties>
</file>