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9">
            <a:extLst>
              <a:ext uri="{FF2B5EF4-FFF2-40B4-BE49-F238E27FC236}">
                <a16:creationId xmlns:a16="http://schemas.microsoft.com/office/drawing/2014/main" xmlns="" id="{A15CB4B8-C0CE-0EAD-7E9F-F2413C3D45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584"/>
            <a:ext cx="12191999" cy="687658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B3A7A21-AD73-E552-6781-5AA80FD81FD8}"/>
              </a:ext>
            </a:extLst>
          </p:cNvPr>
          <p:cNvSpPr txBox="1"/>
          <p:nvPr/>
        </p:nvSpPr>
        <p:spPr>
          <a:xfrm>
            <a:off x="5179385" y="2248786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E47A42F-B62E-E928-499D-D120FF8FC159}"/>
              </a:ext>
            </a:extLst>
          </p:cNvPr>
          <p:cNvSpPr txBox="1"/>
          <p:nvPr/>
        </p:nvSpPr>
        <p:spPr>
          <a:xfrm>
            <a:off x="789467" y="0"/>
            <a:ext cx="102418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err="1">
                <a:solidFill>
                  <a:schemeClr val="bg1"/>
                </a:solidFill>
              </a:rPr>
              <a:t>Мядельское</a:t>
            </a:r>
            <a:r>
              <a:rPr lang="ru-RU" sz="7200" dirty="0">
                <a:solidFill>
                  <a:schemeClr val="bg1"/>
                </a:solidFill>
              </a:rPr>
              <a:t> гетто</a:t>
            </a:r>
          </a:p>
        </p:txBody>
      </p:sp>
    </p:spTree>
    <p:extLst>
      <p:ext uri="{BB962C8B-B14F-4D97-AF65-F5344CB8AC3E}">
        <p14:creationId xmlns:p14="http://schemas.microsoft.com/office/powerpoint/2010/main" val="2704665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0AA0C13-AF24-BAA1-D14B-119292D564B1}"/>
              </a:ext>
            </a:extLst>
          </p:cNvPr>
          <p:cNvSpPr txBox="1"/>
          <p:nvPr/>
        </p:nvSpPr>
        <p:spPr>
          <a:xfrm>
            <a:off x="146197" y="318976"/>
            <a:ext cx="1161607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3200" dirty="0"/>
              <a:t>Гетто —место принудительного переселения евреев в процессе преследования и уничтожения евреев во время оккупации на территории Беларуси войсками нацистской Германии в период 2 мировой войны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6F8E2C3-ED39-726A-16C4-6F041A9722E9}"/>
              </a:ext>
            </a:extLst>
          </p:cNvPr>
          <p:cNvSpPr txBox="1"/>
          <p:nvPr/>
        </p:nvSpPr>
        <p:spPr>
          <a:xfrm>
            <a:off x="5179385" y="2514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7BBB76F-0948-7376-10D4-F721C8D85B6A}"/>
              </a:ext>
            </a:extLst>
          </p:cNvPr>
          <p:cNvSpPr txBox="1"/>
          <p:nvPr/>
        </p:nvSpPr>
        <p:spPr>
          <a:xfrm>
            <a:off x="5172739" y="2368402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46286BB-C42C-C8E8-4FA2-4C328EF8C79B}"/>
              </a:ext>
            </a:extLst>
          </p:cNvPr>
          <p:cNvSpPr txBox="1"/>
          <p:nvPr/>
        </p:nvSpPr>
        <p:spPr>
          <a:xfrm>
            <a:off x="5172739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20C12AE-ED58-2C25-1B68-03AFB4D35001}"/>
              </a:ext>
            </a:extLst>
          </p:cNvPr>
          <p:cNvSpPr txBox="1"/>
          <p:nvPr/>
        </p:nvSpPr>
        <p:spPr>
          <a:xfrm>
            <a:off x="146197" y="2654474"/>
            <a:ext cx="799893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000" dirty="0"/>
              <a:t>На территории Беларуси было создано свыше 110 гетто.Крупнейние из них располагались в Минске ,Бресте, Барановичах, Гродно, Гомеле. Теснота, голод антисанитарные условия, тяжёлый труд ,</a:t>
            </a:r>
            <a:r>
              <a:rPr lang="ru-RU" sz="2000" dirty="0" smtClean="0"/>
              <a:t>издевательства, погромы</a:t>
            </a:r>
            <a:r>
              <a:rPr lang="ru-RU" sz="2000" dirty="0"/>
              <a:t>, массовые убийства сопровождали жизнь в гетто. На свою одежду евреев заставляли носить специальный знак в виде шестиконечной звезды. Всего за годы Великой отечественной войны на белорусской земле погибло свыше 600.000 евреев ,в том числе около 90 тысяч выходцев из стран Европы</a:t>
            </a:r>
            <a:r>
              <a:rPr lang="ru-RU" sz="2400" dirty="0"/>
              <a:t>.</a:t>
            </a:r>
          </a:p>
        </p:txBody>
      </p:sp>
      <p:pic>
        <p:nvPicPr>
          <p:cNvPr id="9" name="Рисунок 9">
            <a:extLst>
              <a:ext uri="{FF2B5EF4-FFF2-40B4-BE49-F238E27FC236}">
                <a16:creationId xmlns:a16="http://schemas.microsoft.com/office/drawing/2014/main" xmlns="" id="{12FF3FF9-6222-019C-41B7-6F640A4CA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5130" y="2514600"/>
            <a:ext cx="3617137" cy="398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966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EFACA8D-5CA2-AD4C-6717-A1114D7EFE17}"/>
              </a:ext>
            </a:extLst>
          </p:cNvPr>
          <p:cNvSpPr txBox="1"/>
          <p:nvPr/>
        </p:nvSpPr>
        <p:spPr>
          <a:xfrm>
            <a:off x="478466" y="677825"/>
            <a:ext cx="386759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400" dirty="0"/>
              <a:t>Город Мядель </a:t>
            </a:r>
            <a:r>
              <a:rPr lang="ru-RU" sz="2400" dirty="0" smtClean="0"/>
              <a:t>был </a:t>
            </a:r>
            <a:r>
              <a:rPr lang="ru-RU" sz="2400" dirty="0"/>
              <a:t>оккупирован </a:t>
            </a:r>
            <a:r>
              <a:rPr lang="ru-RU" sz="2400" dirty="0" smtClean="0"/>
              <a:t>немецкими </a:t>
            </a:r>
            <a:r>
              <a:rPr lang="ru-RU" sz="2400" dirty="0"/>
              <a:t>войсками в течение 3 лет </a:t>
            </a:r>
            <a:r>
              <a:rPr lang="ru-RU" sz="2400" dirty="0" smtClean="0"/>
              <a:t>— </a:t>
            </a:r>
          </a:p>
          <a:p>
            <a:pPr algn="l"/>
            <a:r>
              <a:rPr lang="ru-RU" sz="2400" dirty="0" smtClean="0"/>
              <a:t>с </a:t>
            </a:r>
            <a:r>
              <a:rPr lang="ru-RU" sz="2400" dirty="0"/>
              <a:t>2 июля 1941 года </a:t>
            </a:r>
            <a:endParaRPr lang="ru-RU" sz="2400" dirty="0" smtClean="0"/>
          </a:p>
          <a:p>
            <a:pPr algn="l"/>
            <a:r>
              <a:rPr lang="ru-RU" sz="2400" dirty="0" smtClean="0"/>
              <a:t>по </a:t>
            </a:r>
            <a:r>
              <a:rPr lang="ru-RU" sz="2400" dirty="0"/>
              <a:t>4 июля 1944 года.</a:t>
            </a:r>
          </a:p>
          <a:p>
            <a:pPr algn="l"/>
            <a:r>
              <a:rPr lang="ru-RU" sz="2400" dirty="0"/>
              <a:t>Вскоре после оккупации </a:t>
            </a:r>
            <a:r>
              <a:rPr lang="ru-RU" sz="2400" dirty="0" smtClean="0"/>
              <a:t>немцы, реализуя </a:t>
            </a:r>
            <a:r>
              <a:rPr lang="ru-RU" sz="2400" dirty="0"/>
              <a:t>нацистскую программу уничтожения евреев, организовали в местечке гетто</a:t>
            </a:r>
            <a:r>
              <a:rPr lang="ru-RU" sz="2000" dirty="0"/>
              <a:t>.</a:t>
            </a:r>
          </a:p>
        </p:txBody>
      </p:sp>
      <p:pic>
        <p:nvPicPr>
          <p:cNvPr id="3" name="Рисунок 3">
            <a:extLst>
              <a:ext uri="{FF2B5EF4-FFF2-40B4-BE49-F238E27FC236}">
                <a16:creationId xmlns:a16="http://schemas.microsoft.com/office/drawing/2014/main" xmlns="" id="{24CF8DA2-7B7B-862C-81CD-57293A4F9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2797" y="677826"/>
            <a:ext cx="7422832" cy="523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58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28A8E8A-6008-3221-8B25-0561215D2D75}"/>
              </a:ext>
            </a:extLst>
          </p:cNvPr>
          <p:cNvSpPr txBox="1"/>
          <p:nvPr/>
        </p:nvSpPr>
        <p:spPr>
          <a:xfrm>
            <a:off x="1275908" y="345558"/>
            <a:ext cx="9436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/>
              <a:t>Воспоминания очевидцев</a:t>
            </a:r>
            <a:r>
              <a:rPr lang="ru-RU" sz="2000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130E651-06B1-04DE-FB01-9A5C5B7C5988}"/>
              </a:ext>
            </a:extLst>
          </p:cNvPr>
          <p:cNvSpPr txBox="1"/>
          <p:nvPr/>
        </p:nvSpPr>
        <p:spPr>
          <a:xfrm>
            <a:off x="425302" y="1053444"/>
            <a:ext cx="750924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400" dirty="0"/>
              <a:t>Воспоминания жителя Мяделя Н. Я. Каца, «в начале сентября 1941 года были задержаны шесть евреев, которых загнали на пепелище сгоревшего дома Иосифа Кочерги и заставили переносить неостывшие угли с места на место. После этого на евреев натравили служебных собак, которые искусали их „до потери сознания“. Эта пытка продолжалась несколько часов. Затем немцы пригнали 46 евреев из Мяделя, построили в колонну по двое, погнали в кустарник урочища „Мхи“, заставили выкопать общую могилу и расстреляли»</a:t>
            </a:r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xmlns="" id="{7ED2430D-03C1-528B-183E-CB32CE45C1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0472" y="1093775"/>
            <a:ext cx="3871800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183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B72AECB-3EEF-ECDB-AB95-ECDF96B50713}"/>
              </a:ext>
            </a:extLst>
          </p:cNvPr>
          <p:cNvSpPr txBox="1"/>
          <p:nvPr/>
        </p:nvSpPr>
        <p:spPr>
          <a:xfrm>
            <a:off x="890476" y="412010"/>
            <a:ext cx="481123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400" dirty="0" err="1"/>
              <a:t>Мядельское</a:t>
            </a:r>
            <a:r>
              <a:rPr lang="ru-RU" sz="2400" dirty="0"/>
              <a:t> </a:t>
            </a:r>
            <a:r>
              <a:rPr lang="ru-RU" sz="2400" dirty="0" smtClean="0"/>
              <a:t>гетто просуществовало </a:t>
            </a:r>
            <a:r>
              <a:rPr lang="ru-RU" sz="2400" dirty="0"/>
              <a:t>с лета 1941 года по конец 1942 года.</a:t>
            </a:r>
          </a:p>
          <a:p>
            <a:pPr algn="l"/>
            <a:r>
              <a:rPr lang="ru-RU" sz="2400" dirty="0"/>
              <a:t>В ноябре 1942 года еврейские </a:t>
            </a:r>
            <a:r>
              <a:rPr lang="ru-RU" sz="2400" dirty="0" smtClean="0"/>
              <a:t>партизаны </a:t>
            </a:r>
            <a:r>
              <a:rPr lang="ru-RU" sz="2400" dirty="0"/>
              <a:t>из района Долгиново, принимая активное участие в уничтожении немецкого гарнизона в Мяделе, смогли освободить 130 евреев из Мядельского  гетто. Многие из спасшихся  сами стали партизанами.</a:t>
            </a:r>
          </a:p>
        </p:txBody>
      </p:sp>
      <p:pic>
        <p:nvPicPr>
          <p:cNvPr id="3" name="Рисунок 3">
            <a:extLst>
              <a:ext uri="{FF2B5EF4-FFF2-40B4-BE49-F238E27FC236}">
                <a16:creationId xmlns:a16="http://schemas.microsoft.com/office/drawing/2014/main" xmlns="" id="{197378F5-AF67-0DFB-B681-683363EF28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4962" y="600050"/>
            <a:ext cx="5409725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790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AE1A3BB-A4F3-28F6-57D8-AB9A2E1EFD6D}"/>
              </a:ext>
            </a:extLst>
          </p:cNvPr>
          <p:cNvSpPr txBox="1"/>
          <p:nvPr/>
        </p:nvSpPr>
        <p:spPr>
          <a:xfrm>
            <a:off x="571501" y="544986"/>
            <a:ext cx="539602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В </a:t>
            </a:r>
            <a:r>
              <a:rPr lang="ru-RU" sz="2400" dirty="0" err="1"/>
              <a:t>мядельское</a:t>
            </a:r>
            <a:r>
              <a:rPr lang="ru-RU" sz="2400" dirty="0"/>
              <a:t> гетто свозили евреев со всего </a:t>
            </a:r>
            <a:r>
              <a:rPr lang="ru-RU" sz="2400" dirty="0" err="1"/>
              <a:t>М</a:t>
            </a:r>
            <a:r>
              <a:rPr lang="ru-RU" sz="2400" dirty="0" err="1" smtClean="0"/>
              <a:t>ядельского</a:t>
            </a:r>
            <a:r>
              <a:rPr lang="ru-RU" sz="2400" dirty="0" smtClean="0"/>
              <a:t> </a:t>
            </a:r>
            <a:r>
              <a:rPr lang="ru-RU" sz="2400" dirty="0"/>
              <a:t>района. До войны в </a:t>
            </a:r>
            <a:r>
              <a:rPr lang="ru-RU" sz="2400" dirty="0" err="1" smtClean="0"/>
              <a:t>Мяделе</a:t>
            </a:r>
            <a:r>
              <a:rPr lang="ru-RU" sz="2400" dirty="0" smtClean="0"/>
              <a:t> </a:t>
            </a:r>
            <a:r>
              <a:rPr lang="ru-RU" sz="2400" dirty="0"/>
              <a:t>проживало около 170 евреев. После войны эта цифра уменьшилась до 80. За полтора года существования </a:t>
            </a:r>
            <a:r>
              <a:rPr lang="ru-RU" sz="2400" dirty="0" smtClean="0"/>
              <a:t>гетто </a:t>
            </a:r>
            <a:r>
              <a:rPr lang="ru-RU" sz="2400" dirty="0"/>
              <a:t>здесь было убито около 150 человек. Если бы в ноябре 1942 года еврейские </a:t>
            </a:r>
            <a:r>
              <a:rPr lang="ru-RU" sz="2400" dirty="0" smtClean="0"/>
              <a:t>партизаны </a:t>
            </a:r>
            <a:r>
              <a:rPr lang="ru-RU" sz="2400" dirty="0"/>
              <a:t>из района </a:t>
            </a:r>
            <a:r>
              <a:rPr lang="ru-RU" sz="2400" dirty="0"/>
              <a:t>Д</a:t>
            </a:r>
            <a:r>
              <a:rPr lang="ru-RU" sz="2400" dirty="0" smtClean="0"/>
              <a:t>олгиново </a:t>
            </a:r>
            <a:r>
              <a:rPr lang="ru-RU" sz="2400" dirty="0"/>
              <a:t>не уничтожили немецкий гарнизон в мяделе, эта цифра была бы в 2 раза больше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17DB6F2C-1207-6939-4245-36B717A27C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6485" y="651311"/>
            <a:ext cx="6267450" cy="5262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368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E70F685-59D3-EF13-6513-588B44B2EF5B}"/>
              </a:ext>
            </a:extLst>
          </p:cNvPr>
          <p:cNvSpPr txBox="1"/>
          <p:nvPr/>
        </p:nvSpPr>
        <p:spPr>
          <a:xfrm>
            <a:off x="425302" y="116160"/>
            <a:ext cx="6489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400" dirty="0"/>
              <a:t>В самом Мяделе и на </a:t>
            </a:r>
            <a:r>
              <a:rPr lang="ru-RU" sz="2400" dirty="0" smtClean="0"/>
              <a:t>бывшем еврейском </a:t>
            </a:r>
            <a:r>
              <a:rPr lang="ru-RU" sz="2400" dirty="0"/>
              <a:t>кладбище израильтянами, выходцами из Мяделя, </a:t>
            </a:r>
            <a:r>
              <a:rPr lang="ru-RU" sz="2400" dirty="0" smtClean="0"/>
              <a:t>установлен монумент </a:t>
            </a:r>
            <a:r>
              <a:rPr lang="ru-RU" sz="2400" dirty="0"/>
              <a:t>в память о жертвах геноцида евреев. Один памятник— в урочище мхи около дороги Минск-Нарочь. Второй —у озера Баторино, где у трассы Минск Нарочь стоит также и камень с указанием на сам мемориал.</a:t>
            </a:r>
          </a:p>
        </p:txBody>
      </p:sp>
      <p:pic>
        <p:nvPicPr>
          <p:cNvPr id="3" name="Рисунок 3">
            <a:extLst>
              <a:ext uri="{FF2B5EF4-FFF2-40B4-BE49-F238E27FC236}">
                <a16:creationId xmlns:a16="http://schemas.microsoft.com/office/drawing/2014/main" xmlns="" id="{FC546245-312D-9857-02A6-DED9FFB3FC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7025" y="518337"/>
            <a:ext cx="3932454" cy="5249825"/>
          </a:xfrm>
          <a:prstGeom prst="rect">
            <a:avLst/>
          </a:prstGeom>
        </p:spPr>
      </p:pic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55732908-2CE1-72FB-0230-FFFFA8B908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7447" y="3734487"/>
            <a:ext cx="4009804" cy="300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9572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403</Words>
  <Application>Microsoft Office PowerPoint</Application>
  <PresentationFormat>Широкоэкранный</PresentationFormat>
  <Paragraphs>14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Century Gothic</vt:lpstr>
      <vt:lpstr>Сетка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375298363277</dc:creator>
  <cp:lastModifiedBy>User</cp:lastModifiedBy>
  <cp:revision>7</cp:revision>
  <dcterms:created xsi:type="dcterms:W3CDTF">2023-02-08T16:40:49Z</dcterms:created>
  <dcterms:modified xsi:type="dcterms:W3CDTF">2023-02-09T18:10:01Z</dcterms:modified>
</cp:coreProperties>
</file>