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9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4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9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3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1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5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8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2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1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AF6B-47A5-4F8E-A4DE-00EBB8CECE25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477D-A8B6-40E8-AEE6-66FF2F0DE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2381" y="-2810164"/>
            <a:ext cx="6931891" cy="12404436"/>
          </a:xfrm>
        </p:spPr>
      </p:pic>
      <p:sp>
        <p:nvSpPr>
          <p:cNvPr id="5" name="TextBox 4"/>
          <p:cNvSpPr txBox="1"/>
          <p:nvPr/>
        </p:nvSpPr>
        <p:spPr>
          <a:xfrm>
            <a:off x="1237672" y="1616364"/>
            <a:ext cx="10289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ўзышл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насення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ветрам занесена,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не з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травы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самарослыя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парастк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глыб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нях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зямл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чнай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песеннай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Нашых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каран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вузялкам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ўпартасц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2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1620" y="-2754748"/>
            <a:ext cx="6941129" cy="12284365"/>
          </a:xfrm>
        </p:spPr>
      </p:pic>
      <p:sp>
        <p:nvSpPr>
          <p:cNvPr id="5" name="TextBox 4"/>
          <p:cNvSpPr txBox="1"/>
          <p:nvPr/>
        </p:nvSpPr>
        <p:spPr>
          <a:xfrm>
            <a:off x="838201" y="452582"/>
            <a:ext cx="1078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старобелорусского языка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7891" y="1561671"/>
            <a:ext cx="2826327" cy="1154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3" y="2401455"/>
            <a:ext cx="2834886" cy="1164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891" y="3692125"/>
            <a:ext cx="2834886" cy="1164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884" y="2527688"/>
            <a:ext cx="2834886" cy="1164437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3486389" y="2401455"/>
            <a:ext cx="568375" cy="58221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51612">
            <a:off x="5224889" y="2868862"/>
            <a:ext cx="652329" cy="6706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16170">
            <a:off x="7044625" y="2283279"/>
            <a:ext cx="869382" cy="8937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7662" y="1757736"/>
            <a:ext cx="2434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Старобелорусский язык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716216"/>
            <a:ext cx="238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Польский язык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9564" y="3909409"/>
            <a:ext cx="2179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Латинский язык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23564" y="2694407"/>
            <a:ext cx="201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Немецкий язык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9328" y="-2625437"/>
            <a:ext cx="6922655" cy="12339782"/>
          </a:xfrm>
        </p:spPr>
      </p:pic>
      <p:sp>
        <p:nvSpPr>
          <p:cNvPr id="5" name="TextBox 4"/>
          <p:cNvSpPr txBox="1"/>
          <p:nvPr/>
        </p:nvSpPr>
        <p:spPr>
          <a:xfrm>
            <a:off x="3112655" y="365125"/>
            <a:ext cx="523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8437"/>
            <a:ext cx="3788394" cy="2456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205" y="1150713"/>
            <a:ext cx="3256492" cy="2611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45" y="3238392"/>
            <a:ext cx="3583709" cy="261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762162"/>
            <a:ext cx="3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9891" y="3684440"/>
            <a:ext cx="378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9454" y="5087666"/>
            <a:ext cx="498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9291" y="-2805547"/>
            <a:ext cx="6959599" cy="12367494"/>
          </a:xfrm>
        </p:spPr>
      </p:pic>
      <p:sp>
        <p:nvSpPr>
          <p:cNvPr id="5" name="TextBox 4"/>
          <p:cNvSpPr txBox="1"/>
          <p:nvPr/>
        </p:nvSpPr>
        <p:spPr>
          <a:xfrm>
            <a:off x="2244436" y="982802"/>
            <a:ext cx="669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763" y="2308365"/>
            <a:ext cx="9171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Повторить параграфы8-17, </a:t>
            </a:r>
          </a:p>
          <a:p>
            <a:pPr algn="ctr"/>
            <a:r>
              <a:rPr lang="ru-RU" sz="3200" b="1" dirty="0" smtClean="0"/>
              <a:t>подготовится к уроку обобщения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65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7624" y="-2751068"/>
            <a:ext cx="6776751" cy="1219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8944" y="1629152"/>
            <a:ext cx="80541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anose="02020603050405020304" pitchFamily="18" charset="-78"/>
              </a:rPr>
              <a:t>Этнические процессы</a:t>
            </a:r>
            <a:endParaRPr lang="ru-RU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06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8566" y="-2810165"/>
            <a:ext cx="6959599" cy="12376730"/>
          </a:xfrm>
        </p:spPr>
      </p:pic>
      <p:sp>
        <p:nvSpPr>
          <p:cNvPr id="5" name="TextBox 4"/>
          <p:cNvSpPr txBox="1"/>
          <p:nvPr/>
        </p:nvSpPr>
        <p:spPr>
          <a:xfrm>
            <a:off x="637309" y="822036"/>
            <a:ext cx="11203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План урока: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1.	Формирование белорусской народности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2.	Формы этнического и местного самоназвания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3.	Название «Белая Русь»</a:t>
            </a: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4.	Старобелорусский язык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818" y="-2814783"/>
            <a:ext cx="6978073" cy="12367491"/>
          </a:xfrm>
        </p:spPr>
      </p:pic>
      <p:sp>
        <p:nvSpPr>
          <p:cNvPr id="5" name="TextBox 4"/>
          <p:cNvSpPr txBox="1"/>
          <p:nvPr/>
        </p:nvSpPr>
        <p:spPr>
          <a:xfrm>
            <a:off x="489527" y="442526"/>
            <a:ext cx="114069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Народность – </a:t>
            </a:r>
            <a:r>
              <a:rPr lang="ru-RU" sz="4000" i="1" dirty="0" smtClean="0">
                <a:solidFill>
                  <a:srgbClr val="FF0000"/>
                </a:solidFill>
              </a:rPr>
              <a:t>общность жителей страны, которая имеет общие язык, культуру, быт, самосознание, территорию. 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96" y="2253289"/>
            <a:ext cx="7840169" cy="352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74" y="-2719909"/>
            <a:ext cx="6931891" cy="12367491"/>
          </a:xfrm>
        </p:spPr>
      </p:pic>
      <p:sp>
        <p:nvSpPr>
          <p:cNvPr id="5" name="TextBox 4"/>
          <p:cNvSpPr txBox="1"/>
          <p:nvPr/>
        </p:nvSpPr>
        <p:spPr>
          <a:xfrm>
            <a:off x="609600" y="591127"/>
            <a:ext cx="1055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формирования белорусской народности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452" y="3178823"/>
            <a:ext cx="2087418" cy="868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Кроманьонцы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8038" y="3178824"/>
            <a:ext cx="1995054" cy="868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65958" y="3178822"/>
            <a:ext cx="1791854" cy="868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Славяне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78" y="2053166"/>
            <a:ext cx="1804572" cy="8839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204" y="3209107"/>
            <a:ext cx="1804572" cy="8839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78" y="3209107"/>
            <a:ext cx="1804572" cy="8839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78" y="4483292"/>
            <a:ext cx="1804572" cy="883997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flipV="1">
            <a:off x="2317870" y="3565236"/>
            <a:ext cx="577954" cy="249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092" y="3507836"/>
            <a:ext cx="482866" cy="2865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12" y="3507625"/>
            <a:ext cx="482866" cy="2865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744" y="3507825"/>
            <a:ext cx="597460" cy="286537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 rot="18600529">
            <a:off x="7209691" y="2840930"/>
            <a:ext cx="497490" cy="266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44" y="3939819"/>
            <a:ext cx="597174" cy="650654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 rot="1856391">
            <a:off x="7201319" y="4134822"/>
            <a:ext cx="698567" cy="285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744" y="2756829"/>
            <a:ext cx="658425" cy="4938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29842" y="231049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Кривичи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94266" y="3466227"/>
            <a:ext cx="141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Дреговичи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8063447" y="4735930"/>
            <a:ext cx="148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Радимичи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276864" y="3329232"/>
            <a:ext cx="15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Белорусская народность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3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8527" y="-2777838"/>
            <a:ext cx="6922655" cy="12349019"/>
          </a:xfrm>
        </p:spPr>
      </p:pic>
      <p:sp>
        <p:nvSpPr>
          <p:cNvPr id="5" name="TextBox 4"/>
          <p:cNvSpPr txBox="1"/>
          <p:nvPr/>
        </p:nvSpPr>
        <p:spPr>
          <a:xfrm>
            <a:off x="838200" y="480291"/>
            <a:ext cx="10254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Сарматизм</a:t>
            </a:r>
            <a:r>
              <a:rPr lang="ru-RU" sz="2400" i="1" dirty="0" smtClean="0">
                <a:solidFill>
                  <a:srgbClr val="FF0000"/>
                </a:solidFill>
              </a:rPr>
              <a:t> – это система взглядов шляхетского сословия, объясняющая исключительное положение шляхты в государстве и  основанная на идее происхождения шляхтичей  от древнего сарматского племени.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5" y="1555213"/>
            <a:ext cx="5984510" cy="4167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1680620"/>
            <a:ext cx="2323408" cy="39230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3964" y="2724727"/>
            <a:ext cx="148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Сарматский портрет</a:t>
            </a:r>
            <a:endParaRPr lang="ru-RU" sz="1600" dirty="0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10132291" y="2927927"/>
            <a:ext cx="221673" cy="19396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2382" y="-2819402"/>
            <a:ext cx="6950363" cy="12404440"/>
          </a:xfrm>
        </p:spPr>
      </p:pic>
      <p:sp>
        <p:nvSpPr>
          <p:cNvPr id="5" name="TextBox 4"/>
          <p:cNvSpPr txBox="1"/>
          <p:nvPr/>
        </p:nvSpPr>
        <p:spPr>
          <a:xfrm>
            <a:off x="1126836" y="365125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этнического и местного самоназвания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6800" y="1350420"/>
            <a:ext cx="2355273" cy="720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Литвины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08" y="2651234"/>
            <a:ext cx="2365453" cy="731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4023034"/>
            <a:ext cx="2365453" cy="731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09" y="1339273"/>
            <a:ext cx="2365453" cy="731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09" y="2651234"/>
            <a:ext cx="2365453" cy="7315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09" y="4023034"/>
            <a:ext cx="2365453" cy="7315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34064" y="4158699"/>
            <a:ext cx="19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Полочане</a:t>
            </a:r>
            <a:r>
              <a:rPr lang="ru-RU" dirty="0" smtClean="0"/>
              <a:t>, </a:t>
            </a:r>
            <a:r>
              <a:rPr lang="ru-RU" dirty="0" err="1" smtClean="0"/>
              <a:t>пиняне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83350" y="2711073"/>
            <a:ext cx="2411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Большая часть современной Беларуси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920671" y="1613286"/>
            <a:ext cx="1892982" cy="1835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180" y="2907287"/>
            <a:ext cx="1914310" cy="219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71" y="4233623"/>
            <a:ext cx="1914310" cy="2194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18929" y="1418250"/>
            <a:ext cx="223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Северо-запад современной Беларуси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945932" y="2818794"/>
            <a:ext cx="12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Русины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053399" y="3936065"/>
            <a:ext cx="230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Название главного города той или иной земли, области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380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5492" y="-2715491"/>
            <a:ext cx="6761019" cy="12192000"/>
          </a:xfrm>
        </p:spPr>
      </p:pic>
      <p:sp>
        <p:nvSpPr>
          <p:cNvPr id="5" name="TextBox 4"/>
          <p:cNvSpPr txBox="1"/>
          <p:nvPr/>
        </p:nvSpPr>
        <p:spPr>
          <a:xfrm>
            <a:off x="1413162" y="365125"/>
            <a:ext cx="857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«Белая Русь»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71" y="1109106"/>
            <a:ext cx="5371725" cy="45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0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9255" y="-2690091"/>
            <a:ext cx="6922654" cy="12302836"/>
          </a:xfrm>
        </p:spPr>
      </p:pic>
      <p:sp>
        <p:nvSpPr>
          <p:cNvPr id="5" name="Прямоугольник 4"/>
          <p:cNvSpPr/>
          <p:nvPr/>
        </p:nvSpPr>
        <p:spPr>
          <a:xfrm>
            <a:off x="3879273" y="1999420"/>
            <a:ext cx="3195782" cy="1274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47273" y="365125"/>
            <a:ext cx="828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старобелорусского языка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056" y="2331929"/>
            <a:ext cx="290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Применение старобелорусского языка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4736" y="1377520"/>
            <a:ext cx="2209800" cy="8589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6" y="3314465"/>
            <a:ext cx="2219136" cy="871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559" y="4186269"/>
            <a:ext cx="2219136" cy="8718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09" y="3314465"/>
            <a:ext cx="2219136" cy="8718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09" y="1364698"/>
            <a:ext cx="2219136" cy="871804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121891" y="1875574"/>
            <a:ext cx="757382" cy="456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32943">
            <a:off x="5311155" y="3498959"/>
            <a:ext cx="841321" cy="5425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87195">
            <a:off x="7099405" y="1714049"/>
            <a:ext cx="1125426" cy="725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978277">
            <a:off x="3014787" y="3260999"/>
            <a:ext cx="841321" cy="5425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14520">
            <a:off x="7091843" y="3037771"/>
            <a:ext cx="1174732" cy="7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171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Andalus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2023-01-18T07:15:59Z</dcterms:created>
  <dcterms:modified xsi:type="dcterms:W3CDTF">2023-01-18T08:45:40Z</dcterms:modified>
</cp:coreProperties>
</file>