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65" r:id="rId3"/>
    <p:sldId id="266" r:id="rId4"/>
    <p:sldId id="273" r:id="rId5"/>
    <p:sldId id="269" r:id="rId6"/>
    <p:sldId id="279" r:id="rId7"/>
    <p:sldId id="271" r:id="rId8"/>
    <p:sldId id="272" r:id="rId9"/>
    <p:sldId id="274" r:id="rId10"/>
    <p:sldId id="275" r:id="rId11"/>
    <p:sldId id="276" r:id="rId12"/>
    <p:sldId id="277" r:id="rId13"/>
    <p:sldId id="284" r:id="rId14"/>
    <p:sldId id="280" r:id="rId15"/>
    <p:sldId id="281" r:id="rId16"/>
    <p:sldId id="282" r:id="rId17"/>
    <p:sldId id="283" r:id="rId18"/>
    <p:sldId id="270" r:id="rId19"/>
    <p:sldId id="261" r:id="rId20"/>
    <p:sldId id="260" r:id="rId21"/>
    <p:sldId id="259" r:id="rId22"/>
    <p:sldId id="262" r:id="rId23"/>
    <p:sldId id="258" r:id="rId24"/>
    <p:sldId id="263" r:id="rId25"/>
    <p:sldId id="257" r:id="rId26"/>
    <p:sldId id="264" r:id="rId27"/>
    <p:sldId id="28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9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88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4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7486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5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42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6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6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3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2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8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0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6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2A814-8A76-4E6E-9CA2-9FACFFAB0E64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EC065C-83B0-49CC-BA7A-ED8768F3B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6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4515" y="904741"/>
            <a:ext cx="8915399" cy="2262781"/>
          </a:xfrm>
        </p:spPr>
        <p:txBody>
          <a:bodyPr/>
          <a:lstStyle/>
          <a:p>
            <a:pPr algn="ctr"/>
            <a:r>
              <a:rPr lang="ru-RU" dirty="0" smtClean="0"/>
              <a:t>Подготовка к олимпиаде по обществоведению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Михальченко О. И., учитель истории и обществоведения </a:t>
            </a:r>
          </a:p>
          <a:p>
            <a:pPr algn="ctr"/>
            <a:r>
              <a:rPr lang="ru-RU" dirty="0" smtClean="0"/>
              <a:t>ГУО «</a:t>
            </a:r>
            <a:r>
              <a:rPr lang="ru-RU" dirty="0" err="1" smtClean="0"/>
              <a:t>Мядельская</a:t>
            </a:r>
            <a:r>
              <a:rPr lang="ru-RU" dirty="0" smtClean="0"/>
              <a:t> средняя школа №2»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3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1" y="1287888"/>
            <a:ext cx="11113957" cy="40568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70" y="5177307"/>
            <a:ext cx="10436338" cy="11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79" y="1777551"/>
            <a:ext cx="8387431" cy="4455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7894" y="294865"/>
            <a:ext cx="8512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1.1. Вставьте названия видов конкуренции: </a:t>
            </a:r>
          </a:p>
          <a:p>
            <a:r>
              <a:rPr lang="ru-RU" dirty="0"/>
              <a:t>По 1 баллу  за каждое название: совершенная (свободная);  несовершенная , монополистическая, олигополия (олигополистическая),  монополия.</a:t>
            </a:r>
          </a:p>
        </p:txBody>
      </p:sp>
    </p:spTree>
    <p:extLst>
      <p:ext uri="{BB962C8B-B14F-4D97-AF65-F5344CB8AC3E}">
        <p14:creationId xmlns:p14="http://schemas.microsoft.com/office/powerpoint/2010/main" val="15767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557" y="0"/>
            <a:ext cx="9092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1.2. </a:t>
            </a:r>
            <a:r>
              <a:rPr lang="ru-RU" b="1" dirty="0"/>
              <a:t>Выберите из предложенных соответствующие изображения, чтобы проиллюстрировать определённый вид конкуренции. Около названия вида конкуренции вставьте цифры с соответствующими логотипами. Коротко объясните свой выбор.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13" y="1200329"/>
            <a:ext cx="9561699" cy="39900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5618" y="5209255"/>
            <a:ext cx="10444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 5 баллов за правильный ответ по виду конкуренции: </a:t>
            </a:r>
          </a:p>
          <a:p>
            <a:r>
              <a:rPr lang="ru-RU" sz="1600" dirty="0"/>
              <a:t>Монополистическая конкуренция: 2, 3, 5, 6,7, 9 (множество дифференцированной продукции от производителей одежды)</a:t>
            </a:r>
          </a:p>
          <a:p>
            <a:r>
              <a:rPr lang="ru-RU" sz="1600" dirty="0"/>
              <a:t>Олигополия: 1,8,10 (всего три оператора мобильной связи)</a:t>
            </a:r>
          </a:p>
          <a:p>
            <a:r>
              <a:rPr lang="ru-RU" sz="1600" dirty="0"/>
              <a:t>Монополия: 4 (единственное предприятие электросвязи, обеспечивающее стационарную телефонную связь). </a:t>
            </a:r>
          </a:p>
        </p:txBody>
      </p:sp>
    </p:spTree>
    <p:extLst>
      <p:ext uri="{BB962C8B-B14F-4D97-AF65-F5344CB8AC3E}">
        <p14:creationId xmlns:p14="http://schemas.microsoft.com/office/powerpoint/2010/main" val="31115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26" y="573623"/>
            <a:ext cx="9162546" cy="5595357"/>
          </a:xfrm>
        </p:spPr>
      </p:pic>
    </p:spTree>
    <p:extLst>
      <p:ext uri="{BB962C8B-B14F-4D97-AF65-F5344CB8AC3E}">
        <p14:creationId xmlns:p14="http://schemas.microsoft.com/office/powerpoint/2010/main" val="13970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16084" r="6194" b="18854"/>
          <a:stretch/>
        </p:blipFill>
        <p:spPr>
          <a:xfrm>
            <a:off x="3374265" y="0"/>
            <a:ext cx="5962919" cy="6678470"/>
          </a:xfrm>
        </p:spPr>
      </p:pic>
    </p:spTree>
    <p:extLst>
      <p:ext uri="{BB962C8B-B14F-4D97-AF65-F5344CB8AC3E}">
        <p14:creationId xmlns:p14="http://schemas.microsoft.com/office/powerpoint/2010/main" val="15987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7364472"/>
              </p:ext>
            </p:extLst>
          </p:nvPr>
        </p:nvGraphicFramePr>
        <p:xfrm>
          <a:off x="3466429" y="214668"/>
          <a:ext cx="4750292" cy="6483619"/>
        </p:xfrm>
        <a:graphic>
          <a:graphicData uri="http://schemas.openxmlformats.org/drawingml/2006/table">
            <a:tbl>
              <a:tblPr/>
              <a:tblGrid>
                <a:gridCol w="2375146">
                  <a:extLst>
                    <a:ext uri="{9D8B030D-6E8A-4147-A177-3AD203B41FA5}">
                      <a16:colId xmlns:a16="http://schemas.microsoft.com/office/drawing/2014/main" val="2788201827"/>
                    </a:ext>
                  </a:extLst>
                </a:gridCol>
                <a:gridCol w="2375146">
                  <a:extLst>
                    <a:ext uri="{9D8B030D-6E8A-4147-A177-3AD203B41FA5}">
                      <a16:colId xmlns:a16="http://schemas.microsoft.com/office/drawing/2014/main" val="1610240979"/>
                    </a:ext>
                  </a:extLst>
                </a:gridCol>
              </a:tblGrid>
              <a:tr h="2912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</a:rPr>
                        <a:t>Типы социального действия</a:t>
                      </a:r>
                      <a:endParaRPr lang="ru-RU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4450" marR="44450" marT="22225" marB="22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92194"/>
                  </a:ext>
                </a:extLst>
              </a:tr>
              <a:tr h="291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990000"/>
                          </a:solidFill>
                          <a:effectLst/>
                        </a:rPr>
                        <a:t>Характеристика</a:t>
                      </a:r>
                      <a:endParaRPr lang="ru-RU" sz="1200" dirty="0">
                        <a:solidFill>
                          <a:srgbClr val="990000"/>
                        </a:solidFill>
                        <a:effectLst/>
                      </a:endParaRPr>
                    </a:p>
                  </a:txBody>
                  <a:tcPr marL="44450" marR="44450" marT="22225" marB="22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990000"/>
                          </a:solidFill>
                          <a:effectLst/>
                        </a:rPr>
                        <a:t>Пример</a:t>
                      </a:r>
                      <a:endParaRPr lang="ru-RU" sz="1200">
                        <a:solidFill>
                          <a:srgbClr val="990000"/>
                        </a:solidFill>
                        <a:effectLst/>
                      </a:endParaRPr>
                    </a:p>
                  </a:txBody>
                  <a:tcPr marL="44450" marR="44450" marT="22225" marB="22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73147"/>
                  </a:ext>
                </a:extLst>
              </a:tr>
              <a:tr h="2912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rgbClr val="FFFFFF"/>
                          </a:solidFill>
                          <a:effectLst/>
                        </a:rPr>
                        <a:t>Целерациональное</a:t>
                      </a:r>
                      <a:endParaRPr lang="ru-RU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4450" marR="44450" marT="22225" marB="22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725538"/>
                  </a:ext>
                </a:extLst>
              </a:tr>
              <a:tr h="139083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Действующее лицо чётко представляет цель и способы её достижения, разработан план конкретных действий и известны условия реализации этого плана</a:t>
                      </a:r>
                    </a:p>
                  </a:txBody>
                  <a:tcPr marL="44450" marR="44450" marT="22225" marB="222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Предприниматель на основе результатов социолого-маркетингового исследования принимает решение обновить ассортимент товаров или спектр услуг</a:t>
                      </a:r>
                    </a:p>
                  </a:txBody>
                  <a:tcPr marL="44450" marR="44450" marT="22225" marB="222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78117"/>
                  </a:ext>
                </a:extLst>
              </a:tr>
              <a:tr h="2912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</a:rPr>
                        <a:t>Ценностно-рациональное</a:t>
                      </a:r>
                      <a:endParaRPr lang="ru-RU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4450" marR="44450" marT="22225" marB="22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689667"/>
                  </a:ext>
                </a:extLst>
              </a:tr>
              <a:tr h="1610764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Человек в силу своего воспитания и жизненного опыта безусловно верит во что-то для него очень ценное, считает какие-то идеи абсолютно правильными, независимо от обстоятельств и последствий</a:t>
                      </a:r>
                    </a:p>
                  </a:txBody>
                  <a:tcPr marL="44450" marR="44450" marT="22225" marB="222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Капитан, который последним покидает тонущий корабль. Для капитана это большой риск, но он не может поступить иначе, поскольку для него это вопрос чести</a:t>
                      </a:r>
                    </a:p>
                  </a:txBody>
                  <a:tcPr marL="44450" marR="44450" marT="22225" marB="222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269422"/>
                  </a:ext>
                </a:extLst>
              </a:tr>
              <a:tr h="2912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</a:rPr>
                        <a:t>Традиционное</a:t>
                      </a:r>
                      <a:endParaRPr lang="ru-RU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4450" marR="44450" marT="22225" marB="22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46271"/>
                  </a:ext>
                </a:extLst>
              </a:tr>
              <a:tr h="731055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Действия человека основаны на длительной привычке</a:t>
                      </a:r>
                    </a:p>
                  </a:txBody>
                  <a:tcPr marL="44450" marR="44450" marT="22225" marB="222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Девушка делает зарядку и чистит зубы по утрам, молодой человек совершает пробежку</a:t>
                      </a:r>
                    </a:p>
                  </a:txBody>
                  <a:tcPr marL="44450" marR="44450" marT="22225" marB="222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93393"/>
                  </a:ext>
                </a:extLst>
              </a:tr>
              <a:tr h="2912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</a:rPr>
                        <a:t>Аффективное</a:t>
                      </a:r>
                      <a:endParaRPr lang="ru-RU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44450" marR="44450" marT="22225" marB="222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490969"/>
                  </a:ext>
                </a:extLst>
              </a:tr>
              <a:tr h="950980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Действия совершаются под влиянием эмоций, когда человеком движут чувства</a:t>
                      </a:r>
                    </a:p>
                  </a:txBody>
                  <a:tcPr marL="44450" marR="44450" marT="22225" marB="222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Влюблённый, но ограниченный в средствах мужчина покупает для своей дамы сердца самый дорогой букет</a:t>
                      </a:r>
                    </a:p>
                  </a:txBody>
                  <a:tcPr marL="44450" marR="44450" marT="22225" marB="222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80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9" y="581941"/>
            <a:ext cx="8188478" cy="5896131"/>
          </a:xfrm>
        </p:spPr>
      </p:pic>
    </p:spTree>
    <p:extLst>
      <p:ext uri="{BB962C8B-B14F-4D97-AF65-F5344CB8AC3E}">
        <p14:creationId xmlns:p14="http://schemas.microsoft.com/office/powerpoint/2010/main" val="32373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93" y="412347"/>
            <a:ext cx="7728082" cy="5936938"/>
          </a:xfrm>
        </p:spPr>
      </p:pic>
    </p:spTree>
    <p:extLst>
      <p:ext uri="{BB962C8B-B14F-4D97-AF65-F5344CB8AC3E}">
        <p14:creationId xmlns:p14="http://schemas.microsoft.com/office/powerpoint/2010/main" val="29131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26" y="534473"/>
            <a:ext cx="7959144" cy="596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6180" y="5492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Максимальное количество баллов за выполнение заданий II тура -110</a:t>
            </a:r>
          </a:p>
          <a:p>
            <a:r>
              <a:rPr lang="ru-RU" dirty="0" smtClean="0"/>
              <a:t>I.	</a:t>
            </a:r>
            <a:r>
              <a:rPr lang="ru-RU" b="1" dirty="0" smtClean="0"/>
              <a:t>Задания с одним правильным ответом (за каждый правильный ответ - 1 балл)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2226" y="186379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	Главной функцией Парламента в Республике Беларусь является:</a:t>
            </a:r>
          </a:p>
          <a:p>
            <a:r>
              <a:rPr lang="ru-RU" dirty="0" smtClean="0"/>
              <a:t>1)	законотворчество:*</a:t>
            </a:r>
          </a:p>
          <a:p>
            <a:r>
              <a:rPr lang="ru-RU" dirty="0" smtClean="0"/>
              <a:t>2)	подписание законов:</a:t>
            </a:r>
          </a:p>
          <a:p>
            <a:r>
              <a:rPr lang="ru-RU" dirty="0" smtClean="0"/>
              <a:t>3)	обеспечение эффективного управления в государстве посредством реализации законов;</a:t>
            </a:r>
          </a:p>
          <a:p>
            <a:r>
              <a:rPr lang="ru-RU" dirty="0" smtClean="0"/>
              <a:t>4)	осуществление посредничества между органами государственной власти.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6258" y="1863799"/>
            <a:ext cx="48682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	Под особым свойством человека субъективно отображать события объективной реальности понимается:</a:t>
            </a:r>
          </a:p>
          <a:p>
            <a:r>
              <a:rPr lang="ru-RU" dirty="0" smtClean="0"/>
              <a:t>а)	мышление;</a:t>
            </a:r>
          </a:p>
          <a:p>
            <a:r>
              <a:rPr lang="ru-RU" dirty="0" smtClean="0"/>
              <a:t>б)	мировосприятие;</a:t>
            </a:r>
          </a:p>
          <a:p>
            <a:r>
              <a:rPr lang="ru-RU" dirty="0" smtClean="0"/>
              <a:t>в)	психика;*</a:t>
            </a:r>
          </a:p>
          <a:p>
            <a:r>
              <a:rPr lang="ru-RU" dirty="0" smtClean="0"/>
              <a:t>г)	мировоззрение.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9004" y="4711952"/>
            <a:ext cx="9238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.	Центральным органом государственного управления является:</a:t>
            </a:r>
          </a:p>
          <a:p>
            <a:r>
              <a:rPr lang="ru-RU" dirty="0" smtClean="0"/>
              <a:t>а)	Национальное собрание Республики Беларусь;</a:t>
            </a:r>
          </a:p>
          <a:p>
            <a:r>
              <a:rPr lang="ru-RU" dirty="0" smtClean="0"/>
              <a:t>б)	Администрация Президента Республики Беларусь;</a:t>
            </a:r>
          </a:p>
          <a:p>
            <a:r>
              <a:rPr lang="ru-RU" dirty="0" smtClean="0"/>
              <a:t>в)	Совет Министров Республики Беларусь:*</a:t>
            </a:r>
          </a:p>
          <a:p>
            <a:r>
              <a:rPr lang="ru-RU" dirty="0" smtClean="0"/>
              <a:t>г)	Генеральная прокуратура Республики Беларусь.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616" y="206061"/>
            <a:ext cx="102322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Максимальное количество баллов за выполнение заданий 1 тура - 150</a:t>
            </a:r>
          </a:p>
          <a:p>
            <a:r>
              <a:rPr lang="ru-RU" dirty="0" smtClean="0"/>
              <a:t>I.	</a:t>
            </a:r>
            <a:r>
              <a:rPr lang="ru-RU" b="1" dirty="0" smtClean="0"/>
              <a:t>Конституция - Основной закон государства 42 балла</a:t>
            </a:r>
          </a:p>
          <a:p>
            <a:endParaRPr lang="ru-RU" dirty="0" smtClean="0"/>
          </a:p>
          <a:p>
            <a:r>
              <a:rPr lang="ru-RU" dirty="0" smtClean="0"/>
              <a:t>1.	</a:t>
            </a:r>
            <a:r>
              <a:rPr lang="ru-RU" b="1" i="1" dirty="0" smtClean="0"/>
              <a:t>На с. 126 учебника «Обществоведение» 9 класс говорится, что Конституция является основным законом государства. Выполните задания связанные с изучением Конституции Республики Беларусь.</a:t>
            </a:r>
          </a:p>
          <a:p>
            <a:r>
              <a:rPr lang="ru-RU" b="1" i="1" dirty="0" smtClean="0"/>
              <a:t>1.1.	Заполните пропуски. (8 баллов)</a:t>
            </a:r>
          </a:p>
          <a:p>
            <a:r>
              <a:rPr lang="ru-RU" dirty="0" smtClean="0"/>
              <a:t>Первой Конституцией в современном смысле этого понятия считается принятая в</a:t>
            </a:r>
          </a:p>
          <a:p>
            <a:r>
              <a:rPr lang="ru-RU" dirty="0" smtClean="0"/>
              <a:t>А)__________	Б)_____________	. Второй в мире и первой в</a:t>
            </a:r>
          </a:p>
          <a:p>
            <a:r>
              <a:rPr lang="ru-RU" dirty="0" smtClean="0"/>
              <a:t>Европе	стала	В)_______________	 принятая	в</a:t>
            </a:r>
          </a:p>
          <a:p>
            <a:r>
              <a:rPr lang="ru-RU" dirty="0" smtClean="0"/>
              <a:t>Г)_______________	. В XX в. в Беларуси было принято Д)-_______________ конституций в Е)_________________	, 1927, 1937 и Ж)_______________	и в 3)_______________	Конституция Республики Беларусь.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22360" y="3899380"/>
            <a:ext cx="100455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A)	1787г.</a:t>
            </a:r>
          </a:p>
          <a:p>
            <a:r>
              <a:rPr lang="ru-RU" dirty="0" smtClean="0"/>
              <a:t>Б) Конституция США</a:t>
            </a:r>
          </a:p>
          <a:p>
            <a:pPr marL="342900" indent="-342900">
              <a:buAutoNum type="alphaUcParenR" startAt="2"/>
            </a:pPr>
            <a:r>
              <a:rPr lang="ru-RU" dirty="0" smtClean="0"/>
              <a:t>Конституция Речи Посполитой</a:t>
            </a:r>
          </a:p>
          <a:p>
            <a:r>
              <a:rPr lang="ru-RU" dirty="0" smtClean="0"/>
              <a:t> Г) 3 мая 1791 г.</a:t>
            </a:r>
          </a:p>
          <a:p>
            <a:r>
              <a:rPr lang="ru-RU" dirty="0" smtClean="0"/>
              <a:t>Д) пять Е) 1919 Ж) 1978</a:t>
            </a:r>
          </a:p>
          <a:p>
            <a:r>
              <a:rPr lang="ru-RU" dirty="0" smtClean="0"/>
              <a:t>3) 15 марта 1994</a:t>
            </a:r>
          </a:p>
          <a:p>
            <a:r>
              <a:rPr lang="ru-RU" dirty="0" smtClean="0"/>
              <a:t>По 1 баллу за каждый правильный ответ.</a:t>
            </a:r>
          </a:p>
          <a:p>
            <a:r>
              <a:rPr lang="ru-RU" dirty="0" smtClean="0"/>
              <a:t>На основе материала(-</a:t>
            </a:r>
            <a:r>
              <a:rPr lang="ru-RU" dirty="0" err="1" smtClean="0"/>
              <a:t>ов</a:t>
            </a:r>
            <a:r>
              <a:rPr lang="ru-RU" dirty="0" smtClean="0"/>
              <a:t>): Обществоведение : учеб, пособие для 9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r>
              <a:rPr lang="ru-RU" dirty="0" err="1" smtClean="0"/>
              <a:t>учреэ</a:t>
            </a:r>
            <a:r>
              <a:rPr lang="ru-RU" dirty="0" smtClean="0"/>
              <a:t>/</a:t>
            </a:r>
            <a:r>
              <a:rPr lang="ru-RU" dirty="0" err="1" smtClean="0"/>
              <a:t>сдений</a:t>
            </a:r>
            <a:r>
              <a:rPr lang="ru-RU" dirty="0" smtClean="0"/>
              <a:t> общ. сред, образования с рус. яз. обучения / А. Н. Данилов [и др.]; под ред. А.Н. Данилова. - Минск : </a:t>
            </a:r>
            <a:r>
              <a:rPr lang="ru-RU" dirty="0" err="1" smtClean="0"/>
              <a:t>Адукацыя</a:t>
            </a:r>
            <a:r>
              <a:rPr lang="ru-RU" dirty="0" smtClean="0"/>
              <a:t> i </a:t>
            </a:r>
            <a:r>
              <a:rPr lang="ru-RU" dirty="0" err="1" smtClean="0"/>
              <a:t>выхаванне</a:t>
            </a:r>
            <a:r>
              <a:rPr lang="ru-RU" dirty="0" smtClean="0"/>
              <a:t>, 2019 (§14, стр. 126).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2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0726" y="749001"/>
            <a:ext cx="7525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en-US" dirty="0" smtClean="0"/>
              <a:t>II</a:t>
            </a:r>
            <a:r>
              <a:rPr lang="ru-RU" dirty="0" smtClean="0"/>
              <a:t>. Задания с двумя правильными ответами (2 балла за задание; за каждый правильный ответ - по 1 баллу)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4254" y="1682410"/>
            <a:ext cx="4005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.	К общественно-экономическим формациям относятся:</a:t>
            </a:r>
          </a:p>
          <a:p>
            <a:r>
              <a:rPr lang="ru-RU" dirty="0" smtClean="0"/>
              <a:t>]) древнерусская:</a:t>
            </a:r>
          </a:p>
          <a:p>
            <a:r>
              <a:rPr lang="ru-RU" dirty="0" smtClean="0"/>
              <a:t>2)	новейшая;</a:t>
            </a:r>
          </a:p>
          <a:p>
            <a:r>
              <a:rPr lang="ru-RU" dirty="0" smtClean="0"/>
              <a:t>3)	информационно-технологическая;</a:t>
            </a:r>
          </a:p>
          <a:p>
            <a:r>
              <a:rPr lang="ru-RU" dirty="0" smtClean="0"/>
              <a:t>4)	средневековая;</a:t>
            </a:r>
          </a:p>
          <a:p>
            <a:r>
              <a:rPr lang="ru-RU" dirty="0" smtClean="0"/>
              <a:t>5)	феодальная;*</a:t>
            </a:r>
          </a:p>
          <a:p>
            <a:r>
              <a:rPr lang="ru-RU" dirty="0" smtClean="0"/>
              <a:t>6)	первобытно-общинная.*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41961" y="1883903"/>
            <a:ext cx="55035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.	Укажите разделы Конституции Республики Беларусь, которые могут быть изменены только путем референдума:</a:t>
            </a:r>
          </a:p>
          <a:p>
            <a:r>
              <a:rPr lang="ru-RU" dirty="0" smtClean="0"/>
              <a:t>1)	раздел I. Основы конституционного строя;*</a:t>
            </a:r>
          </a:p>
          <a:p>
            <a:r>
              <a:rPr lang="ru-RU" dirty="0" smtClean="0"/>
              <a:t>2)	раздел II. Личность, общество, государство;*</a:t>
            </a:r>
          </a:p>
          <a:p>
            <a:r>
              <a:rPr lang="ru-RU" dirty="0" smtClean="0"/>
              <a:t>3)	раздел III. Избирательная система. Референдум;</a:t>
            </a:r>
          </a:p>
          <a:p>
            <a:r>
              <a:rPr lang="ru-RU" dirty="0" smtClean="0"/>
              <a:t>4)	раздел V. Местное управление и самоуправление;</a:t>
            </a:r>
          </a:p>
          <a:p>
            <a:r>
              <a:rPr lang="ru-RU" dirty="0" smtClean="0"/>
              <a:t>5)	раздел VI. Прокуратура. Комитет государственного контроля;</a:t>
            </a:r>
          </a:p>
          <a:p>
            <a:r>
              <a:rPr lang="ru-RU" dirty="0" smtClean="0"/>
              <a:t>6)	раздел VII. Финансово-кредитная система Республики Беларусь.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7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2129" y="5374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III.	</a:t>
            </a:r>
            <a:r>
              <a:rPr lang="ru-RU" b="1" dirty="0" smtClean="0"/>
              <a:t>Задания на выбор правильного суждения (за каждый правильный ответ - 2 балла)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3633" y="1280221"/>
            <a:ext cx="45306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</a:t>
            </a:r>
            <a:r>
              <a:rPr lang="ru-RU" dirty="0" smtClean="0"/>
              <a:t>.	Верно ли утверждение? Среди особенностей социальной коммуникации выделяют:</a:t>
            </a:r>
          </a:p>
          <a:p>
            <a:r>
              <a:rPr lang="ru-RU" dirty="0" smtClean="0"/>
              <a:t>а)	участников, которыми выступают социальные субъекты;</a:t>
            </a:r>
          </a:p>
          <a:p>
            <a:r>
              <a:rPr lang="ru-RU" dirty="0" smtClean="0"/>
              <a:t>б)	содержание коммуникации, в качестве которого выступает информация.</a:t>
            </a:r>
          </a:p>
          <a:p>
            <a:r>
              <a:rPr lang="ru-RU" dirty="0" smtClean="0"/>
              <a:t>1)	верно только а);</a:t>
            </a:r>
          </a:p>
          <a:p>
            <a:r>
              <a:rPr lang="ru-RU" dirty="0" smtClean="0"/>
              <a:t>2)	верно только б);</a:t>
            </a:r>
          </a:p>
          <a:p>
            <a:r>
              <a:rPr lang="ru-RU" dirty="0" smtClean="0"/>
              <a:t>3)	верны оба суждения; *</a:t>
            </a:r>
          </a:p>
          <a:p>
            <a:r>
              <a:rPr lang="ru-RU" dirty="0" smtClean="0"/>
              <a:t>4)	оба суждения неверны.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71257" y="1418720"/>
            <a:ext cx="53533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</a:t>
            </a:r>
            <a:r>
              <a:rPr lang="ru-RU" dirty="0" smtClean="0"/>
              <a:t>.	Верно ли утверждение? Суверенитет государства характеризуется:</a:t>
            </a:r>
          </a:p>
          <a:p>
            <a:r>
              <a:rPr lang="ru-RU" dirty="0" smtClean="0"/>
              <a:t>а)	наличием способности государства быть полноправным субъектом мирового сообщества;</a:t>
            </a:r>
          </a:p>
          <a:p>
            <a:r>
              <a:rPr lang="ru-RU" dirty="0" smtClean="0"/>
              <a:t>б)	совокупностью прав и обязанностей личности.</a:t>
            </a:r>
          </a:p>
          <a:p>
            <a:r>
              <a:rPr lang="ru-RU" dirty="0" smtClean="0"/>
              <a:t>1)	верно только а);*</a:t>
            </a:r>
          </a:p>
          <a:p>
            <a:r>
              <a:rPr lang="ru-RU" dirty="0" smtClean="0"/>
              <a:t>2)	верно только б);</a:t>
            </a:r>
          </a:p>
          <a:p>
            <a:r>
              <a:rPr lang="ru-RU" dirty="0" smtClean="0"/>
              <a:t>3)	верны оба суждения;</a:t>
            </a:r>
          </a:p>
          <a:p>
            <a:r>
              <a:rPr lang="ru-RU" dirty="0" smtClean="0"/>
              <a:t>4)	оба суждения неверны.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5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799" y="606921"/>
            <a:ext cx="52417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</a:t>
            </a:r>
            <a:r>
              <a:rPr lang="ru-RU" dirty="0" smtClean="0"/>
              <a:t>.	Верно ли утверждение?</a:t>
            </a:r>
          </a:p>
          <a:p>
            <a:r>
              <a:rPr lang="ru-RU" dirty="0" smtClean="0"/>
              <a:t>а)	в малой группе люди находятся в постоянном непосредственном контакте друг с другом;</a:t>
            </a:r>
          </a:p>
          <a:p>
            <a:r>
              <a:rPr lang="ru-RU" dirty="0" smtClean="0"/>
              <a:t>б)	взаимодействие людей в малой группе может быть как непосредственным, так и опосредованным, удаленным.</a:t>
            </a:r>
          </a:p>
          <a:p>
            <a:r>
              <a:rPr lang="ru-RU" dirty="0" smtClean="0"/>
              <a:t>1)	верно только а)*</a:t>
            </a:r>
          </a:p>
          <a:p>
            <a:r>
              <a:rPr lang="ru-RU" dirty="0" smtClean="0"/>
              <a:t>2)	верно только б)</a:t>
            </a:r>
          </a:p>
          <a:p>
            <a:r>
              <a:rPr lang="ru-RU" dirty="0" smtClean="0"/>
              <a:t>3)	верны оба суждения</a:t>
            </a:r>
          </a:p>
          <a:p>
            <a:r>
              <a:rPr lang="ru-RU" dirty="0" smtClean="0"/>
              <a:t>4)	оба суждения неверны.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80348" y="2783450"/>
            <a:ext cx="48166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</a:t>
            </a:r>
            <a:r>
              <a:rPr lang="ru-RU" dirty="0" smtClean="0"/>
              <a:t>.	Верно ли утверждение?</a:t>
            </a:r>
          </a:p>
          <a:p>
            <a:r>
              <a:rPr lang="ru-RU" dirty="0" smtClean="0"/>
              <a:t>а)	в соответствии с Конституцией Республики Беларусь парламент обладает правом вето;</a:t>
            </a:r>
          </a:p>
          <a:p>
            <a:r>
              <a:rPr lang="ru-RU" dirty="0" smtClean="0"/>
              <a:t>б)	в соответствии с Конституцией Республики Беларусь Президент имеет право инициировать принятие закона.</a:t>
            </a:r>
          </a:p>
          <a:p>
            <a:r>
              <a:rPr lang="ru-RU" dirty="0" smtClean="0"/>
              <a:t>1)	верно только а)</a:t>
            </a:r>
          </a:p>
          <a:p>
            <a:r>
              <a:rPr lang="ru-RU" dirty="0" smtClean="0"/>
              <a:t>2)	верно только б)*</a:t>
            </a:r>
          </a:p>
          <a:p>
            <a:r>
              <a:rPr lang="ru-RU" dirty="0" smtClean="0"/>
              <a:t>3)	верны оба суждения</a:t>
            </a:r>
          </a:p>
          <a:p>
            <a:r>
              <a:rPr lang="ru-RU" dirty="0" smtClean="0"/>
              <a:t>4)	оба суждения неверны.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1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993123"/>
              </p:ext>
            </p:extLst>
          </p:nvPr>
        </p:nvGraphicFramePr>
        <p:xfrm>
          <a:off x="2214280" y="1260517"/>
          <a:ext cx="8771397" cy="381000"/>
        </p:xfrm>
        <a:graphic>
          <a:graphicData uri="http://schemas.openxmlformats.org/drawingml/2006/table">
            <a:tbl>
              <a:tblPr/>
              <a:tblGrid>
                <a:gridCol w="8771397">
                  <a:extLst>
                    <a:ext uri="{9D8B030D-6E8A-4147-A177-3AD203B41FA5}">
                      <a16:colId xmlns:a16="http://schemas.microsoft.com/office/drawing/2014/main" val="227528685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ts val="1385"/>
                        </a:lnSpc>
                        <a:spcAft>
                          <a:spcPts val="0"/>
                        </a:spcAft>
                        <a:tabLst>
                          <a:tab pos="1783080" algn="l"/>
                          <a:tab pos="592963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Соотнесите вид государственного органа правоохранительной системы с его основной </a:t>
                      </a:r>
                      <a:r>
                        <a:rPr lang="ru-RU" sz="2000" b="0" i="0" u="sng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функцией</a:t>
                      </a:r>
                      <a:r>
                        <a:rPr lang="ru-RU" sz="2000" b="0" i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100" b="0" i="1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81078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163191"/>
              </p:ext>
            </p:extLst>
          </p:nvPr>
        </p:nvGraphicFramePr>
        <p:xfrm>
          <a:off x="2366682" y="2079492"/>
          <a:ext cx="8122024" cy="3925504"/>
        </p:xfrm>
        <a:graphic>
          <a:graphicData uri="http://schemas.openxmlformats.org/drawingml/2006/table">
            <a:tbl>
              <a:tblPr/>
              <a:tblGrid>
                <a:gridCol w="2368006">
                  <a:extLst>
                    <a:ext uri="{9D8B030D-6E8A-4147-A177-3AD203B41FA5}">
                      <a16:colId xmlns:a16="http://schemas.microsoft.com/office/drawing/2014/main" val="2100903441"/>
                    </a:ext>
                  </a:extLst>
                </a:gridCol>
                <a:gridCol w="5754018">
                  <a:extLst>
                    <a:ext uri="{9D8B030D-6E8A-4147-A177-3AD203B41FA5}">
                      <a16:colId xmlns:a16="http://schemas.microsoft.com/office/drawing/2014/main" val="1610045214"/>
                    </a:ext>
                  </a:extLst>
                </a:gridCol>
              </a:tblGrid>
              <a:tr h="7310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1. Прокуратура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А. возбуждение дел, проведение неотложных следственных действий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77477"/>
                  </a:ext>
                </a:extLst>
              </a:tr>
              <a:tr h="71567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2. Орган дознания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Б. выявление и пресечение преступлений (на условиях конспирации), розыск скрывающихся от преследования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842060"/>
                  </a:ext>
                </a:extLst>
              </a:tr>
              <a:tr h="1379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3. Орган </a:t>
                      </a:r>
                      <a:r>
                        <a:rPr lang="ru-RU" sz="2000" b="0" i="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оперативно­розыскной</a:t>
                      </a:r>
                      <a:r>
                        <a:rPr lang="ru-RU" sz="2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В. осуществление надзора за соблюдением законов всеми государственными органами, должностными лицами, общественными </a:t>
                      </a:r>
                      <a:r>
                        <a:rPr lang="ru-RU" sz="2000" b="0" i="0" u="none" strike="noStrike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объедииениями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51558"/>
                  </a:ext>
                </a:extLst>
              </a:tr>
              <a:tr h="36294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4. Суд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Г. расследование дел и передача их для проверки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62352"/>
                  </a:ext>
                </a:extLst>
              </a:tr>
              <a:tr h="736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anose="020B0604020202020204" pitchFamily="34" charset="0"/>
                          <a:cs typeface="Times New Roman" panose="02020603050405020304" pitchFamily="18" charset="0"/>
                        </a:rPr>
                        <a:t>Д. рассмотрение дел и вынесение по ним законных и обоснованных решений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30812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50204" y="16417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82763" algn="l"/>
                <a:tab pos="592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82763" algn="l"/>
                <a:tab pos="592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82763" algn="l"/>
                <a:tab pos="592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82763" algn="l"/>
                <a:tab pos="592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82763" algn="l"/>
                <a:tab pos="592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82763" algn="l"/>
                <a:tab pos="592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82763" algn="l"/>
                <a:tab pos="592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82763" algn="l"/>
                <a:tab pos="592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82763" algn="l"/>
                <a:tab pos="5929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2763" algn="l"/>
                <a:tab pos="5929313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2763" algn="l"/>
                <a:tab pos="5929313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6905" y="308745"/>
            <a:ext cx="7278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IV.	</a:t>
            </a:r>
            <a:r>
              <a:rPr lang="ru-RU" b="1" dirty="0" smtClean="0"/>
              <a:t>Задания па установление соответствий (4 балла за задание; за каждый правильный ответ- по 1 баллу)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50204" y="6027028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 в2гЗб4д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0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5014" y="838534"/>
            <a:ext cx="89636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/>
              <a:t>Соотнесите функции политической системы с их описанием:</a:t>
            </a:r>
          </a:p>
          <a:p>
            <a:r>
              <a:rPr lang="ru-RU" sz="2400" dirty="0" smtClean="0"/>
              <a:t>1) интеграция</a:t>
            </a:r>
          </a:p>
          <a:p>
            <a:r>
              <a:rPr lang="ru-RU" sz="2400" dirty="0" smtClean="0"/>
              <a:t>2) коммуникация</a:t>
            </a:r>
          </a:p>
          <a:p>
            <a:r>
              <a:rPr lang="ru-RU" sz="2400" dirty="0" smtClean="0"/>
              <a:t>3) целеполагание</a:t>
            </a:r>
          </a:p>
          <a:p>
            <a:pPr marL="342900" indent="-342900">
              <a:buAutoNum type="alphaUcPeriod"/>
            </a:pPr>
            <a:r>
              <a:rPr lang="ru-RU" sz="2400" dirty="0" smtClean="0"/>
              <a:t>объединение общества для решения важнейших целей и задач </a:t>
            </a:r>
          </a:p>
          <a:p>
            <a:r>
              <a:rPr lang="ru-RU" sz="2400" dirty="0" smtClean="0"/>
              <a:t>Б. обмен информацией между элементами политической системы для выполнения поставленных целей</a:t>
            </a:r>
          </a:p>
          <a:p>
            <a:r>
              <a:rPr lang="ru-RU" sz="2400" dirty="0" smtClean="0"/>
              <a:t>B.	определение основных целей общественного и политического развития и их реализация</a:t>
            </a:r>
          </a:p>
          <a:p>
            <a:r>
              <a:rPr lang="ru-RU" sz="2400" dirty="0" smtClean="0"/>
              <a:t>Г. оценка выполнения людьми и организациями установленных норм, законов и реализации целей</a:t>
            </a:r>
          </a:p>
          <a:p>
            <a:r>
              <a:rPr lang="ru-RU" sz="2400" dirty="0" smtClean="0"/>
              <a:t>1)	А	2)	Б	3)	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1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979" y="1378040"/>
            <a:ext cx="91568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Вставьте пропущенные слова:</a:t>
            </a:r>
          </a:p>
          <a:p>
            <a:r>
              <a:rPr lang="ru-RU" dirty="0" smtClean="0"/>
              <a:t>Различают два типа инноваций: А) __________	 и Б) ________	 . Первые</a:t>
            </a:r>
          </a:p>
          <a:p>
            <a:r>
              <a:rPr lang="ru-RU" dirty="0" smtClean="0"/>
              <a:t>инновации (указанные под буквой А) направлены на совершенствование, улучшение отдельных характеристик выпускаемой продукции, используемых технологий, методов работы. Другие инновации (указанные под буквой Б) изменяют способ производственной деятельности - его технические, технологические, организационные основы.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72236" y="352924"/>
            <a:ext cx="8581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V.	</a:t>
            </a:r>
            <a:r>
              <a:rPr lang="ru-RU" sz="2000" b="1" dirty="0" smtClean="0"/>
              <a:t>Задания на заполнение пропусков в суждении (4 балла за задание; за каждый правильный ответ - по 2 балла)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96978" y="3833181"/>
            <a:ext cx="88091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Вставьте пропущенные слова:</a:t>
            </a:r>
          </a:p>
          <a:p>
            <a:r>
              <a:rPr lang="ru-RU" dirty="0" smtClean="0"/>
              <a:t>Впервые слово А)______________	было введено в научный оборот французским мыслителем XIX в. Огюстом Контом. Учёный полагал, что эта наука станет единственным подлинно рациональным основанием для </a:t>
            </a:r>
            <a:r>
              <a:rPr lang="ru-RU" dirty="0" err="1" smtClean="0"/>
              <a:t>преобразованияобщества</a:t>
            </a:r>
            <a:r>
              <a:rPr lang="ru-RU" dirty="0" smtClean="0"/>
              <a:t> в сторону Б)__________	, справедливости и прогресса.</a:t>
            </a:r>
          </a:p>
          <a:p>
            <a:endParaRPr lang="ru-RU" dirty="0" smtClean="0"/>
          </a:p>
          <a:p>
            <a:r>
              <a:rPr lang="ru-RU" dirty="0" smtClean="0"/>
              <a:t>А) социология Б) гуманизма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7589" y="787225"/>
            <a:ext cx="9504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Вставьте пропущенные слова:</a:t>
            </a:r>
          </a:p>
          <a:p>
            <a:r>
              <a:rPr lang="ru-RU" sz="2400" dirty="0" smtClean="0"/>
              <a:t>Бескорыстная помощь, забота о благополучии других людей называется А)_________	. В экстремальных ситуациях человек с данным качеством может поступать в ущерб Б)_____________________	интересам,</a:t>
            </a:r>
          </a:p>
          <a:p>
            <a:r>
              <a:rPr lang="ru-RU" sz="2400" dirty="0" smtClean="0"/>
              <a:t>даже рискуя здоровьем.</a:t>
            </a:r>
          </a:p>
          <a:p>
            <a:endParaRPr lang="ru-RU" sz="2400" dirty="0" smtClean="0"/>
          </a:p>
          <a:p>
            <a:r>
              <a:rPr lang="ru-RU" sz="2400" dirty="0" smtClean="0"/>
              <a:t>А) альтруизмом (или бескорыстием)</a:t>
            </a:r>
          </a:p>
          <a:p>
            <a:r>
              <a:rPr lang="ru-RU" sz="2400" dirty="0" smtClean="0"/>
              <a:t>Б) собственным (или своим, личным, индивидуальным, частным)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15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Сайт </a:t>
            </a:r>
            <a:r>
              <a:rPr lang="ru-RU" dirty="0" err="1" smtClean="0"/>
              <a:t>Мядельская</a:t>
            </a:r>
            <a:r>
              <a:rPr lang="ru-RU" dirty="0" smtClean="0"/>
              <a:t> средняя школа №2</a:t>
            </a:r>
            <a:br>
              <a:rPr lang="ru-RU" dirty="0" smtClean="0"/>
            </a:br>
            <a:r>
              <a:rPr lang="ru-RU" dirty="0" smtClean="0"/>
              <a:t>Раздел «Ресурсный центр по истории»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 smtClean="0"/>
              <a:t>онлайн тесты и кроссворды по обществоведению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648" y="1065669"/>
            <a:ext cx="51021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1.2.	Сколько раз в Конституцию Республики Беларусь вносились изменения и дополнения на республиканских референдумах? Назовите их даты. (3 балла)</a:t>
            </a:r>
          </a:p>
          <a:p>
            <a:r>
              <a:rPr lang="ru-RU" sz="2400" dirty="0" smtClean="0"/>
              <a:t>1.	24 ноября 1996 г.</a:t>
            </a:r>
          </a:p>
          <a:p>
            <a:r>
              <a:rPr lang="ru-RU" sz="2400" dirty="0" smtClean="0"/>
              <a:t>2.	17 октября 2004 г.</a:t>
            </a:r>
          </a:p>
          <a:p>
            <a:r>
              <a:rPr lang="ru-RU" sz="2400" dirty="0" smtClean="0"/>
              <a:t>3.	27 февраля 2022 г.</a:t>
            </a:r>
          </a:p>
          <a:p>
            <a:r>
              <a:rPr lang="ru-RU" sz="2400" dirty="0" smtClean="0"/>
              <a:t>По 1 баллу за каждый правильный ответ.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10648" y="203895"/>
            <a:ext cx="57310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1.3.	</a:t>
            </a:r>
            <a:r>
              <a:rPr lang="ru-RU" sz="2000" b="1" dirty="0" smtClean="0"/>
              <a:t>Расставьте разделы Конституции Республики Беларусь в правильном порядке. (10 баллов)</a:t>
            </a:r>
          </a:p>
          <a:p>
            <a:r>
              <a:rPr lang="ru-RU" sz="2000" dirty="0" smtClean="0"/>
              <a:t>Преамбула</a:t>
            </a:r>
          </a:p>
          <a:p>
            <a:r>
              <a:rPr lang="ru-RU" sz="2000" dirty="0" smtClean="0"/>
              <a:t>Основы конституционного строя Личность, общество, государство Избирательная система. Референдум</a:t>
            </a:r>
          </a:p>
          <a:p>
            <a:r>
              <a:rPr lang="ru-RU" sz="2000" dirty="0" smtClean="0"/>
              <a:t>Президент, Всебелорусское народное собрание, Парламент, Правительство. Суд</a:t>
            </a:r>
          </a:p>
          <a:p>
            <a:r>
              <a:rPr lang="ru-RU" sz="2000" dirty="0" smtClean="0"/>
              <a:t>Местное управление и самоуправление</a:t>
            </a:r>
          </a:p>
          <a:p>
            <a:r>
              <a:rPr lang="ru-RU" sz="2000" dirty="0" smtClean="0"/>
              <a:t>Прокуратура. Комитет государственного контроля</a:t>
            </a:r>
          </a:p>
          <a:p>
            <a:r>
              <a:rPr lang="ru-RU" sz="2000" dirty="0" smtClean="0"/>
              <a:t>Финансово-кредитная система Республики Беларусь</a:t>
            </a:r>
          </a:p>
          <a:p>
            <a:r>
              <a:rPr lang="ru-RU" sz="2000" dirty="0" smtClean="0"/>
              <a:t>Порядок изменения и дополнения Конституции</a:t>
            </a:r>
          </a:p>
          <a:p>
            <a:r>
              <a:rPr lang="ru-RU" sz="2000" dirty="0" smtClean="0"/>
              <a:t>Заключительные и переходные положения</a:t>
            </a:r>
          </a:p>
          <a:p>
            <a:r>
              <a:rPr lang="ru-RU" sz="2000" dirty="0" smtClean="0"/>
              <a:t>Максимально 10 баллов. По 1 баллу за правильный ответ.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53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255" y="386367"/>
            <a:ext cx="86546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1.4 </a:t>
            </a:r>
            <a:r>
              <a:rPr lang="ru-RU" sz="2400" b="1" dirty="0" smtClean="0"/>
              <a:t>Как </a:t>
            </a:r>
            <a:r>
              <a:rPr lang="ru-RU" sz="2400" b="1" dirty="0"/>
              <a:t>в первом разделе Конституции Республики Беларусь раскрываются основы государственного строя государства? Назовите статьи и их содержание. (10 баллов)</a:t>
            </a:r>
          </a:p>
          <a:p>
            <a:r>
              <a:rPr lang="ru-RU" sz="2400" dirty="0"/>
              <a:t>Статья 1. Унитарное демократическое социальное правовое государство </a:t>
            </a:r>
          </a:p>
          <a:p>
            <a:r>
              <a:rPr lang="ru-RU" sz="2400" dirty="0"/>
              <a:t>Статья 2. Человек, его права и свободы являются высшей ценностью и целью общества и государства</a:t>
            </a:r>
          </a:p>
          <a:p>
            <a:r>
              <a:rPr lang="ru-RU" sz="2400" dirty="0"/>
              <a:t>Статья 3. Единственным источником власти является народ </a:t>
            </a:r>
            <a:endParaRPr lang="ru-RU" sz="2400" dirty="0" smtClean="0"/>
          </a:p>
          <a:p>
            <a:r>
              <a:rPr lang="ru-RU" sz="2400" dirty="0" smtClean="0"/>
              <a:t>Статья 3</a:t>
            </a:r>
            <a:r>
              <a:rPr lang="ru-RU" sz="2400" dirty="0"/>
              <a:t>. Собственность может быть государственной и частной.</a:t>
            </a:r>
          </a:p>
          <a:p>
            <a:r>
              <a:rPr lang="ru-RU" sz="2400" dirty="0"/>
              <a:t>Статья 17. Государственными языками являются белорусский и русский языки.</a:t>
            </a:r>
          </a:p>
          <a:p>
            <a:r>
              <a:rPr lang="ru-RU" sz="2400" dirty="0"/>
              <a:t>10 баллов: по 1 баллу за номера статей и по 1 баллу за содержание статей.</a:t>
            </a:r>
          </a:p>
        </p:txBody>
      </p:sp>
    </p:spTree>
    <p:extLst>
      <p:ext uri="{BB962C8B-B14F-4D97-AF65-F5344CB8AC3E}">
        <p14:creationId xmlns:p14="http://schemas.microsoft.com/office/powerpoint/2010/main" val="40474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4" y="473895"/>
            <a:ext cx="8139448" cy="61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12" y="502276"/>
            <a:ext cx="9429357" cy="58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35" y="1007131"/>
            <a:ext cx="6411337" cy="50073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9967" y="201936"/>
            <a:ext cx="8710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Рассмотрите картину </a:t>
            </a:r>
            <a:r>
              <a:rPr lang="ru-RU" dirty="0" err="1"/>
              <a:t>С.Кроера</a:t>
            </a:r>
            <a:r>
              <a:rPr lang="ru-RU" dirty="0"/>
              <a:t> “Семья </a:t>
            </a:r>
            <a:r>
              <a:rPr lang="ru-RU" dirty="0" err="1"/>
              <a:t>Гиршпрунга</a:t>
            </a:r>
            <a:r>
              <a:rPr lang="ru-RU" dirty="0"/>
              <a:t>” и ответьте на вопросы к ней.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93228" y="848267"/>
            <a:ext cx="486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. Охарактеризуйте изображённую на картине семью как малую социальную группу. Заполните таблицу. (максимум – 10 баллов)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93228" y="2325595"/>
            <a:ext cx="5074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</a:t>
            </a:r>
            <a:r>
              <a:rPr lang="ru-RU" dirty="0"/>
              <a:t>	На примере изображённой на картине семьи раскройте функции семьи как социального института. Заполните таблицу. 10 баллов </a:t>
            </a:r>
          </a:p>
        </p:txBody>
      </p:sp>
    </p:spTree>
    <p:extLst>
      <p:ext uri="{BB962C8B-B14F-4D97-AF65-F5344CB8AC3E}">
        <p14:creationId xmlns:p14="http://schemas.microsoft.com/office/powerpoint/2010/main" val="14832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953"/>
          <a:stretch/>
        </p:blipFill>
        <p:spPr>
          <a:xfrm>
            <a:off x="2215166" y="112461"/>
            <a:ext cx="8113690" cy="66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90" y="1635617"/>
            <a:ext cx="11778359" cy="31553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5470" y="378681"/>
            <a:ext cx="8603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b="1" dirty="0"/>
              <a:t>Доработайте схему “</a:t>
            </a:r>
            <a:r>
              <a:rPr lang="ru-RU" b="1" dirty="0" err="1"/>
              <a:t>Правосубъектность</a:t>
            </a:r>
            <a:r>
              <a:rPr lang="ru-RU" b="1" dirty="0"/>
              <a:t> физического лица” (заполните пропуски) </a:t>
            </a:r>
            <a:r>
              <a:rPr lang="ru-RU" b="1" dirty="0" smtClean="0"/>
              <a:t>20 </a:t>
            </a:r>
            <a:r>
              <a:rPr lang="ru-RU" b="1" dirty="0"/>
              <a:t>баллов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95470" y="4882913"/>
            <a:ext cx="8847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имеет права – правоспособность (5 б.), с рождения (4 б.)</a:t>
            </a:r>
          </a:p>
          <a:p>
            <a:r>
              <a:rPr lang="ru-RU" dirty="0"/>
              <a:t>реализует права – дееспособность (5 б.), до 14 лет – малолетний (2 б.), с 14 – до 18 лет — несовершеннолетний (2 б.) , с 18 лет – совершеннолетний (2 б.)</a:t>
            </a:r>
          </a:p>
        </p:txBody>
      </p:sp>
    </p:spTree>
    <p:extLst>
      <p:ext uri="{BB962C8B-B14F-4D97-AF65-F5344CB8AC3E}">
        <p14:creationId xmlns:p14="http://schemas.microsoft.com/office/powerpoint/2010/main" val="8780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623</Words>
  <Application>Microsoft Office PowerPoint</Application>
  <PresentationFormat>Широкоэкранный</PresentationFormat>
  <Paragraphs>171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Century Gothic</vt:lpstr>
      <vt:lpstr>Microsoft Sans Serif</vt:lpstr>
      <vt:lpstr>Times New Roman</vt:lpstr>
      <vt:lpstr>Wingdings 3</vt:lpstr>
      <vt:lpstr>Легкий дым</vt:lpstr>
      <vt:lpstr>Подготовка к олимпиаде по обществоведению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Мядельская средняя школа №2 Раздел «Ресурсный центр по истории»  онлайн тесты и кроссворды по обществоведению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2025-10-26T19:23:43Z</dcterms:created>
  <dcterms:modified xsi:type="dcterms:W3CDTF">2025-10-28T18:53:53Z</dcterms:modified>
</cp:coreProperties>
</file>