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12/14/2022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12/14/2022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12/14/2022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12/14/2022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12/14/2022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12/14/2022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12/14/2022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12/14/2022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12/14/2022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12/14/2022</a:t>
            </a:fld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12/14/2022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12/14/2022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04664"/>
            <a:ext cx="7126560" cy="3245746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spcAft>
                <a:spcPts val="0"/>
              </a:spcAft>
            </a:pPr>
            <a:r>
              <a:rPr lang="ru-RU" sz="8800" kern="1800" spc="45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Режим </a:t>
            </a:r>
            <a:r>
              <a:rPr lang="ru-RU" sz="8800" kern="1800" spc="45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дня</a:t>
            </a:r>
            <a:br>
              <a:rPr lang="ru-RU" sz="8800" kern="1800" spc="45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8800" kern="1800" spc="45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8800" kern="1800" spc="45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8800" kern="1800" spc="45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8800" kern="1800" spc="45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8800" kern="1800" spc="45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8800" kern="1800" spc="45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школьника</a:t>
            </a:r>
            <a:r>
              <a:rPr lang="ru-RU" sz="8800" kern="1800" spc="45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149080"/>
            <a:ext cx="6552728" cy="2225842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 </a:t>
            </a:r>
            <a:r>
              <a:rPr lang="ru-RU" sz="3600" i="1" dirty="0">
                <a:solidFill>
                  <a:schemeClr val="bg2">
                    <a:lumMod val="25000"/>
                  </a:schemeClr>
                </a:solidFill>
              </a:rPr>
              <a:t>как организовать и соблюдать правильный распорядок?</a:t>
            </a:r>
            <a:br>
              <a:rPr lang="ru-RU" sz="3600" i="1" dirty="0">
                <a:solidFill>
                  <a:schemeClr val="bg2">
                    <a:lumMod val="25000"/>
                  </a:schemeClr>
                </a:solidFill>
              </a:rPr>
            </a:br>
            <a:endParaRPr lang="ru-RU" sz="3600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01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спорядок дня первоклассни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920880" cy="63367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>
            <a:noAutofit/>
          </a:bodyPr>
          <a:lstStyle/>
          <a:p>
            <a:r>
              <a:rPr lang="ru-RU" sz="2800" b="1" i="1" dirty="0"/>
              <a:t>Приготовления ко сну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Вечером </a:t>
            </a:r>
            <a:r>
              <a:rPr lang="ru-RU" sz="2800" dirty="0"/>
              <a:t>ученику необходимо подготовиться к следующему дню: собрать портфель, приготовить одежду. После этого можно совершить водные процедуры и ложиться спать.</a:t>
            </a:r>
          </a:p>
          <a:p>
            <a:r>
              <a:rPr lang="ru-RU" sz="2800" b="1" i="1" dirty="0"/>
              <a:t>Сон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Во </a:t>
            </a:r>
            <a:r>
              <a:rPr lang="ru-RU" sz="2800" dirty="0"/>
              <a:t>сне наш мозг обрабатывает всю информацию, полученную за день. Поэтому важно, чтобы сон был глубоким и продолжительным.</a:t>
            </a:r>
          </a:p>
          <a:p>
            <a:r>
              <a:rPr lang="ru-RU" sz="2800" b="1" dirty="0"/>
              <a:t>Ложиться необходимо в одно и то же время</a:t>
            </a:r>
            <a:r>
              <a:rPr lang="ru-RU" sz="2800" dirty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822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школьник режим работ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136904" cy="62007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048672"/>
          </a:xfrm>
        </p:spPr>
        <p:txBody>
          <a:bodyPr numCol="2">
            <a:noAutofit/>
          </a:bodyPr>
          <a:lstStyle/>
          <a:p>
            <a:r>
              <a:rPr lang="ru-RU" sz="3200" b="1" dirty="0"/>
              <a:t>Режим дня первоклассника</a:t>
            </a:r>
            <a:endParaRPr lang="ru-RU" sz="3200" dirty="0"/>
          </a:p>
          <a:p>
            <a:r>
              <a:rPr lang="ru-RU" sz="2000" dirty="0" smtClean="0"/>
              <a:t>7:00 </a:t>
            </a:r>
            <a:r>
              <a:rPr lang="ru-RU" sz="2000" dirty="0"/>
              <a:t>– 7:30 — подъём, зарядка, водные процедуры, уборка постели.</a:t>
            </a:r>
          </a:p>
          <a:p>
            <a:r>
              <a:rPr lang="ru-RU" sz="2000" dirty="0"/>
              <a:t>7:30 – 7:50 — завтрак.</a:t>
            </a:r>
          </a:p>
          <a:p>
            <a:r>
              <a:rPr lang="ru-RU" sz="2000" dirty="0"/>
              <a:t>7:50 – 8:10 — сборы в школу.</a:t>
            </a:r>
          </a:p>
          <a:p>
            <a:r>
              <a:rPr lang="ru-RU" sz="2000" dirty="0"/>
              <a:t>8:10 – 8:30 — дорога в школу.</a:t>
            </a:r>
          </a:p>
          <a:p>
            <a:r>
              <a:rPr lang="ru-RU" sz="2000" dirty="0"/>
              <a:t>8:30 – 10:10 — занятия в школе.</a:t>
            </a:r>
          </a:p>
          <a:p>
            <a:r>
              <a:rPr lang="ru-RU" sz="2000" dirty="0"/>
              <a:t>10:10 – 10:30 — второй завтрак в школе.</a:t>
            </a:r>
          </a:p>
          <a:p>
            <a:r>
              <a:rPr lang="ru-RU" sz="2000" dirty="0"/>
              <a:t>10:30 – 12:20 — занятия в школе.</a:t>
            </a:r>
          </a:p>
          <a:p>
            <a:r>
              <a:rPr lang="ru-RU" sz="2000" dirty="0"/>
              <a:t>12:20 – 12:40 — дорога из школы.</a:t>
            </a:r>
          </a:p>
          <a:p>
            <a:r>
              <a:rPr lang="ru-RU" sz="2000" dirty="0"/>
              <a:t>12:40 – 13:00 — обед.</a:t>
            </a:r>
          </a:p>
          <a:p>
            <a:r>
              <a:rPr lang="ru-RU" sz="2000" b="1" dirty="0"/>
              <a:t>13:00 – 15:00 </a:t>
            </a:r>
            <a:r>
              <a:rPr lang="ru-RU" sz="2000" dirty="0"/>
              <a:t>—</a:t>
            </a:r>
            <a:r>
              <a:rPr lang="ru-RU" sz="2000" b="1" dirty="0"/>
              <a:t> дневной сон.</a:t>
            </a:r>
            <a:endParaRPr lang="ru-RU" sz="2000" dirty="0"/>
          </a:p>
          <a:p>
            <a:r>
              <a:rPr lang="ru-RU" sz="2000" dirty="0"/>
              <a:t>15:00 – 16:00 — прогулка или игры и спортивные занятия на воздухе.</a:t>
            </a:r>
          </a:p>
          <a:p>
            <a:r>
              <a:rPr lang="ru-RU" sz="2000" dirty="0"/>
              <a:t>16:00 – 16:20 — полдник.</a:t>
            </a:r>
          </a:p>
          <a:p>
            <a:r>
              <a:rPr lang="ru-RU" sz="2000" dirty="0"/>
              <a:t>16:20 – 18:20 — вечерняя прогулка, встречи с друзьями.</a:t>
            </a:r>
          </a:p>
          <a:p>
            <a:r>
              <a:rPr lang="ru-RU" sz="2000" dirty="0"/>
              <a:t>18:20 – 19:00 — свободная деятельность.</a:t>
            </a:r>
          </a:p>
          <a:p>
            <a:r>
              <a:rPr lang="ru-RU" sz="2000" dirty="0"/>
              <a:t>19:00 – 19:30 — ужин.</a:t>
            </a:r>
          </a:p>
          <a:p>
            <a:r>
              <a:rPr lang="ru-RU" sz="2000" dirty="0"/>
              <a:t>19:30 – 20:00 — свободная деятельность.</a:t>
            </a:r>
          </a:p>
          <a:p>
            <a:r>
              <a:rPr lang="ru-RU" sz="2000" dirty="0"/>
              <a:t>20:00 – 20:30 — подготовка к следующему дню.</a:t>
            </a:r>
          </a:p>
          <a:p>
            <a:r>
              <a:rPr lang="ru-RU" sz="2000" dirty="0"/>
              <a:t>20:30 – 21:00 — водные процедуры, подготовка ко сну.</a:t>
            </a:r>
          </a:p>
          <a:p>
            <a:r>
              <a:rPr lang="ru-RU" sz="2000" dirty="0"/>
              <a:t>21:0</a:t>
            </a:r>
            <a:r>
              <a:rPr lang="ru-RU" sz="1800" dirty="0"/>
              <a:t>0 — сон.</a:t>
            </a:r>
          </a:p>
        </p:txBody>
      </p:sp>
    </p:spTree>
    <p:extLst>
      <p:ext uri="{BB962C8B-B14F-4D97-AF65-F5344CB8AC3E}">
        <p14:creationId xmlns:p14="http://schemas.microsoft.com/office/powerpoint/2010/main" val="446731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856984" cy="621330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Отслеживаем распорядок дня ребёнка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 descr="режим школьни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7704856" cy="5589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30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640960" cy="6357320"/>
          </a:xfrm>
        </p:spPr>
        <p:txBody>
          <a:bodyPr>
            <a:normAutofit lnSpcReduction="10000"/>
          </a:bodyPr>
          <a:lstStyle/>
          <a:p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Как приучить ребёнка соблюдать режим дня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советы психологов.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ru-RU" dirty="0"/>
              <a:t>Не берите за эталон ваш собственный школьный режим. </a:t>
            </a:r>
            <a:endParaRPr lang="ru-RU" dirty="0" smtClean="0"/>
          </a:p>
          <a:p>
            <a:pPr lvl="0"/>
            <a:r>
              <a:rPr lang="ru-RU" dirty="0" smtClean="0"/>
              <a:t>Чтобы </a:t>
            </a:r>
            <a:r>
              <a:rPr lang="ru-RU" dirty="0"/>
              <a:t>ребёнок быстрее привык к режиму дня, он должен понимать, зачем ему это нужно. </a:t>
            </a:r>
            <a:endParaRPr lang="ru-RU" dirty="0" smtClean="0"/>
          </a:p>
          <a:p>
            <a:pPr lvl="0"/>
            <a:r>
              <a:rPr lang="ru-RU" dirty="0" smtClean="0"/>
              <a:t>Обговорите </a:t>
            </a:r>
            <a:r>
              <a:rPr lang="ru-RU" dirty="0"/>
              <a:t>«санкции» за нарушение режима дня. </a:t>
            </a:r>
            <a:endParaRPr lang="ru-RU" dirty="0" smtClean="0"/>
          </a:p>
          <a:p>
            <a:pPr lvl="0"/>
            <a:r>
              <a:rPr lang="ru-RU" dirty="0" smtClean="0"/>
              <a:t>Поначалу </a:t>
            </a:r>
            <a:r>
              <a:rPr lang="ru-RU" dirty="0"/>
              <a:t>ребёнку будет тяжело соблюдать установленный режим, но постепенно школьник сможет войти в установленный ритм и выполнять все пункты вовремя и без напоминаний.</a:t>
            </a:r>
          </a:p>
          <a:p>
            <a:pPr lvl="0"/>
            <a:r>
              <a:rPr lang="ru-RU" dirty="0"/>
              <a:t>Первое время контролируйте выполнение режима. </a:t>
            </a:r>
            <a:endParaRPr lang="ru-RU" dirty="0" smtClean="0"/>
          </a:p>
          <a:p>
            <a:pPr lvl="0"/>
            <a:r>
              <a:rPr lang="ru-RU" dirty="0" smtClean="0"/>
              <a:t>Мотивируйте </a:t>
            </a:r>
            <a:r>
              <a:rPr lang="ru-RU" dirty="0"/>
              <a:t>на выполнение домашних и других обязанностей.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100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91264" cy="628531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3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Родителям нужно усвоить некоторые правила и привить их своим детям.</a:t>
            </a:r>
            <a:endParaRPr lang="ru-RU" sz="2100" b="1" dirty="0">
              <a:solidFill>
                <a:schemeClr val="bg2">
                  <a:lumMod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Правило первое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и самое основное. Чётко и неотступно следовать заведённому распорядку дня (с поправкой на выходные, о которых поговорим чуть ниже).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Правило второе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Не менее 2-3 часов ребёнок должен проводить на воздухе, вне зависимости от погоды.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Правило третье.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Не всё свободное время дома надо проводить за выполнением домашнего задания.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Правило четвёртое.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Не более двух дополнительных занятий. Желательно, чтобы они были разные: спортивные чередовались с познавательными занятиями.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Правило пятое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Выходные только для отдыха!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Правило шестое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и самое главное. Ориентируйтесь только на индивидуальные особенности вашего ребёнка. Не заставляйте ребёнка делать что-то насильно. Отвлеките его игрой или другим делом, а потом вместе с ним продолжите. Скорее всего, с мамой или папой малыш уже сделает то задание, на которое раньше даже не хотел смотреть.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002234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Режим дня </a:t>
            </a:r>
            <a:r>
              <a:rPr lang="ru-RU" dirty="0"/>
              <a:t>– это система распределения периодов сна и бодрствования, приемов пищи, гигиенических и оздоровительных процедур, занятий и самостоятельной деятельности детей</a:t>
            </a:r>
          </a:p>
        </p:txBody>
      </p:sp>
      <p:pic>
        <p:nvPicPr>
          <p:cNvPr id="4" name="Объект 3" descr="https://d9c81ad3-85af-4ff6-8378-6038ea045e1b.akamaized.net/2022/08/rezhim-dnya-utro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564904"/>
            <a:ext cx="7016808" cy="39089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4627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199" y="260648"/>
            <a:ext cx="8011815" cy="62133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bg2">
                    <a:lumMod val="25000"/>
                  </a:schemeClr>
                </a:solidFill>
              </a:rPr>
              <a:t>Распорядок дня обычного школьника состоит из следующих пунктов:</a:t>
            </a:r>
          </a:p>
          <a:p>
            <a:pPr lvl="0"/>
            <a:r>
              <a:rPr lang="ru-RU" dirty="0"/>
              <a:t>Зарядка.</a:t>
            </a:r>
          </a:p>
          <a:p>
            <a:pPr lvl="0"/>
            <a:r>
              <a:rPr lang="ru-RU" dirty="0"/>
              <a:t>Водные процедуры.</a:t>
            </a:r>
          </a:p>
          <a:p>
            <a:pPr lvl="0"/>
            <a:r>
              <a:rPr lang="ru-RU" dirty="0"/>
              <a:t>Завтрак.</a:t>
            </a:r>
          </a:p>
          <a:p>
            <a:pPr lvl="0"/>
            <a:r>
              <a:rPr lang="ru-RU" dirty="0"/>
              <a:t>Уроки в школе.</a:t>
            </a:r>
          </a:p>
          <a:p>
            <a:pPr lvl="0"/>
            <a:r>
              <a:rPr lang="ru-RU" dirty="0"/>
              <a:t>Обед.</a:t>
            </a:r>
          </a:p>
          <a:p>
            <a:pPr lvl="0"/>
            <a:r>
              <a:rPr lang="ru-RU" dirty="0"/>
              <a:t>Отдых, сон, прогулка.</a:t>
            </a:r>
          </a:p>
          <a:p>
            <a:pPr lvl="0"/>
            <a:r>
              <a:rPr lang="ru-RU" dirty="0"/>
              <a:t>Кружки/секции</a:t>
            </a:r>
          </a:p>
          <a:p>
            <a:pPr lvl="0"/>
            <a:r>
              <a:rPr lang="ru-RU" dirty="0"/>
              <a:t>Полдник.</a:t>
            </a:r>
          </a:p>
          <a:p>
            <a:pPr lvl="0"/>
            <a:r>
              <a:rPr lang="ru-RU" dirty="0"/>
              <a:t>Выполнение домашних заданий.</a:t>
            </a:r>
          </a:p>
          <a:p>
            <a:pPr lvl="0"/>
            <a:r>
              <a:rPr lang="ru-RU" dirty="0"/>
              <a:t>Вечерняя прогулка, встречи с друзьями.</a:t>
            </a:r>
          </a:p>
          <a:p>
            <a:pPr lvl="0"/>
            <a:r>
              <a:rPr lang="ru-RU" dirty="0"/>
              <a:t>Ужин.</a:t>
            </a:r>
          </a:p>
          <a:p>
            <a:pPr lvl="0"/>
            <a:r>
              <a:rPr lang="ru-RU" dirty="0"/>
              <a:t>Приготовления ко сну.</a:t>
            </a:r>
          </a:p>
          <a:p>
            <a:pPr lvl="0"/>
            <a:r>
              <a:rPr lang="ru-RU" dirty="0"/>
              <a:t>Сон.</a:t>
            </a:r>
          </a:p>
          <a:p>
            <a:endParaRPr lang="ru-RU" dirty="0"/>
          </a:p>
        </p:txBody>
      </p:sp>
      <p:pic>
        <p:nvPicPr>
          <p:cNvPr id="4" name="Рисунок 3" descr="режим дня первоклассни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08720"/>
            <a:ext cx="4176464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660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sz="quarter" idx="1"/>
          </p:nvPr>
        </p:nvSpPr>
        <p:spPr>
          <a:xfrm>
            <a:off x="395536" y="1916832"/>
            <a:ext cx="4320480" cy="4557120"/>
          </a:xfrm>
        </p:spPr>
        <p:txBody>
          <a:bodyPr>
            <a:normAutofit/>
          </a:bodyPr>
          <a:lstStyle/>
          <a:p>
            <a:r>
              <a:rPr lang="ru-RU" sz="4000" b="1" i="1" dirty="0" smtClean="0"/>
              <a:t>Зарядка</a:t>
            </a:r>
          </a:p>
          <a:p>
            <a:pPr marL="0" indent="0">
              <a:buNone/>
            </a:pPr>
            <a:r>
              <a:rPr lang="ru-RU" dirty="0"/>
              <a:t>День любого школьника должен начинаться с физической активности. Стоит подобрать комплекс упражнений на все группы мышц. Также необходимы упражнения на гибкость. Заканчивать зарядку можно бегом или прыжками.</a:t>
            </a:r>
            <a:endParaRPr lang="ru-RU" dirty="0"/>
          </a:p>
          <a:p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211960" y="188640"/>
            <a:ext cx="4546848" cy="37650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/>
              <a:t>Водные процедуры</a:t>
            </a:r>
            <a:endParaRPr lang="ru-RU" sz="3200" dirty="0"/>
          </a:p>
          <a:p>
            <a:pPr marL="0" indent="0">
              <a:buNone/>
            </a:pPr>
            <a:r>
              <a:rPr lang="ru-RU" dirty="0"/>
              <a:t>К ним относятся душ и умывание прохладной водой, которые прогонят у ребёнка остатки сонливости. </a:t>
            </a:r>
          </a:p>
        </p:txBody>
      </p:sp>
    </p:spTree>
    <p:extLst>
      <p:ext uri="{BB962C8B-B14F-4D97-AF65-F5344CB8AC3E}">
        <p14:creationId xmlns:p14="http://schemas.microsoft.com/office/powerpoint/2010/main" val="268631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асписание дня для школьни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5544616" cy="391337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i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7200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7200" b="1" i="1" dirty="0" smtClean="0">
                <a:solidFill>
                  <a:schemeClr val="bg2">
                    <a:lumMod val="25000"/>
                  </a:schemeClr>
                </a:solidFill>
              </a:rPr>
              <a:t>Завтрак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4896544"/>
          </a:xfrm>
        </p:spPr>
        <p:txBody>
          <a:bodyPr/>
          <a:lstStyle/>
          <a:p>
            <a:r>
              <a:rPr lang="ru-RU" dirty="0"/>
              <a:t>Несколько простых правил полезного завтрака для школьников:</a:t>
            </a:r>
          </a:p>
          <a:p>
            <a:pPr lvl="0"/>
            <a:r>
              <a:rPr lang="ru-RU" dirty="0"/>
              <a:t>Завтрак школьника состоит из горячей и сытной пищи. Хорошо подойдут каша, омлет или сырники.</a:t>
            </a:r>
          </a:p>
          <a:p>
            <a:pPr lvl="0"/>
            <a:r>
              <a:rPr lang="ru-RU" dirty="0"/>
              <a:t>Завтрак должен составлять четверть суточной потребности ребёнка в энергии.</a:t>
            </a:r>
          </a:p>
          <a:p>
            <a:pPr lvl="0"/>
            <a:r>
              <a:rPr lang="ru-RU" dirty="0"/>
              <a:t>Не стоит принимать пищу на бегу и разрешать ребёнку во время еды пользоваться планшетом или телефоном.</a:t>
            </a:r>
          </a:p>
          <a:p>
            <a:pPr lvl="0"/>
            <a:r>
              <a:rPr lang="ru-RU" dirty="0"/>
              <a:t>Любую пищу нужно тщательно пережёвывать, не торопясь.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344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ru-RU" sz="5400" b="1" i="1" dirty="0">
                <a:solidFill>
                  <a:schemeClr val="accent4">
                    <a:lumMod val="50000"/>
                  </a:schemeClr>
                </a:solidFill>
              </a:rPr>
              <a:t>Уроки в школе</a:t>
            </a:r>
            <a:endParaRPr lang="ru-RU" sz="54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/>
              <a:t>В школу лучше идти не торопясь, спокойным размеренным шагом, если позволяют погодные условия. </a:t>
            </a:r>
            <a:endParaRPr lang="ru-RU" dirty="0"/>
          </a:p>
        </p:txBody>
      </p:sp>
      <p:pic>
        <p:nvPicPr>
          <p:cNvPr id="4" name="Рисунок 3" descr="распорядок дня для школьни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92896"/>
            <a:ext cx="6154931" cy="3955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159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03232" cy="6285312"/>
          </a:xfrm>
        </p:spPr>
        <p:txBody>
          <a:bodyPr>
            <a:normAutofit fontScale="92500" lnSpcReduction="20000"/>
          </a:bodyPr>
          <a:lstStyle/>
          <a:p>
            <a:r>
              <a:rPr lang="ru-RU" sz="4300" b="1" i="1" dirty="0" smtClean="0">
                <a:solidFill>
                  <a:schemeClr val="bg2">
                    <a:lumMod val="25000"/>
                  </a:schemeClr>
                </a:solidFill>
              </a:rPr>
              <a:t>Обед</a:t>
            </a:r>
          </a:p>
          <a:p>
            <a:pPr marL="0" indent="0">
              <a:buNone/>
            </a:pPr>
            <a:r>
              <a:rPr lang="ru-RU" sz="3200" dirty="0"/>
              <a:t>Обед в режиме питания занимает центральное место и должен состоять из нескольких блюд: салата, первого, второго и напитка.</a:t>
            </a:r>
          </a:p>
          <a:p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</a:rPr>
              <a:t>Отдых, сон, прогулка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3200" dirty="0" smtClean="0"/>
              <a:t>После </a:t>
            </a:r>
            <a:r>
              <a:rPr lang="ru-RU" sz="3200" dirty="0"/>
              <a:t>школы ребёнку необходим отдых, чтобы восстановить силы. </a:t>
            </a:r>
            <a:endParaRPr lang="ru-RU" sz="3200" dirty="0" smtClean="0"/>
          </a:p>
          <a:p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</a:rPr>
              <a:t>Кружки/секции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3200" dirty="0" smtClean="0"/>
              <a:t>Если </a:t>
            </a:r>
            <a:r>
              <a:rPr lang="ru-RU" sz="3200" dirty="0"/>
              <a:t>школьник занимается внеурочной деятельностью, её тоже необходимо включить в режим дня. Умственные занятия должны обязательно чередоваться с физической активностью.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80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ru-RU" sz="4800" b="1" i="1" dirty="0">
                <a:solidFill>
                  <a:schemeClr val="bg2">
                    <a:lumMod val="25000"/>
                  </a:schemeClr>
                </a:solidFill>
              </a:rPr>
              <a:t>Полдник</a:t>
            </a:r>
            <a:endParaRPr lang="ru-RU" sz="4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i="1" dirty="0" smtClean="0"/>
              <a:t>Ребёнок </a:t>
            </a:r>
            <a:r>
              <a:rPr lang="ru-RU" i="1" dirty="0"/>
              <a:t>потратил много энергии, и ему необходимо подкрепиться перед тем, как сесть за домашнее задание. </a:t>
            </a:r>
            <a:endParaRPr lang="ru-RU" i="1" dirty="0"/>
          </a:p>
        </p:txBody>
      </p:sp>
      <p:pic>
        <p:nvPicPr>
          <p:cNvPr id="4" name="Рисунок 3" descr="режим дня для школьни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878" y="2492896"/>
            <a:ext cx="5989474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151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>
            <a:normAutofit fontScale="92500" lnSpcReduction="20000"/>
          </a:bodyPr>
          <a:lstStyle/>
          <a:p>
            <a:r>
              <a:rPr lang="ru-RU" sz="3000" b="1" i="1" dirty="0">
                <a:solidFill>
                  <a:schemeClr val="bg2">
                    <a:lumMod val="25000"/>
                  </a:schemeClr>
                </a:solidFill>
              </a:rPr>
              <a:t>Выполнение домашних заданий</a:t>
            </a:r>
            <a:endParaRPr lang="ru-RU" sz="30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800" dirty="0" smtClean="0"/>
              <a:t>     Школьнику </a:t>
            </a:r>
            <a:r>
              <a:rPr lang="ru-RU" sz="2800" dirty="0"/>
              <a:t>необходимо делать перерывы каждые 30 минут работы. В перерыв можно сделать гимнастику для глаз и проветрить комнату.</a:t>
            </a:r>
          </a:p>
          <a:p>
            <a:pPr marL="0" indent="0">
              <a:buNone/>
            </a:pPr>
            <a:r>
              <a:rPr lang="ru-RU" sz="2800" dirty="0" smtClean="0"/>
              <a:t>     Особое </a:t>
            </a:r>
            <a:r>
              <a:rPr lang="ru-RU" sz="2800" dirty="0"/>
              <a:t>внимание необходимо уделять освещению и организации рабочего места ученика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sz="3000" b="1" i="1" dirty="0">
                <a:solidFill>
                  <a:schemeClr val="bg2">
                    <a:lumMod val="25000"/>
                  </a:schemeClr>
                </a:solidFill>
              </a:rPr>
              <a:t>Вечерняя прогулка, встречи с друзьями</a:t>
            </a:r>
            <a:endParaRPr lang="ru-RU" sz="30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После </a:t>
            </a:r>
            <a:r>
              <a:rPr lang="ru-RU" sz="2800" dirty="0"/>
              <a:t>выполнения домашних заданий школьнику полезно погулять на свежем воздухе, в том числе и в компании друзей. </a:t>
            </a:r>
            <a:endParaRPr lang="ru-RU" sz="2800" dirty="0" smtClean="0"/>
          </a:p>
          <a:p>
            <a:r>
              <a:rPr lang="ru-RU" sz="3000" b="1" i="1" dirty="0">
                <a:solidFill>
                  <a:schemeClr val="bg2">
                    <a:lumMod val="25000"/>
                  </a:schemeClr>
                </a:solidFill>
              </a:rPr>
              <a:t>Ужин</a:t>
            </a:r>
            <a:endParaRPr lang="ru-RU" sz="30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Ужинать </a:t>
            </a:r>
            <a:r>
              <a:rPr lang="ru-RU" sz="2800" dirty="0"/>
              <a:t>лучше всей семьёй в определённое время. Пища не должна быть тяжёлой, иначе это затруднит пищеварение и отход организма ко сну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922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</TotalTime>
  <Words>770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Режим дня    школьника:</vt:lpstr>
      <vt:lpstr>Режим дня – это система распределения периодов сна и бодрствования, приемов пищи, гигиенических и оздоровительных процедур, занятий и самостоятельной деятельности детей</vt:lpstr>
      <vt:lpstr>Презентация PowerPoint</vt:lpstr>
      <vt:lpstr>Презентация PowerPoint</vt:lpstr>
      <vt:lpstr> Завтрак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Режим дня    школьника:</dc:title>
  <dc:creator>Asus</dc:creator>
  <cp:lastModifiedBy>Asus</cp:lastModifiedBy>
  <cp:revision>8</cp:revision>
  <dcterms:created xsi:type="dcterms:W3CDTF">2022-12-14T13:11:47Z</dcterms:created>
  <dcterms:modified xsi:type="dcterms:W3CDTF">2022-12-14T15:01:57Z</dcterms:modified>
</cp:coreProperties>
</file>