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sldIdLst>
    <p:sldId id="257" r:id="rId2"/>
    <p:sldId id="267" r:id="rId3"/>
    <p:sldId id="260" r:id="rId4"/>
    <p:sldId id="261" r:id="rId5"/>
    <p:sldId id="271" r:id="rId6"/>
    <p:sldId id="272" r:id="rId7"/>
    <p:sldId id="262" r:id="rId8"/>
    <p:sldId id="273" r:id="rId9"/>
    <p:sldId id="268" r:id="rId10"/>
    <p:sldId id="264" r:id="rId11"/>
    <p:sldId id="275" r:id="rId12"/>
    <p:sldId id="274" r:id="rId13"/>
    <p:sldId id="277" r:id="rId14"/>
    <p:sldId id="278" r:id="rId15"/>
    <p:sldId id="285" r:id="rId16"/>
    <p:sldId id="283" r:id="rId17"/>
    <p:sldId id="276" r:id="rId18"/>
    <p:sldId id="280" r:id="rId19"/>
    <p:sldId id="281" r:id="rId20"/>
    <p:sldId id="288" r:id="rId21"/>
    <p:sldId id="28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4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9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96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072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9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1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2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5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2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1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8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1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52B0D-F025-4BEE-83DD-FFB3B85D14A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B89AC9-877F-415B-81F4-32716F99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dinstvo.by/wp-content/uploads/2020/05/12.30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cek.by/category/kraevedenie/dokumenty-kraevedenie/" TargetMode="External"/><Relationship Id="rId2" Type="http://schemas.openxmlformats.org/officeDocument/2006/relationships/hyperlink" Target="https://rcek.by/category/kraevedeni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0" y="736600"/>
            <a:ext cx="9906000" cy="31623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«Современные требования к организации работы музеев учреждений образования»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533901"/>
            <a:ext cx="8915399" cy="18161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Онищик-Евсеенко Оксана Александровна</a:t>
            </a:r>
          </a:p>
          <a:p>
            <a:pPr algn="just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методист отдела организационно-методического сопровождения эколого-краеведческой работы ГУО «Минский областной институт развития образования»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254000"/>
            <a:ext cx="10744200" cy="1651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ШТАТНАЯ ЕДИНИЦА МУЗЕЙНОГО РАБОТНИКА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/>
              <a:t>Статья 162 Кодекса Республики Беларусь о культуре </a:t>
            </a:r>
            <a:br>
              <a:rPr lang="ru-RU" sz="28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Пункт </a:t>
            </a:r>
            <a:r>
              <a:rPr lang="ru-RU" sz="2000" b="1" dirty="0"/>
              <a:t>2.5. постановления Министерства образования Республики Беларусь от 24 апреля 2013 г. № 22 "О типовых штатах и нормативах численности работников отдельных учреждений общего среднего и специального образования»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Общегосударственный классификатор Республики Беларусь, утвержденный постановлением Министерства труда и социальной защиты Республики Беларусь </a:t>
            </a:r>
            <a:br>
              <a:rPr lang="ru-RU" sz="2000" b="1" dirty="0"/>
            </a:br>
            <a:r>
              <a:rPr lang="ru-RU" sz="2000" b="1" dirty="0"/>
              <a:t>от 24 июля 2017 г. № 33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Общие положения Единого квалификационного справочника должностей служащих, утвержденные постановлением Министерства труда и социальной защиты Республики Беларусь от 2 января 2012 г. № 1</a:t>
            </a:r>
          </a:p>
        </p:txBody>
      </p:sp>
    </p:spTree>
    <p:extLst>
      <p:ext uri="{BB962C8B-B14F-4D97-AF65-F5344CB8AC3E}">
        <p14:creationId xmlns:p14="http://schemas.microsoft.com/office/powerpoint/2010/main" val="37682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254000"/>
            <a:ext cx="11252200" cy="1765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При размещений в музеях учреждений образования </a:t>
            </a:r>
            <a:r>
              <a:rPr lang="ru-RU" b="1" dirty="0" smtClean="0">
                <a:solidFill>
                  <a:srgbClr val="C00000"/>
                </a:solidFill>
              </a:rPr>
              <a:t>предметов, содержащих драгоценные металлы и драгоценные камни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4300" y="2527300"/>
            <a:ext cx="10642600" cy="4597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Постановление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Министерства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финансов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Республики Беларусь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15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марта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2004 г. № 34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«Об утверждении инструкции о порядке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использования,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учета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хранения драгоценных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металлов и драгоценных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камней»; </a:t>
            </a:r>
          </a:p>
          <a:p>
            <a:pPr marL="342900" indent="-342900" algn="ctr">
              <a:buFontTx/>
              <a:buChar char="-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Постановление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Министерства культуры Республики Беларусь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ноября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2008 № 40 «Аб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зацвярджэнні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Інструкцыі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аб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парадку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ўліку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інвентарызацыі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каштоўнасцей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культурна-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гістарычнага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фонду,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якія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знаходзяцца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ў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падначаленых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Міністэрству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культуры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арганізацыях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таксама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ў структурных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падраздзяленнях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мясцовых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выканаўчых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распарадчых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органаў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якія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ажыццяўляюць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дзяржаўна-ўласныя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паўнамоцтвы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ў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галіне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культуры,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падначленых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арганізацыях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8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241300"/>
            <a:ext cx="10768011" cy="1765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 размещений в музеях учреждений образования оружия, боеприпасов и других взрывоопасных предметов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500" y="2006600"/>
            <a:ext cx="10629900" cy="48514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Постановление Министерства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культуры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Республики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Беларусь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17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июня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2003 г.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№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17 «Об утверждении Инструкции о порядке учета, хранения и транспортировки оружия и боеприпасов, имеющих культурную ценность, государственными музеями»;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Постановление Министерства внутренних дел Республики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Беларусь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29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ноября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2010 г. № 383 «Об утверждении Правил размещения оружия, его составных частей и компонентов, боеприпасов при осуществлении деятельности, связанной со служебным и гражданским оружием и боеприпасами к нему, коллекционированием и экспонированием оружия и боеприпасов, и признании утратившими силу некоторых постановлений и структурного элемента постановления Министерства внутренних дел Республики Беларусь»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96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0"/>
            <a:ext cx="10996611" cy="17653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Паспортизация музеев учреждений образования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0500" y="2171700"/>
            <a:ext cx="10299700" cy="43815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- Заполнение паспорта – ежегодно в течение 5 лет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В конце 5-тетнего срока - подтверждение соответствия музея учреждения образования установленным требованиям к организации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его деятельности (паспортизация)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После этого паспорт подписывается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руководителем учреждения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образования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 председателем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уполномоченной комиссии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представитель ГУО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Минский областной институт развития образования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»)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Хранится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паспорт в музее, копия паспорта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у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председателя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уполномоченной комиссии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По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итогам паспортизации музея учреждения образования заполняется новый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паспорт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7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90500"/>
            <a:ext cx="6718300" cy="11811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ВИРТУАЛЬНЫЙ МУЗЕЙ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1800" y="1371600"/>
            <a:ext cx="5435600" cy="4686300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Определение впервые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встречается в «Словаре актуальных музейных терминов», опубликованном в журнале «Музей»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(РФ, №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5 за 2009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год)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97" y="368300"/>
            <a:ext cx="4404903" cy="61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27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317500"/>
            <a:ext cx="10729911" cy="12065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Согласно «Словарю», под «виртуальным музеем» понимается: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1524000"/>
            <a:ext cx="4762500" cy="5207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созданная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 помощью компьютерных технологий модель придуманного музея, существующего исключительно в виртуальном пространстве. Воспроизводит некоторые составляющие реального музея: каталоги «коллекций», «экспозицию» и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т.п.;</a:t>
            </a:r>
          </a:p>
          <a:p>
            <a:pPr marL="457200" indent="-457200">
              <a:buAutoNum type="arabicParenR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электронные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публикации объединенных по тематическому, региональному, проблемному или иному принципу подборок артефактов, в действительности находящихся в разных местах и не составляющих коллекций</a:t>
            </a:r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b="1" i="1" u="sng" dirty="0">
                <a:solidFill>
                  <a:schemeClr val="bg1">
                    <a:lumMod val="50000"/>
                  </a:schemeClr>
                </a:solidFill>
              </a:rPr>
              <a:t>На бытовом уровне «</a:t>
            </a:r>
            <a:r>
              <a:rPr lang="ru-RU" b="1" i="1" u="sng" dirty="0" err="1">
                <a:solidFill>
                  <a:schemeClr val="bg1">
                    <a:lumMod val="50000"/>
                  </a:schemeClr>
                </a:solidFill>
              </a:rPr>
              <a:t>В.м</a:t>
            </a:r>
            <a:r>
              <a:rPr lang="ru-RU" b="1" i="1" u="sng" dirty="0">
                <a:solidFill>
                  <a:schemeClr val="bg1">
                    <a:lumMod val="50000"/>
                  </a:schemeClr>
                </a:solidFill>
              </a:rPr>
              <a:t>.» нередко называют сайт реально существующего музея.</a:t>
            </a:r>
            <a:br>
              <a:rPr lang="ru-RU" b="1" i="1" u="sng" dirty="0">
                <a:solidFill>
                  <a:schemeClr val="bg1">
                    <a:lumMod val="50000"/>
                  </a:schemeClr>
                </a:solidFill>
              </a:rPr>
            </a:br>
            <a:endParaRPr lang="ru-RU" b="1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734" y="1962006"/>
            <a:ext cx="5882165" cy="41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9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" y="152400"/>
            <a:ext cx="11658600" cy="1981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Пример </a:t>
            </a:r>
            <a:r>
              <a:rPr lang="ru-RU" dirty="0">
                <a:solidFill>
                  <a:srgbClr val="C00000"/>
                </a:solidFill>
              </a:rPr>
              <a:t>классического </a:t>
            </a:r>
            <a:r>
              <a:rPr lang="ru-RU" b="1" dirty="0">
                <a:solidFill>
                  <a:srgbClr val="C00000"/>
                </a:solidFill>
              </a:rPr>
              <a:t>виртуального музея </a:t>
            </a:r>
            <a:r>
              <a:rPr lang="ru-RU" b="1" dirty="0" smtClean="0">
                <a:solidFill>
                  <a:srgbClr val="00B0F0"/>
                </a:solidFill>
              </a:rPr>
              <a:t>Виртуальный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музей </a:t>
            </a:r>
            <a:r>
              <a:rPr lang="ru-RU" dirty="0" smtClean="0">
                <a:solidFill>
                  <a:srgbClr val="00B0F0"/>
                </a:solidFill>
              </a:rPr>
              <a:t>моды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1800" dirty="0" smtClean="0"/>
              <a:t>представляет </a:t>
            </a:r>
            <a:r>
              <a:rPr lang="ru-RU" sz="1800" dirty="0" smtClean="0"/>
              <a:t> собой </a:t>
            </a:r>
            <a:r>
              <a:rPr lang="ru-RU" sz="1800" dirty="0" err="1"/>
              <a:t>отрисованное</a:t>
            </a:r>
            <a:r>
              <a:rPr lang="ru-RU" sz="1800" dirty="0"/>
              <a:t> трехмерное пространство, в котором представлены творения модного дома </a:t>
            </a:r>
            <a:r>
              <a:rPr lang="ru-RU" sz="1800" dirty="0" err="1" smtClean="0"/>
              <a:t>Valentino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91732"/>
            <a:ext cx="8042176" cy="48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8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0"/>
            <a:ext cx="12001500" cy="158750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Представление музеев учреждений образования в сети Интернет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8600" y="2197100"/>
            <a:ext cx="10006011" cy="4216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- Страница-визитка на сайте учреждения образования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- Многостраничный раздел (вкладка)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на сайте учреждения образования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- Отдельный сайт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(с наличием ссылки на него на сайте учреждения образования)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7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28600"/>
            <a:ext cx="10871200" cy="14351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В рамках празднования 75-й годовщины </a:t>
            </a:r>
            <a:r>
              <a:rPr lang="ru-RU" sz="2000" b="1" dirty="0" smtClean="0"/>
              <a:t>Великой Победы в 2020 году состоялся </a:t>
            </a:r>
            <a:r>
              <a:rPr lang="ru-RU" sz="2000" b="1" dirty="0"/>
              <a:t>республиканский конкурс виртуальных музеев «Великая Победа: 75 мирных лет</a:t>
            </a:r>
            <a:r>
              <a:rPr lang="ru-RU" sz="2000" b="1" dirty="0" smtClean="0"/>
              <a:t>!» (для учреждений профессионального образования)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200" b="1" dirty="0"/>
              <a:t/>
            </a:r>
            <a:br>
              <a:rPr lang="ru-RU" sz="1200" b="1" dirty="0"/>
            </a:br>
            <a:endParaRPr lang="ru-RU" sz="1200" b="1" dirty="0"/>
          </a:p>
        </p:txBody>
      </p:sp>
      <p:pic>
        <p:nvPicPr>
          <p:cNvPr id="1026" name="Picture 2" descr="https://edinstvo.by/wp-content/uploads/2020/05/12.3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49400"/>
            <a:ext cx="91059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9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11849100" cy="19939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Жюри конкурса определило победителей и призеров: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C00000"/>
                </a:solidFill>
              </a:rPr>
              <a:t>в номинации «Виртуальный музей»: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Диплом II степени Министерства образования Республики Беларусь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- </a:t>
            </a:r>
            <a:r>
              <a:rPr lang="ru-RU" sz="1800" b="1" dirty="0"/>
              <a:t>музей «Дорогами войны» учреждения образования «</a:t>
            </a:r>
            <a:r>
              <a:rPr lang="ru-RU" sz="1800" b="1" dirty="0" err="1"/>
              <a:t>Солигорский</a:t>
            </a:r>
            <a:r>
              <a:rPr lang="ru-RU" sz="1800" b="1" dirty="0"/>
              <a:t> государственный колледж»;</a:t>
            </a:r>
            <a:br>
              <a:rPr lang="ru-RU" sz="1800" b="1" dirty="0"/>
            </a:br>
            <a:r>
              <a:rPr lang="ru-RU" sz="1800" b="1" dirty="0"/>
              <a:t>– музей памяти «75-летию Великой Победы посвящается…» учреждения образования</a:t>
            </a:r>
            <a:br>
              <a:rPr lang="ru-RU" sz="1800" b="1" dirty="0"/>
            </a:br>
            <a:r>
              <a:rPr lang="ru-RU" sz="1800" b="1" dirty="0"/>
              <a:t>«</a:t>
            </a:r>
            <a:r>
              <a:rPr lang="ru-RU" sz="1800" b="1" dirty="0" err="1"/>
              <a:t>Борисовский</a:t>
            </a:r>
            <a:r>
              <a:rPr lang="ru-RU" sz="1800" b="1" dirty="0"/>
              <a:t> государственный колледж»;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400" b="1" dirty="0">
                <a:solidFill>
                  <a:srgbClr val="C00000"/>
                </a:solidFill>
              </a:rPr>
              <a:t>в номинации «Веб-сайт музея»: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Диплом Республиканского института профессионального образования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– </a:t>
            </a:r>
            <a:r>
              <a:rPr lang="ru-RU" sz="1800" b="1" dirty="0"/>
              <a:t>Народный музей истории учреждения образования «</a:t>
            </a:r>
            <a:r>
              <a:rPr lang="ru-RU" sz="1800" b="1" dirty="0" err="1"/>
              <a:t>Марьиногорский</a:t>
            </a:r>
            <a:r>
              <a:rPr lang="ru-RU" sz="1800" b="1" dirty="0"/>
              <a:t> государственный ордена «Знак Почета» аграрно-технический колледж имени В. Е. </a:t>
            </a:r>
            <a:r>
              <a:rPr lang="ru-RU" sz="1800" b="1" dirty="0" err="1"/>
              <a:t>Лобанка</a:t>
            </a:r>
            <a:r>
              <a:rPr lang="ru-RU" sz="1800" b="1" dirty="0"/>
              <a:t>»;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400" b="1" dirty="0">
                <a:solidFill>
                  <a:srgbClr val="C00000"/>
                </a:solidFill>
              </a:rPr>
              <a:t>в номинации «Виртуальный 3-D музей»: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Диплом II степени Министерства образования Республики </a:t>
            </a:r>
            <a:r>
              <a:rPr lang="ru-RU" sz="1800" b="1" dirty="0" smtClean="0"/>
              <a:t>Беларусь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/>
              <a:t>– музей «Музей истории </a:t>
            </a:r>
            <a:r>
              <a:rPr lang="ru-RU" sz="1800" b="1" dirty="0" err="1"/>
              <a:t>профтехобразования</a:t>
            </a:r>
            <a:r>
              <a:rPr lang="ru-RU" sz="1800" b="1" dirty="0"/>
              <a:t> г. Молодечно» учреждения образования «</a:t>
            </a:r>
            <a:r>
              <a:rPr lang="ru-RU" sz="1800" b="1" dirty="0" err="1"/>
              <a:t>Молодечненский</a:t>
            </a:r>
            <a:r>
              <a:rPr lang="ru-RU" sz="1800" b="1" dirty="0"/>
              <a:t> государственный колледж»;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- музей </a:t>
            </a:r>
            <a:r>
              <a:rPr lang="ru-RU" sz="1800" b="1" dirty="0"/>
              <a:t>учреждения образования «Слуцкий государственный колледж».</a:t>
            </a:r>
            <a:br>
              <a:rPr lang="ru-RU" sz="1800" b="1" dirty="0"/>
            </a:br>
            <a:r>
              <a:rPr lang="ru-RU" sz="1000" b="1" dirty="0"/>
              <a:t/>
            </a:r>
            <a:br>
              <a:rPr lang="ru-RU" sz="1000" b="1" dirty="0"/>
            </a:br>
            <a:r>
              <a:rPr lang="ru-RU" sz="1800" b="1" dirty="0">
                <a:solidFill>
                  <a:srgbClr val="C00000"/>
                </a:solidFill>
              </a:rPr>
              <a:t>Поздравляем победителей!</a:t>
            </a:r>
          </a:p>
        </p:txBody>
      </p:sp>
    </p:spTree>
    <p:extLst>
      <p:ext uri="{BB962C8B-B14F-4D97-AF65-F5344CB8AC3E}">
        <p14:creationId xmlns:p14="http://schemas.microsoft.com/office/powerpoint/2010/main" val="84456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04800"/>
            <a:ext cx="9802811" cy="6731000"/>
          </a:xfrm>
        </p:spPr>
        <p:txBody>
          <a:bodyPr>
            <a:normAutofit fontScale="90000"/>
          </a:bodyPr>
          <a:lstStyle/>
          <a:p>
            <a:pPr algn="ctr"/>
            <a:r>
              <a:rPr lang="be-BY" sz="4400" b="1" dirty="0" smtClean="0">
                <a:solidFill>
                  <a:srgbClr val="C00000"/>
                </a:solidFill>
              </a:rPr>
              <a:t>Деятельность </a:t>
            </a:r>
            <a:r>
              <a:rPr lang="be-BY" sz="4400" b="1" dirty="0" smtClean="0">
                <a:solidFill>
                  <a:srgbClr val="C00000"/>
                </a:solidFill>
              </a:rPr>
              <a:t>музеев учреждений образования регламентируется:</a:t>
            </a:r>
            <a:br>
              <a:rPr lang="be-BY" sz="4400" b="1" dirty="0" smtClean="0">
                <a:solidFill>
                  <a:srgbClr val="C00000"/>
                </a:solidFill>
              </a:rPr>
            </a:br>
            <a:r>
              <a:rPr lang="be-BY" sz="1100" b="1" dirty="0" smtClean="0">
                <a:solidFill>
                  <a:srgbClr val="C00000"/>
                </a:solidFill>
              </a:rPr>
              <a:t/>
            </a:r>
            <a:br>
              <a:rPr lang="be-BY" sz="1100" b="1" dirty="0" smtClean="0">
                <a:solidFill>
                  <a:srgbClr val="C00000"/>
                </a:solidFill>
              </a:rPr>
            </a:br>
            <a:r>
              <a:rPr lang="be-BY" b="1" dirty="0" smtClean="0"/>
              <a:t>- Кодексом Республики Беларусь об образовании</a:t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>- </a:t>
            </a:r>
            <a:r>
              <a:rPr lang="be-BY" b="1" dirty="0"/>
              <a:t>Кодексом Республики Беларусь </a:t>
            </a:r>
            <a:r>
              <a:rPr lang="be-BY" b="1" dirty="0" smtClean="0"/>
              <a:t>о культуре</a:t>
            </a:r>
            <a:br>
              <a:rPr lang="be-BY" b="1" dirty="0" smtClean="0"/>
            </a:br>
            <a:r>
              <a:rPr lang="be-BY" b="1" dirty="0"/>
              <a:t/>
            </a:r>
            <a:br>
              <a:rPr lang="be-BY" b="1" dirty="0"/>
            </a:br>
            <a:r>
              <a:rPr lang="be-BY" b="1" dirty="0"/>
              <a:t>- иными нормативными правовыми актами Республики </a:t>
            </a:r>
            <a:r>
              <a:rPr lang="be-BY" b="1" dirty="0" smtClean="0"/>
              <a:t>Беларусь</a:t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 smtClean="0"/>
              <a:t>- локальными нормативными правовыми актами учреждения образования</a:t>
            </a:r>
            <a:br>
              <a:rPr lang="be-BY" b="1" dirty="0" smtClean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/>
              <a:t/>
            </a:r>
            <a:br>
              <a:rPr lang="be-BY" b="1" dirty="0"/>
            </a:br>
            <a:r>
              <a:rPr lang="be-BY" b="1" dirty="0" smtClean="0"/>
              <a:t/>
            </a:r>
            <a:br>
              <a:rPr lang="be-BY" b="1" dirty="0" smtClean="0"/>
            </a:br>
            <a:r>
              <a:rPr lang="be-BY" b="1" dirty="0"/>
              <a:t/>
            </a:r>
            <a:br>
              <a:rPr lang="be-BY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18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685800"/>
            <a:ext cx="10806111" cy="15875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  Республиканские </a:t>
            </a:r>
            <a:r>
              <a:rPr lang="ru-RU" b="1" dirty="0">
                <a:solidFill>
                  <a:srgbClr val="C00000"/>
                </a:solidFill>
              </a:rPr>
              <a:t>конкурсы, инициированные </a:t>
            </a:r>
            <a:r>
              <a:rPr lang="ru-RU" b="1" dirty="0" smtClean="0">
                <a:solidFill>
                  <a:srgbClr val="C00000"/>
                </a:solidFill>
              </a:rPr>
              <a:t>УО «Республиканский 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центр экологии и краеведения» в 2021гг.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6200" y="1524000"/>
            <a:ext cx="10668000" cy="48006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pPr lvl="0">
              <a:buClr>
                <a:srgbClr val="353535"/>
              </a:buClr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Республиканский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конкурс этнографических музеев </a:t>
            </a:r>
            <a:r>
              <a:rPr lang="ru-RU" sz="2800" i="1" smtClean="0">
                <a:solidFill>
                  <a:srgbClr val="C00000"/>
                </a:solidFill>
              </a:rPr>
              <a:t>(февраль-ноябрь </a:t>
            </a:r>
            <a:r>
              <a:rPr lang="ru-RU" sz="2800" i="1" dirty="0">
                <a:solidFill>
                  <a:srgbClr val="C00000"/>
                </a:solidFill>
              </a:rPr>
              <a:t>2021</a:t>
            </a:r>
            <a:r>
              <a:rPr lang="ru-RU" sz="2800" i="1" dirty="0" smtClean="0">
                <a:solidFill>
                  <a:srgbClr val="C00000"/>
                </a:solidFill>
              </a:rPr>
              <a:t>)</a:t>
            </a:r>
          </a:p>
          <a:p>
            <a:pPr marL="342900" lvl="0" indent="-342900">
              <a:buClr>
                <a:srgbClr val="353535"/>
              </a:buClr>
              <a:buFontTx/>
              <a:buChar char="-"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ru-RU" sz="2800" b="1" dirty="0" smtClean="0">
                <a:solidFill>
                  <a:srgbClr val="31B4E6">
                    <a:lumMod val="75000"/>
                  </a:srgbClr>
                </a:solidFill>
              </a:rPr>
              <a:t>- Республиканский </a:t>
            </a:r>
            <a:r>
              <a:rPr lang="ru-RU" sz="2800" b="1" dirty="0">
                <a:solidFill>
                  <a:srgbClr val="31B4E6">
                    <a:lumMod val="75000"/>
                  </a:srgbClr>
                </a:solidFill>
              </a:rPr>
              <a:t>конкурс </a:t>
            </a:r>
            <a:r>
              <a:rPr lang="ru-RU" sz="2800" b="1" dirty="0" smtClean="0">
                <a:solidFill>
                  <a:srgbClr val="31B4E6">
                    <a:lumMod val="75000"/>
                  </a:srgbClr>
                </a:solidFill>
              </a:rPr>
              <a:t>юных экскурсоводов </a:t>
            </a:r>
            <a:r>
              <a:rPr lang="ru-RU" sz="2800" b="1" dirty="0">
                <a:solidFill>
                  <a:srgbClr val="31B4E6">
                    <a:lumMod val="75000"/>
                  </a:srgbClr>
                </a:solidFill>
              </a:rPr>
              <a:t>музеев </a:t>
            </a:r>
            <a:r>
              <a:rPr lang="ru-RU" sz="2800" b="1" dirty="0" smtClean="0">
                <a:solidFill>
                  <a:srgbClr val="31B4E6">
                    <a:lumMod val="75000"/>
                  </a:srgbClr>
                </a:solidFill>
              </a:rPr>
              <a:t>учреждений образования </a:t>
            </a:r>
            <a:r>
              <a:rPr lang="ru-RU" sz="2800" i="1" dirty="0" smtClean="0">
                <a:solidFill>
                  <a:srgbClr val="C00000"/>
                </a:solidFill>
              </a:rPr>
              <a:t>(февраль-декабрь </a:t>
            </a:r>
            <a:r>
              <a:rPr lang="ru-RU" sz="2800" i="1" dirty="0">
                <a:solidFill>
                  <a:srgbClr val="C00000"/>
                </a:solidFill>
              </a:rPr>
              <a:t>2021</a:t>
            </a:r>
            <a:r>
              <a:rPr lang="ru-RU" sz="2800" i="1" dirty="0" smtClean="0">
                <a:solidFill>
                  <a:srgbClr val="C00000"/>
                </a:solidFill>
              </a:rPr>
              <a:t>)</a:t>
            </a:r>
          </a:p>
          <a:p>
            <a:pPr marL="342900" lvl="0" indent="-342900">
              <a:buClr>
                <a:srgbClr val="353535"/>
              </a:buClr>
              <a:buFontTx/>
              <a:buChar char="-"/>
            </a:pPr>
            <a:endParaRPr lang="ru-RU" sz="2800" b="1" dirty="0">
              <a:solidFill>
                <a:srgbClr val="31B4E6">
                  <a:lumMod val="75000"/>
                </a:srgb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Республиканский конкурс «Лучшая методическая разработка   музейного занятия» </a:t>
            </a:r>
            <a:r>
              <a:rPr lang="ru-RU" sz="2800" i="1" dirty="0" smtClean="0">
                <a:solidFill>
                  <a:srgbClr val="C00000"/>
                </a:solidFill>
              </a:rPr>
              <a:t>(март-октябрь 2021)</a:t>
            </a:r>
          </a:p>
          <a:p>
            <a:pPr>
              <a:buClr>
                <a:srgbClr val="C00000"/>
              </a:buClr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71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279400"/>
            <a:ext cx="11099800" cy="8403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Портал о музеях, относящихся к </a:t>
            </a:r>
            <a:br>
              <a:rPr lang="ru-RU" b="1" dirty="0" smtClean="0"/>
            </a:br>
            <a:r>
              <a:rPr lang="ru-RU" b="1" dirty="0" smtClean="0"/>
              <a:t>  Министерству культуры Республики Беларусь</a:t>
            </a:r>
            <a:br>
              <a:rPr lang="ru-RU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http://museum.by/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1856387"/>
            <a:ext cx="8296118" cy="47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1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330200"/>
            <a:ext cx="9804399" cy="12827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</a:rPr>
              <a:t>УТРАТИЛ СИЛУ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СузькоМА\Desktop\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816100"/>
            <a:ext cx="8636001" cy="47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 rot="5400000">
            <a:off x="6832597" y="1225552"/>
            <a:ext cx="9926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824" y="352981"/>
            <a:ext cx="9256176" cy="128089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Действующий регламентирующий документ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СузькоМА\Desktop\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83" y="2537787"/>
            <a:ext cx="8331200" cy="41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 rot="5400000">
            <a:off x="6538466" y="1799153"/>
            <a:ext cx="9926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11887200" cy="7112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Сайт учреждения образования</a:t>
            </a:r>
            <a:br>
              <a:rPr lang="ru-RU" b="1" dirty="0" smtClean="0"/>
            </a:br>
            <a:r>
              <a:rPr lang="ru-RU" b="1" dirty="0" smtClean="0"/>
              <a:t>                «Республиканский центр экологии и  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                   краеведения»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</a:t>
            </a:r>
            <a:r>
              <a:rPr lang="ru-RU" dirty="0" smtClean="0">
                <a:hlinkClick r:id="rId2" tooltip="Перейти к архиву рубрики Краеведение."/>
              </a:rPr>
              <a:t>Краеведение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smtClean="0">
                <a:hlinkClick r:id="rId3" tooltip="Перейти к архиву рубрики Документы."/>
              </a:rPr>
              <a:t>Документы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u="sng" dirty="0" smtClean="0"/>
              <a:t>Метадычныя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u="sng" dirty="0" err="1" smtClean="0"/>
              <a:t>матэрыялы</a:t>
            </a:r>
            <a:r>
              <a:rPr lang="ru-RU" u="sng" dirty="0" smtClean="0"/>
              <a:t> </a:t>
            </a:r>
            <a:r>
              <a:rPr lang="ru-RU" u="sng" dirty="0"/>
              <a:t>па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u="sng" dirty="0" err="1" smtClean="0"/>
              <a:t>музейнай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u="sng" dirty="0" err="1" smtClean="0"/>
              <a:t>педагогіцы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790700"/>
            <a:ext cx="831002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5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b="1" dirty="0" smtClean="0"/>
              <a:t>Нормативные </a:t>
            </a:r>
            <a:r>
              <a:rPr lang="ru-RU" b="1" dirty="0"/>
              <a:t>акты Министерства культуры РБ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 Нормативные </a:t>
            </a:r>
            <a:r>
              <a:rPr lang="ru-RU" b="1" dirty="0"/>
              <a:t>акты Министерства образования РБ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 Нормативные </a:t>
            </a:r>
            <a:r>
              <a:rPr lang="ru-RU" b="1" dirty="0"/>
              <a:t>акты Министерства внутренних дел </a:t>
            </a:r>
            <a:r>
              <a:rPr lang="ru-RU" b="1" dirty="0" smtClean="0"/>
              <a:t>РБ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- Нормативные </a:t>
            </a:r>
            <a:r>
              <a:rPr lang="ru-RU" b="1" dirty="0"/>
              <a:t>акты Министерства финансов РБ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619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0" y="419100"/>
            <a:ext cx="10655300" cy="6108700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 smtClean="0">
                <a:solidFill>
                  <a:srgbClr val="002060"/>
                </a:solidFill>
              </a:rPr>
              <a:t> </a:t>
            </a:r>
            <a:br>
              <a:rPr lang="be-BY" b="1" dirty="0" smtClean="0">
                <a:solidFill>
                  <a:srgbClr val="002060"/>
                </a:solidFill>
              </a:rPr>
            </a:br>
            <a:r>
              <a:rPr lang="be-BY" sz="4000" b="1" dirty="0" smtClean="0">
                <a:solidFill>
                  <a:srgbClr val="002060"/>
                </a:solidFill>
              </a:rPr>
              <a:t>КОДЭКС РЭСПУБЛІКІ БЕЛАРУСЬ </a:t>
            </a:r>
            <a:br>
              <a:rPr lang="be-BY" sz="4000" b="1" dirty="0" smtClean="0">
                <a:solidFill>
                  <a:srgbClr val="002060"/>
                </a:solidFill>
              </a:rPr>
            </a:br>
            <a:r>
              <a:rPr lang="be-BY" sz="4000" b="1" dirty="0" smtClean="0">
                <a:solidFill>
                  <a:srgbClr val="002060"/>
                </a:solidFill>
              </a:rPr>
              <a:t>АБ КУЛЬТУРЫ</a:t>
            </a:r>
            <a:br>
              <a:rPr lang="be-BY" sz="4000" b="1" dirty="0" smtClean="0">
                <a:solidFill>
                  <a:srgbClr val="002060"/>
                </a:solidFill>
              </a:rPr>
            </a:br>
            <a:r>
              <a:rPr lang="be-BY" b="1" dirty="0">
                <a:solidFill>
                  <a:srgbClr val="002060"/>
                </a:solidFill>
              </a:rPr>
              <a:t/>
            </a:r>
            <a:br>
              <a:rPr lang="be-BY" b="1" dirty="0">
                <a:solidFill>
                  <a:srgbClr val="002060"/>
                </a:solidFill>
              </a:rPr>
            </a:br>
            <a:r>
              <a:rPr lang="be-BY" b="1" dirty="0" smtClean="0">
                <a:solidFill>
                  <a:srgbClr val="0070C0"/>
                </a:solidFill>
              </a:rPr>
              <a:t>ГЛАВА 19.</a:t>
            </a:r>
            <a:br>
              <a:rPr lang="be-BY" b="1" dirty="0" smtClean="0">
                <a:solidFill>
                  <a:srgbClr val="0070C0"/>
                </a:solidFill>
              </a:rPr>
            </a:br>
            <a:r>
              <a:rPr lang="be-BY" sz="4400" b="1" dirty="0">
                <a:solidFill>
                  <a:srgbClr val="0070C0"/>
                </a:solidFill>
              </a:rPr>
              <a:t>М</a:t>
            </a:r>
            <a:r>
              <a:rPr lang="be-BY" sz="4400" b="1" dirty="0" smtClean="0">
                <a:solidFill>
                  <a:srgbClr val="0070C0"/>
                </a:solidFill>
              </a:rPr>
              <a:t>узейная справа</a:t>
            </a:r>
            <a:br>
              <a:rPr lang="be-BY" sz="4400" b="1" dirty="0" smtClean="0">
                <a:solidFill>
                  <a:srgbClr val="0070C0"/>
                </a:solidFill>
              </a:rPr>
            </a:br>
            <a:r>
              <a:rPr lang="be-BY" b="1" dirty="0" smtClean="0">
                <a:solidFill>
                  <a:srgbClr val="0070C0"/>
                </a:solidFill>
              </a:rPr>
              <a:t/>
            </a:r>
            <a:br>
              <a:rPr lang="be-BY" b="1" dirty="0" smtClean="0">
                <a:solidFill>
                  <a:srgbClr val="0070C0"/>
                </a:solidFill>
              </a:rPr>
            </a:br>
            <a:r>
              <a:rPr lang="be-BY" b="1" dirty="0">
                <a:solidFill>
                  <a:srgbClr val="002060"/>
                </a:solidFill>
              </a:rPr>
              <a:t>ГОСУДАРСТВЕННЫЕ МУЗЕИ </a:t>
            </a:r>
            <a:r>
              <a:rPr lang="be-BY" b="1" dirty="0" smtClean="0">
                <a:solidFill>
                  <a:srgbClr val="002060"/>
                </a:solidFill>
              </a:rPr>
              <a:t>РЕСПУБЛИКИ БЕЛАРУСЬ</a:t>
            </a:r>
            <a:br>
              <a:rPr lang="be-BY" b="1" dirty="0" smtClean="0">
                <a:solidFill>
                  <a:srgbClr val="002060"/>
                </a:solidFill>
              </a:rPr>
            </a:br>
            <a:r>
              <a:rPr lang="be-BY" b="1" dirty="0">
                <a:solidFill>
                  <a:srgbClr val="002060"/>
                </a:solidFill>
              </a:rPr>
              <a:t/>
            </a:r>
            <a:br>
              <a:rPr lang="be-BY" b="1" dirty="0">
                <a:solidFill>
                  <a:srgbClr val="002060"/>
                </a:solidFill>
              </a:rPr>
            </a:br>
            <a:r>
              <a:rPr lang="be-BY" b="1" dirty="0" smtClean="0">
                <a:solidFill>
                  <a:srgbClr val="002060"/>
                </a:solidFill>
              </a:rPr>
              <a:t/>
            </a:r>
            <a:br>
              <a:rPr lang="be-BY" b="1" dirty="0" smtClean="0">
                <a:solidFill>
                  <a:srgbClr val="002060"/>
                </a:solidFill>
              </a:rPr>
            </a:br>
            <a:r>
              <a:rPr lang="be-BY" b="1" u="sng" dirty="0" smtClean="0">
                <a:solidFill>
                  <a:srgbClr val="0070C0"/>
                </a:solidFill>
              </a:rPr>
              <a:t>МУЗЕИ </a:t>
            </a:r>
            <a:r>
              <a:rPr lang="be-BY" b="1" u="sng" dirty="0">
                <a:solidFill>
                  <a:srgbClr val="0070C0"/>
                </a:solidFill>
              </a:rPr>
              <a:t>УЧРЕЖДЕНИЙ </a:t>
            </a:r>
            <a:r>
              <a:rPr lang="be-BY" b="1" u="sng" dirty="0" smtClean="0">
                <a:solidFill>
                  <a:srgbClr val="0070C0"/>
                </a:solidFill>
              </a:rPr>
              <a:t>ОБРАЗОВАНИЯ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420231" y="4800219"/>
            <a:ext cx="83947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622300"/>
            <a:ext cx="11366500" cy="2082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 </a:t>
            </a:r>
            <a:r>
              <a:rPr lang="ru-RU" b="1" dirty="0">
                <a:solidFill>
                  <a:srgbClr val="C00000"/>
                </a:solidFill>
              </a:rPr>
              <a:t>КОДЭКС РЭСПУБЛІКІ БЕЛАРУСЬ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АБ КУЛЬТУРЫ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6300" y="2705100"/>
            <a:ext cx="9358311" cy="168542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Артыкул 247.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</a:rPr>
              <a:t>Прысваенне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 музеям статусу «народны»,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</a:rPr>
              <a:t>пацвярджэнне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</a:rPr>
              <a:t>пазбаўленне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</a:rPr>
              <a:t>гэтага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статусу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1"/>
            <a:ext cx="12077700" cy="19811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МЕТАДЫЧНЫЯ РЭКАМЕНДАЦЫІ АБ АРГАНІЗАЦЫІ </a:t>
            </a:r>
            <a:r>
              <a:rPr lang="ru-RU" sz="3600" b="1" dirty="0" smtClean="0">
                <a:solidFill>
                  <a:srgbClr val="C00000"/>
                </a:solidFill>
              </a:rPr>
              <a:t>ДЗЕЙНАСЦІ МУЗЕЯЎ </a:t>
            </a:r>
            <a:r>
              <a:rPr lang="ru-RU" sz="3600" b="1" dirty="0">
                <a:solidFill>
                  <a:srgbClr val="C00000"/>
                </a:solidFill>
              </a:rPr>
              <a:t>УСТАНОЎ АДУКАЦЫІ РЭСПУБЛІКІ БЕЛАРУСЬ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2133600"/>
            <a:ext cx="11963400" cy="472440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ts val="1600"/>
              </a:lnSpc>
            </a:pPr>
            <a:r>
              <a:rPr lang="ru-RU" sz="2600" b="1" i="1" dirty="0"/>
              <a:t>Дадатак да </a:t>
            </a:r>
            <a:r>
              <a:rPr lang="ru-RU" sz="2600" b="1" i="1" dirty="0" err="1"/>
              <a:t>пісьма</a:t>
            </a:r>
            <a:r>
              <a:rPr lang="ru-RU" sz="2600" b="1" i="1" dirty="0"/>
              <a:t> </a:t>
            </a:r>
            <a:r>
              <a:rPr lang="ru-RU" sz="2600" b="1" i="1" dirty="0" err="1"/>
              <a:t>Міністэрства</a:t>
            </a:r>
            <a:r>
              <a:rPr lang="ru-RU" sz="2600" b="1" i="1" dirty="0"/>
              <a:t> </a:t>
            </a:r>
            <a:r>
              <a:rPr lang="ru-RU" sz="2600" b="1" i="1" dirty="0" err="1"/>
              <a:t>адукацыі</a:t>
            </a:r>
            <a:r>
              <a:rPr lang="ru-RU" sz="2600" b="1" i="1" dirty="0"/>
              <a:t> </a:t>
            </a:r>
            <a:r>
              <a:rPr lang="ru-RU" sz="2600" b="1" i="1" dirty="0" err="1"/>
              <a:t>Рэспублікі</a:t>
            </a:r>
            <a:r>
              <a:rPr lang="ru-RU" sz="2600" b="1" i="1" dirty="0"/>
              <a:t> Беларусь </a:t>
            </a:r>
            <a:endParaRPr lang="ru-RU" sz="2600" b="1" i="1" dirty="0" smtClean="0"/>
          </a:p>
          <a:p>
            <a:pPr algn="ctr">
              <a:lnSpc>
                <a:spcPts val="1600"/>
              </a:lnSpc>
            </a:pPr>
            <a:r>
              <a:rPr lang="ru-RU" sz="2600" b="1" i="1" dirty="0" smtClean="0"/>
              <a:t>ад «21</a:t>
            </a:r>
            <a:r>
              <a:rPr lang="ru-RU" sz="2600" b="1" i="1" dirty="0"/>
              <a:t>» </a:t>
            </a:r>
            <a:r>
              <a:rPr lang="ru-RU" sz="2600" b="1" i="1" dirty="0" err="1"/>
              <a:t>жніўня</a:t>
            </a:r>
            <a:r>
              <a:rPr lang="ru-RU" sz="2600" b="1" i="1" dirty="0"/>
              <a:t> 2018 г. </a:t>
            </a:r>
            <a:r>
              <a:rPr lang="en-US" sz="2600" b="1" i="1" dirty="0"/>
              <a:t>No </a:t>
            </a:r>
            <a:r>
              <a:rPr lang="ru-RU" sz="2600" b="1" i="1" dirty="0" smtClean="0"/>
              <a:t>І-05-01-21/303</a:t>
            </a:r>
          </a:p>
          <a:p>
            <a:pPr algn="ctr">
              <a:lnSpc>
                <a:spcPts val="1600"/>
              </a:lnSpc>
            </a:pPr>
            <a:endParaRPr lang="ru-RU" b="1" i="1" dirty="0"/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         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- Организация работы музеев учреждений образования</a:t>
            </a:r>
          </a:p>
          <a:p>
            <a:pPr algn="ctr"/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        - Комплектование и учет музейных предметов, научно- вспомогательных материалов</a:t>
            </a:r>
          </a:p>
          <a:p>
            <a:pPr algn="ctr"/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   - 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бразовательная деятельность музеев учреждений образования</a:t>
            </a:r>
          </a:p>
          <a:p>
            <a:pPr algn="ctr">
              <a:lnSpc>
                <a:spcPts val="1600"/>
              </a:lnSpc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ts val="1600"/>
              </a:lnSpc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 algn="ctr">
              <a:lnSpc>
                <a:spcPts val="1600"/>
              </a:lnSpc>
              <a:buFontTx/>
              <a:buChar char="-"/>
            </a:pPr>
            <a:endParaRPr lang="ru-RU" b="1" i="1" dirty="0" smtClean="0"/>
          </a:p>
          <a:p>
            <a:pPr algn="ctr">
              <a:lnSpc>
                <a:spcPts val="1600"/>
              </a:lnSpc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8683540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641</TotalTime>
  <Words>510</Words>
  <Application>Microsoft Office PowerPoint</Application>
  <PresentationFormat>Широкоэкранный</PresentationFormat>
  <Paragraphs>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Times New Roman</vt:lpstr>
      <vt:lpstr>Wingdings 3</vt:lpstr>
      <vt:lpstr>Легкий дым</vt:lpstr>
      <vt:lpstr>  «Современные требования к организации работы музеев учреждений образования»</vt:lpstr>
      <vt:lpstr>Деятельность музеев учреждений образования регламентируется:  - Кодексом Республики Беларусь об образовании  - Кодексом Республики Беларусь о культуре  - иными нормативными правовыми актами Республики Беларусь  - локальными нормативными правовыми актами учреждения образования     </vt:lpstr>
      <vt:lpstr>      УТРАТИЛ СИЛУ</vt:lpstr>
      <vt:lpstr> Действующий регламентирующий документ</vt:lpstr>
      <vt:lpstr>                       Сайт учреждения образования                 «Республиканский центр экологии и                                        краеведения»    Краеведение    Документы     Метадычныя     матэрыялы па        музейнай        педагогіцы </vt:lpstr>
      <vt:lpstr>- Нормативные акты Министерства культуры РБ  - Нормативные акты Министерства образования РБ  - Нормативные акты Министерства внутренних дел РБ  - Нормативные акты Министерства финансов РБ  </vt:lpstr>
      <vt:lpstr>  КОДЭКС РЭСПУБЛІКІ БЕЛАРУСЬ  АБ КУЛЬТУРЫ  ГЛАВА 19. Музейная справа  ГОСУДАРСТВЕННЫЕ МУЗЕИ РЕСПУБЛИКИ БЕЛАРУСЬ   МУЗЕИ УЧРЕЖДЕНИЙ ОБРАЗОВАНИЯ</vt:lpstr>
      <vt:lpstr>   КОДЭКС РЭСПУБЛІКІ БЕЛАРУСЬ  АБ КУЛЬТУРЫ </vt:lpstr>
      <vt:lpstr>МЕТАДЫЧНЫЯ РЭКАМЕНДАЦЫІ АБ АРГАНІЗАЦЫІ ДЗЕЙНАСЦІ МУЗЕЯЎ УСТАНОЎ АДУКАЦЫІ РЭСПУБЛІКІ БЕЛАРУСЬ</vt:lpstr>
      <vt:lpstr>ШТАТНАЯ ЕДИНИЦА МУЗЕЙНОГО РАБОТНИКА   Статья 162 Кодекса Республики Беларусь о культуре    Пункт 2.5. постановления Министерства образования Республики Беларусь от 24 апреля 2013 г. № 22 "О типовых штатах и нормативах численности работников отдельных учреждений общего среднего и специального образования»  Общегосударственный классификатор Республики Беларусь, утвержденный постановлением Министерства труда и социальной защиты Республики Беларусь  от 24 июля 2017 г. № 33  Общие положения Единого квалификационного справочника должностей служащих, утвержденные постановлением Министерства труда и социальной защиты Республики Беларусь от 2 января 2012 г. № 1</vt:lpstr>
      <vt:lpstr>При размещений в музеях учреждений образования предметов, содержащих драгоценные металлы и драгоценные камни</vt:lpstr>
      <vt:lpstr>При размещений в музеях учреждений образования оружия, боеприпасов и других взрывоопасных предметов </vt:lpstr>
      <vt:lpstr>Паспортизация музеев учреждений образования </vt:lpstr>
      <vt:lpstr>ВИРТУАЛЬНЫЙ МУЗЕЙ</vt:lpstr>
      <vt:lpstr>Согласно «Словарю», под «виртуальным музеем» понимается: </vt:lpstr>
      <vt:lpstr>Пример классического виртуального музея Виртуальный музей моды представляет  собой отрисованное трехмерное пространство, в котором представлены творения модного дома Valentino</vt:lpstr>
      <vt:lpstr>Представление музеев учреждений образования в сети Интернет</vt:lpstr>
      <vt:lpstr>В рамках празднования 75-й годовщины Великой Победы в 2020 году состоялся республиканский конкурс виртуальных музеев «Великая Победа: 75 мирных лет!» (для учреждений профессионального образования)  </vt:lpstr>
      <vt:lpstr>Жюри конкурса определило победителей и призеров:  в номинации «Виртуальный музей»:  Диплом II степени Министерства образования Республики Беларусь  - музей «Дорогами войны» учреждения образования «Солигорский государственный колледж»; – музей памяти «75-летию Великой Победы посвящается…» учреждения образования «Борисовский государственный колледж»;  в номинации «Веб-сайт музея»:  Диплом Республиканского института профессионального образования  – Народный музей истории учреждения образования «Марьиногорский государственный ордена «Знак Почета» аграрно-технический колледж имени В. Е. Лобанка»;  в номинации «Виртуальный 3-D музей»:  Диплом II степени Министерства образования Республики Беларусь  – музей «Музей истории профтехобразования г. Молодечно» учреждения образования «Молодечненский государственный колледж»;  - музей учреждения образования «Слуцкий государственный колледж».  Поздравляем победителей!</vt:lpstr>
      <vt:lpstr>    Республиканские конкурсы, инициированные УО «Республиканский    центр экологии и краеведения» в 2021гг. </vt:lpstr>
      <vt:lpstr>Портал о музеях, относящихся к    Министерству культуры Республики Беларусь http://museum.by/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«Современные требования к организации работы музеев учреждений образования».</dc:title>
  <dc:creator>Онищик-Евсеенко Оксана Александровна</dc:creator>
  <cp:lastModifiedBy>Онищик-Евсеенко Оксана Александровна</cp:lastModifiedBy>
  <cp:revision>46</cp:revision>
  <dcterms:created xsi:type="dcterms:W3CDTF">2020-11-19T12:37:15Z</dcterms:created>
  <dcterms:modified xsi:type="dcterms:W3CDTF">2020-11-24T08:57:25Z</dcterms:modified>
</cp:coreProperties>
</file>