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9" r:id="rId5"/>
    <p:sldId id="260" r:id="rId6"/>
    <p:sldId id="261" r:id="rId7"/>
    <p:sldId id="275" r:id="rId8"/>
    <p:sldId id="276" r:id="rId9"/>
    <p:sldId id="278" r:id="rId10"/>
    <p:sldId id="262" r:id="rId11"/>
    <p:sldId id="264" r:id="rId12"/>
    <p:sldId id="265" r:id="rId13"/>
    <p:sldId id="266"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09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fs01.infourok.ru/images/doc/41/51690/img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9144000" cy="742428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p:cNvSpPr>
            <a:spLocks noGrp="1"/>
          </p:cNvSpPr>
          <p:nvPr>
            <p:ph type="title"/>
          </p:nvPr>
        </p:nvSpPr>
        <p:spPr>
          <a:xfrm>
            <a:off x="179512" y="3212976"/>
            <a:ext cx="6624735" cy="2555999"/>
          </a:xfrm>
        </p:spPr>
        <p:txBody>
          <a:bodyPr>
            <a:normAutofit fontScale="90000"/>
          </a:bodyPr>
          <a:lstStyle/>
          <a:p>
            <a:r>
              <a:rPr lang="ru-RU" sz="2400" cap="none" dirty="0" smtClean="0">
                <a:latin typeface="Times New Roman" pitchFamily="18" charset="0"/>
                <a:cs typeface="Times New Roman" pitchFamily="18" charset="0"/>
              </a:rPr>
              <a:t>Авторы-</a:t>
            </a:r>
            <a:r>
              <a:rPr lang="ru-RU" sz="2400" cap="none" dirty="0" err="1" smtClean="0">
                <a:latin typeface="Times New Roman" pitchFamily="18" charset="0"/>
                <a:cs typeface="Times New Roman" pitchFamily="18" charset="0"/>
              </a:rPr>
              <a:t>Ровбуть</a:t>
            </a:r>
            <a:r>
              <a:rPr lang="ru-RU" sz="2400" cap="none" dirty="0" smtClean="0">
                <a:latin typeface="Times New Roman" pitchFamily="18" charset="0"/>
                <a:cs typeface="Times New Roman" pitchFamily="18" charset="0"/>
              </a:rPr>
              <a:t> </a:t>
            </a:r>
            <a:r>
              <a:rPr lang="ru-RU" sz="2400" cap="none" dirty="0">
                <a:latin typeface="Times New Roman" pitchFamily="18" charset="0"/>
                <a:cs typeface="Times New Roman" pitchFamily="18" charset="0"/>
              </a:rPr>
              <a:t>У</a:t>
            </a:r>
            <a:r>
              <a:rPr lang="ru-RU" sz="2400" cap="none" dirty="0" smtClean="0">
                <a:latin typeface="Times New Roman" pitchFamily="18" charset="0"/>
                <a:cs typeface="Times New Roman" pitchFamily="18" charset="0"/>
              </a:rPr>
              <a:t>льяна </a:t>
            </a:r>
            <a:r>
              <a:rPr lang="ru-RU" sz="2400" cap="none" dirty="0">
                <a:latin typeface="Times New Roman" pitchFamily="18" charset="0"/>
                <a:cs typeface="Times New Roman" pitchFamily="18" charset="0"/>
              </a:rPr>
              <a:t>Ю</a:t>
            </a:r>
            <a:r>
              <a:rPr lang="ru-RU" sz="2400" cap="none" dirty="0" smtClean="0">
                <a:latin typeface="Times New Roman" pitchFamily="18" charset="0"/>
                <a:cs typeface="Times New Roman" pitchFamily="18" charset="0"/>
              </a:rPr>
              <a:t>рьевна,  </a:t>
            </a:r>
            <a:br>
              <a:rPr lang="ru-RU" sz="2400" cap="none" dirty="0" smtClean="0">
                <a:latin typeface="Times New Roman" pitchFamily="18" charset="0"/>
                <a:cs typeface="Times New Roman" pitchFamily="18" charset="0"/>
              </a:rPr>
            </a:br>
            <a:r>
              <a:rPr lang="ru-RU" sz="2400" cap="none" dirty="0" smtClean="0">
                <a:latin typeface="Times New Roman" pitchFamily="18" charset="0"/>
                <a:cs typeface="Times New Roman" pitchFamily="18" charset="0"/>
              </a:rPr>
              <a:t>                обучающаяся 9-го класса;</a:t>
            </a:r>
            <a:br>
              <a:rPr lang="ru-RU" sz="2400" cap="none" dirty="0" smtClean="0">
                <a:latin typeface="Times New Roman" pitchFamily="18" charset="0"/>
                <a:cs typeface="Times New Roman" pitchFamily="18" charset="0"/>
              </a:rPr>
            </a:br>
            <a:r>
              <a:rPr lang="ru-RU" sz="2400" cap="none" dirty="0" smtClean="0">
                <a:latin typeface="Times New Roman" pitchFamily="18" charset="0"/>
                <a:cs typeface="Times New Roman" pitchFamily="18" charset="0"/>
              </a:rPr>
              <a:t>               Прохорович Анжелика   Александровна,</a:t>
            </a:r>
            <a:br>
              <a:rPr lang="ru-RU" sz="2400" cap="none" dirty="0" smtClean="0">
                <a:latin typeface="Times New Roman" pitchFamily="18" charset="0"/>
                <a:cs typeface="Times New Roman" pitchFamily="18" charset="0"/>
              </a:rPr>
            </a:br>
            <a:r>
              <a:rPr lang="ru-RU" sz="2400" cap="none" dirty="0" smtClean="0">
                <a:latin typeface="Times New Roman" pitchFamily="18" charset="0"/>
                <a:cs typeface="Times New Roman" pitchFamily="18" charset="0"/>
              </a:rPr>
              <a:t>               обучающаяся 7-го класса;</a:t>
            </a:r>
            <a:br>
              <a:rPr lang="ru-RU" sz="2400" cap="none" dirty="0" smtClean="0">
                <a:latin typeface="Times New Roman" pitchFamily="18" charset="0"/>
                <a:cs typeface="Times New Roman" pitchFamily="18" charset="0"/>
              </a:rPr>
            </a:br>
            <a:r>
              <a:rPr lang="ru-RU" sz="2400" cap="none" dirty="0" smtClean="0">
                <a:latin typeface="Times New Roman" pitchFamily="18" charset="0"/>
                <a:cs typeface="Times New Roman" pitchFamily="18" charset="0"/>
              </a:rPr>
              <a:t>Педагог-</a:t>
            </a:r>
            <a:r>
              <a:rPr lang="ru-RU" sz="2400" cap="none" dirty="0" err="1" smtClean="0">
                <a:latin typeface="Times New Roman" pitchFamily="18" charset="0"/>
                <a:cs typeface="Times New Roman" pitchFamily="18" charset="0"/>
              </a:rPr>
              <a:t>Разук</a:t>
            </a:r>
            <a:r>
              <a:rPr lang="ru-RU" sz="2400" cap="none" dirty="0" smtClean="0">
                <a:latin typeface="Times New Roman" pitchFamily="18" charset="0"/>
                <a:cs typeface="Times New Roman" pitchFamily="18" charset="0"/>
              </a:rPr>
              <a:t> Ольга Генриховна. </a:t>
            </a:r>
            <a:br>
              <a:rPr lang="ru-RU" sz="2400" cap="none" dirty="0" smtClean="0">
                <a:latin typeface="Times New Roman" pitchFamily="18" charset="0"/>
                <a:cs typeface="Times New Roman" pitchFamily="18" charset="0"/>
              </a:rPr>
            </a:br>
            <a:r>
              <a:rPr lang="ru-RU" sz="2400" cap="none" dirty="0">
                <a:latin typeface="Times New Roman" pitchFamily="18" charset="0"/>
                <a:cs typeface="Times New Roman" pitchFamily="18" charset="0"/>
              </a:rPr>
              <a:t/>
            </a:r>
            <a:br>
              <a:rPr lang="ru-RU" sz="2400" cap="none" dirty="0">
                <a:latin typeface="Times New Roman" pitchFamily="18" charset="0"/>
                <a:cs typeface="Times New Roman" pitchFamily="18" charset="0"/>
              </a:rPr>
            </a:br>
            <a:r>
              <a:rPr lang="ru-RU" sz="2400" cap="none" dirty="0" smtClean="0">
                <a:latin typeface="Times New Roman" pitchFamily="18" charset="0"/>
                <a:cs typeface="Times New Roman" pitchFamily="18" charset="0"/>
              </a:rPr>
              <a:t>                                         </a:t>
            </a:r>
            <a:r>
              <a:rPr lang="ru-RU" sz="2400" cap="none" dirty="0" err="1" smtClean="0">
                <a:latin typeface="Times New Roman" pitchFamily="18" charset="0"/>
                <a:cs typeface="Times New Roman" pitchFamily="18" charset="0"/>
              </a:rPr>
              <a:t>Трокели</a:t>
            </a:r>
            <a:r>
              <a:rPr lang="ru-RU" sz="2400" cap="none" dirty="0" smtClean="0">
                <a:latin typeface="Times New Roman" pitchFamily="18" charset="0"/>
                <a:cs typeface="Times New Roman" pitchFamily="18" charset="0"/>
              </a:rPr>
              <a:t> 2018</a:t>
            </a:r>
            <a:endParaRPr lang="ru-RU" sz="2400" cap="none" dirty="0">
              <a:latin typeface="Times New Roman" pitchFamily="18" charset="0"/>
              <a:cs typeface="Times New Roman" pitchFamily="18" charset="0"/>
            </a:endParaRPr>
          </a:p>
        </p:txBody>
      </p:sp>
      <p:sp>
        <p:nvSpPr>
          <p:cNvPr id="11" name="Текст 10"/>
          <p:cNvSpPr>
            <a:spLocks noGrp="1"/>
          </p:cNvSpPr>
          <p:nvPr>
            <p:ph type="body" idx="1"/>
          </p:nvPr>
        </p:nvSpPr>
        <p:spPr>
          <a:xfrm>
            <a:off x="685800" y="124094"/>
            <a:ext cx="7772400" cy="2656834"/>
          </a:xfrm>
        </p:spPr>
        <p:txBody>
          <a:bodyPr>
            <a:noAutofit/>
          </a:bodyPr>
          <a:lstStyle/>
          <a:p>
            <a:pPr algn="ctr">
              <a:spcBef>
                <a:spcPts val="0"/>
              </a:spcBef>
            </a:pPr>
            <a:r>
              <a:rPr lang="ru-RU" sz="2200" b="1" dirty="0">
                <a:solidFill>
                  <a:schemeClr val="tx1"/>
                </a:solidFill>
                <a:latin typeface="Times New Roman" pitchFamily="18" charset="0"/>
                <a:cs typeface="Times New Roman" pitchFamily="18" charset="0"/>
              </a:rPr>
              <a:t>Государственное учреждение образования </a:t>
            </a:r>
            <a:endParaRPr lang="ru-RU" sz="2200" b="1" dirty="0" smtClean="0">
              <a:solidFill>
                <a:schemeClr val="tx1"/>
              </a:solidFill>
              <a:latin typeface="Times New Roman" pitchFamily="18" charset="0"/>
              <a:cs typeface="Times New Roman" pitchFamily="18" charset="0"/>
            </a:endParaRPr>
          </a:p>
          <a:p>
            <a:pPr algn="ctr">
              <a:spcBef>
                <a:spcPts val="0"/>
              </a:spcBef>
            </a:pPr>
            <a:r>
              <a:rPr lang="ru-RU" sz="2200" b="1" dirty="0" smtClean="0">
                <a:solidFill>
                  <a:schemeClr val="tx1"/>
                </a:solidFill>
                <a:latin typeface="Times New Roman" pitchFamily="18" charset="0"/>
                <a:cs typeface="Times New Roman" pitchFamily="18" charset="0"/>
              </a:rPr>
              <a:t>«</a:t>
            </a:r>
            <a:r>
              <a:rPr lang="ru-RU" sz="2200" b="1" dirty="0">
                <a:solidFill>
                  <a:schemeClr val="tx1"/>
                </a:solidFill>
                <a:latin typeface="Times New Roman" pitchFamily="18" charset="0"/>
                <a:cs typeface="Times New Roman" pitchFamily="18" charset="0"/>
              </a:rPr>
              <a:t>Учебно-педагогический комплекс </a:t>
            </a:r>
            <a:endParaRPr lang="ru-RU" sz="2200" b="1" dirty="0" smtClean="0">
              <a:solidFill>
                <a:schemeClr val="tx1"/>
              </a:solidFill>
              <a:latin typeface="Times New Roman" pitchFamily="18" charset="0"/>
              <a:cs typeface="Times New Roman" pitchFamily="18" charset="0"/>
            </a:endParaRPr>
          </a:p>
          <a:p>
            <a:pPr algn="ctr">
              <a:spcBef>
                <a:spcPts val="0"/>
              </a:spcBef>
            </a:pPr>
            <a:r>
              <a:rPr lang="ru-RU" sz="2200" b="1" dirty="0" err="1" smtClean="0">
                <a:solidFill>
                  <a:schemeClr val="tx1"/>
                </a:solidFill>
                <a:latin typeface="Times New Roman" pitchFamily="18" charset="0"/>
                <a:cs typeface="Times New Roman" pitchFamily="18" charset="0"/>
              </a:rPr>
              <a:t>Трокельские</a:t>
            </a:r>
            <a:r>
              <a:rPr lang="ru-RU" sz="2200" b="1" dirty="0" smtClean="0">
                <a:solidFill>
                  <a:schemeClr val="tx1"/>
                </a:solidFill>
                <a:latin typeface="Times New Roman" pitchFamily="18" charset="0"/>
                <a:cs typeface="Times New Roman" pitchFamily="18" charset="0"/>
              </a:rPr>
              <a:t>  ясли-сад-базовая </a:t>
            </a:r>
            <a:r>
              <a:rPr lang="ru-RU" sz="2200" b="1" dirty="0">
                <a:solidFill>
                  <a:schemeClr val="tx1"/>
                </a:solidFill>
                <a:latin typeface="Times New Roman" pitchFamily="18" charset="0"/>
                <a:cs typeface="Times New Roman" pitchFamily="18" charset="0"/>
              </a:rPr>
              <a:t>школа</a:t>
            </a:r>
            <a:r>
              <a:rPr lang="ru-RU" sz="2200" b="1" dirty="0" smtClean="0">
                <a:solidFill>
                  <a:schemeClr val="tx1"/>
                </a:solidFill>
                <a:latin typeface="Times New Roman" pitchFamily="18" charset="0"/>
                <a:cs typeface="Times New Roman" pitchFamily="18" charset="0"/>
              </a:rPr>
              <a:t>»</a:t>
            </a:r>
          </a:p>
          <a:p>
            <a:pPr algn="ctr">
              <a:spcBef>
                <a:spcPts val="0"/>
              </a:spcBef>
            </a:pPr>
            <a:r>
              <a:rPr lang="ru-RU" sz="2200" b="1" dirty="0" smtClean="0">
                <a:solidFill>
                  <a:schemeClr val="tx1"/>
                </a:solidFill>
                <a:latin typeface="Times New Roman" pitchFamily="18" charset="0"/>
                <a:cs typeface="Times New Roman" pitchFamily="18" charset="0"/>
              </a:rPr>
              <a:t>Районный этап областного заочного конкурса мультимедийных презентаций «</a:t>
            </a:r>
            <a:r>
              <a:rPr lang="ru-RU" sz="2200" b="1" dirty="0" err="1" smtClean="0">
                <a:solidFill>
                  <a:schemeClr val="tx1"/>
                </a:solidFill>
                <a:latin typeface="Times New Roman" pitchFamily="18" charset="0"/>
                <a:cs typeface="Times New Roman" pitchFamily="18" charset="0"/>
              </a:rPr>
              <a:t>ЛЕГЕНДАрная</a:t>
            </a:r>
            <a:r>
              <a:rPr lang="ru-RU" sz="2200" b="1" dirty="0" smtClean="0">
                <a:solidFill>
                  <a:schemeClr val="tx1"/>
                </a:solidFill>
                <a:latin typeface="Times New Roman" pitchFamily="18" charset="0"/>
                <a:cs typeface="Times New Roman" pitchFamily="18" charset="0"/>
              </a:rPr>
              <a:t> Беларусь» посвященного </a:t>
            </a:r>
          </a:p>
          <a:p>
            <a:pPr algn="ctr">
              <a:spcBef>
                <a:spcPts val="0"/>
              </a:spcBef>
            </a:pPr>
            <a:r>
              <a:rPr lang="ru-RU" sz="2200" b="1" dirty="0" smtClean="0">
                <a:solidFill>
                  <a:schemeClr val="tx1"/>
                </a:solidFill>
                <a:latin typeface="Times New Roman" pitchFamily="18" charset="0"/>
                <a:cs typeface="Times New Roman" pitchFamily="18" charset="0"/>
              </a:rPr>
              <a:t>Году малой Родины</a:t>
            </a:r>
          </a:p>
          <a:p>
            <a:pPr>
              <a:spcBef>
                <a:spcPts val="0"/>
              </a:spcBef>
            </a:pPr>
            <a:r>
              <a:rPr lang="ru-RU" sz="2400" b="1" dirty="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Трокельский</a:t>
            </a:r>
            <a:r>
              <a:rPr lang="ru-RU" sz="2400" b="1" dirty="0" smtClean="0">
                <a:solidFill>
                  <a:schemeClr val="tx1"/>
                </a:solidFill>
                <a:latin typeface="Times New Roman" pitchFamily="18" charset="0"/>
                <a:cs typeface="Times New Roman" pitchFamily="18" charset="0"/>
              </a:rPr>
              <a:t> родник»</a:t>
            </a:r>
            <a:endParaRPr lang="ru-RU" sz="2400" b="1" dirty="0">
              <a:solidFill>
                <a:schemeClr val="tx1"/>
              </a:solidFill>
            </a:endParaRPr>
          </a:p>
        </p:txBody>
      </p:sp>
    </p:spTree>
    <p:extLst>
      <p:ext uri="{BB962C8B-B14F-4D97-AF65-F5344CB8AC3E}">
        <p14:creationId xmlns:p14="http://schemas.microsoft.com/office/powerpoint/2010/main" val="181303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1599" y="2708920"/>
            <a:ext cx="3960441" cy="3672408"/>
          </a:xfrm>
        </p:spPr>
        <p:txBody>
          <a:bodyPr>
            <a:normAutofit/>
          </a:bodyPr>
          <a:lstStyle/>
          <a:p>
            <a:r>
              <a:rPr lang="ru-RU" sz="2400" b="0" cap="none" dirty="0" smtClean="0">
                <a:latin typeface="Times New Roman" pitchFamily="18" charset="0"/>
                <a:cs typeface="Times New Roman" pitchFamily="18" charset="0"/>
              </a:rPr>
              <a:t>  </a:t>
            </a:r>
            <a:r>
              <a:rPr lang="ru-RU" dirty="0"/>
              <a:t/>
            </a:r>
            <a:br>
              <a:rPr lang="ru-RU" dirty="0"/>
            </a:br>
            <a:endParaRPr lang="ru-RU" dirty="0"/>
          </a:p>
        </p:txBody>
      </p:sp>
      <p:sp>
        <p:nvSpPr>
          <p:cNvPr id="3" name="Текст 2"/>
          <p:cNvSpPr>
            <a:spLocks noGrp="1"/>
          </p:cNvSpPr>
          <p:nvPr>
            <p:ph type="body" idx="1"/>
          </p:nvPr>
        </p:nvSpPr>
        <p:spPr>
          <a:xfrm>
            <a:off x="971599" y="404666"/>
            <a:ext cx="6840761" cy="2304254"/>
          </a:xfrm>
        </p:spPr>
        <p:txBody>
          <a:bodyPr>
            <a:normAutofit/>
          </a:bodyPr>
          <a:lstStyle/>
          <a:p>
            <a:r>
              <a:rPr lang="ru-RU" sz="2800" dirty="0" smtClean="0">
                <a:solidFill>
                  <a:schemeClr val="tx1"/>
                </a:solidFill>
                <a:latin typeface="Times New Roman" pitchFamily="18" charset="0"/>
                <a:cs typeface="Times New Roman" pitchFamily="18" charset="0"/>
              </a:rPr>
              <a:t>   Обрадовался князь </a:t>
            </a:r>
            <a:r>
              <a:rPr lang="ru-RU" sz="2800" dirty="0">
                <a:solidFill>
                  <a:schemeClr val="tx1"/>
                </a:solidFill>
                <a:latin typeface="Times New Roman" pitchFamily="18" charset="0"/>
                <a:cs typeface="Times New Roman" pitchFamily="18" charset="0"/>
              </a:rPr>
              <a:t>находке. </a:t>
            </a:r>
            <a:r>
              <a:rPr lang="ru-RU" sz="2800" dirty="0" smtClean="0">
                <a:solidFill>
                  <a:schemeClr val="tx1"/>
                </a:solidFill>
                <a:latin typeface="Times New Roman" pitchFamily="18" charset="0"/>
                <a:cs typeface="Times New Roman" pitchFamily="18" charset="0"/>
              </a:rPr>
              <a:t>Подумал, что это добрый знак </a:t>
            </a:r>
            <a:r>
              <a:rPr lang="ru-RU" sz="2800" dirty="0">
                <a:solidFill>
                  <a:schemeClr val="tx1"/>
                </a:solidFill>
                <a:latin typeface="Times New Roman" pitchFamily="18" charset="0"/>
                <a:cs typeface="Times New Roman" pitchFamily="18" charset="0"/>
              </a:rPr>
              <a:t>и даже забыл про свою утрату. Решил </a:t>
            </a:r>
            <a:r>
              <a:rPr lang="ru-RU" sz="2800" dirty="0" smtClean="0">
                <a:solidFill>
                  <a:schemeClr val="tx1"/>
                </a:solidFill>
                <a:latin typeface="Times New Roman" pitchFamily="18" charset="0"/>
                <a:cs typeface="Times New Roman" pitchFamily="18" charset="0"/>
              </a:rPr>
              <a:t>испробовать </a:t>
            </a:r>
            <a:r>
              <a:rPr lang="ru-RU" sz="2800" dirty="0">
                <a:solidFill>
                  <a:schemeClr val="tx1"/>
                </a:solidFill>
                <a:latin typeface="Times New Roman" pitchFamily="18" charset="0"/>
                <a:cs typeface="Times New Roman" pitchFamily="18" charset="0"/>
              </a:rPr>
              <a:t>воду из родника. </a:t>
            </a:r>
          </a:p>
        </p:txBody>
      </p:sp>
    </p:spTree>
    <p:extLst>
      <p:ext uri="{BB962C8B-B14F-4D97-AF65-F5344CB8AC3E}">
        <p14:creationId xmlns:p14="http://schemas.microsoft.com/office/powerpoint/2010/main" val="332421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1600" y="476672"/>
            <a:ext cx="7056784" cy="3096344"/>
          </a:xfrm>
        </p:spPr>
        <p:txBody>
          <a:bodyPr>
            <a:normAutofit/>
          </a:bodyPr>
          <a:lstStyle/>
          <a:p>
            <a:pPr algn="l"/>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Понравилась вода князю и решил он, что  каждый </a:t>
            </a:r>
            <a:r>
              <a:rPr lang="ru-RU" sz="2800" dirty="0">
                <a:latin typeface="Times New Roman" pitchFamily="18" charset="0"/>
                <a:cs typeface="Times New Roman" pitchFamily="18" charset="0"/>
              </a:rPr>
              <a:t>раз, когда будет проезжать по данной </a:t>
            </a:r>
            <a:r>
              <a:rPr lang="ru-RU" sz="2800" dirty="0" smtClean="0">
                <a:latin typeface="Times New Roman" pitchFamily="18" charset="0"/>
                <a:cs typeface="Times New Roman" pitchFamily="18" charset="0"/>
              </a:rPr>
              <a:t>дороге, то будет навещать этот родник.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Услыхали  </a:t>
            </a:r>
            <a:r>
              <a:rPr lang="ru-RU" sz="2800" dirty="0">
                <a:latin typeface="Times New Roman" pitchFamily="18" charset="0"/>
                <a:cs typeface="Times New Roman" pitchFamily="18" charset="0"/>
              </a:rPr>
              <a:t>жители </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эту </a:t>
            </a:r>
            <a:r>
              <a:rPr lang="ru-RU" sz="2800" dirty="0" smtClean="0">
                <a:latin typeface="Times New Roman" pitchFamily="18" charset="0"/>
                <a:cs typeface="Times New Roman" pitchFamily="18" charset="0"/>
              </a:rPr>
              <a:t>новость и тут же пришли </a:t>
            </a:r>
            <a:r>
              <a:rPr lang="ru-RU" sz="2800" dirty="0">
                <a:latin typeface="Times New Roman" pitchFamily="18" charset="0"/>
                <a:cs typeface="Times New Roman" pitchFamily="18" charset="0"/>
              </a:rPr>
              <a:t>посмотреть </a:t>
            </a:r>
            <a:r>
              <a:rPr lang="ru-RU" sz="2800" dirty="0" smtClean="0">
                <a:latin typeface="Times New Roman" pitchFamily="18" charset="0"/>
                <a:cs typeface="Times New Roman" pitchFamily="18" charset="0"/>
              </a:rPr>
              <a:t>на </a:t>
            </a:r>
            <a:r>
              <a:rPr lang="ru-RU" sz="2800" dirty="0">
                <a:latin typeface="Times New Roman" pitchFamily="18" charset="0"/>
                <a:cs typeface="Times New Roman" pitchFamily="18" charset="0"/>
              </a:rPr>
              <a:t>родник.</a:t>
            </a:r>
          </a:p>
        </p:txBody>
      </p:sp>
    </p:spTree>
    <p:extLst>
      <p:ext uri="{BB962C8B-B14F-4D97-AF65-F5344CB8AC3E}">
        <p14:creationId xmlns:p14="http://schemas.microsoft.com/office/powerpoint/2010/main" val="43875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1600" y="404664"/>
            <a:ext cx="7056784" cy="2592288"/>
          </a:xfrm>
        </p:spPr>
        <p:txBody>
          <a:bodyPr>
            <a:normAutofit/>
          </a:bodyPr>
          <a:lstStyle/>
          <a:p>
            <a:pPr algn="l"/>
            <a:r>
              <a:rPr lang="ru-RU" sz="31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Затем решили  жители его благоустроить. Установили деревянный желоб. За родником строго следили, чтобы никто не баловал возле него. Уж очень они гордились им, потому что из него </a:t>
            </a:r>
            <a:r>
              <a:rPr lang="ru-RU" sz="2800" dirty="0">
                <a:latin typeface="Times New Roman" pitchFamily="18" charset="0"/>
                <a:cs typeface="Times New Roman" pitchFamily="18" charset="0"/>
              </a:rPr>
              <a:t>пил  воду сам </a:t>
            </a:r>
            <a:r>
              <a:rPr lang="ru-RU" sz="2800" dirty="0" smtClean="0">
                <a:latin typeface="Times New Roman" pitchFamily="18" charset="0"/>
                <a:cs typeface="Times New Roman" pitchFamily="18" charset="0"/>
              </a:rPr>
              <a:t>князь.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69693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43608" y="274638"/>
            <a:ext cx="6912768" cy="2722314"/>
          </a:xfrm>
        </p:spPr>
        <p:txBody>
          <a:bodyPr>
            <a:normAutofit/>
          </a:bodyPr>
          <a:lstStyle/>
          <a:p>
            <a:pPr algn="l"/>
            <a:r>
              <a:rPr lang="ru-RU" sz="2800" dirty="0" smtClean="0">
                <a:latin typeface="Times New Roman" pitchFamily="18" charset="0"/>
                <a:cs typeface="Times New Roman" pitchFamily="18" charset="0"/>
              </a:rPr>
              <a:t>    К воде родника жители относились как к святыне. В четверг, накануне Пасхи до восхода солнца нужно было умыться чистой холодной водой родника. Считалось, что данный обряд избавит от болезней и дурного глаза.</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34155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1600" y="548680"/>
            <a:ext cx="6984776" cy="2736303"/>
          </a:xfrm>
        </p:spPr>
        <p:txBody>
          <a:bodyPr>
            <a:normAutofit fontScale="90000"/>
          </a:bodyPr>
          <a:lstStyle/>
          <a:p>
            <a:pPr algn="l"/>
            <a:r>
              <a:rPr lang="ru-RU" sz="2800" dirty="0" smtClean="0">
                <a:latin typeface="Times New Roman" pitchFamily="18" charset="0"/>
                <a:cs typeface="Times New Roman" pitchFamily="18" charset="0"/>
              </a:rPr>
              <a:t>  </a:t>
            </a:r>
            <a:r>
              <a:rPr lang="ru-RU" sz="3100" b="0" cap="none" dirty="0">
                <a:latin typeface="Times New Roman" pitchFamily="18" charset="0"/>
                <a:cs typeface="Times New Roman" pitchFamily="18" charset="0"/>
              </a:rPr>
              <a:t>Ч</a:t>
            </a:r>
            <a:r>
              <a:rPr lang="ru-RU" sz="3100" b="0" cap="none" dirty="0" smtClean="0">
                <a:latin typeface="Times New Roman" pitchFamily="18" charset="0"/>
                <a:cs typeface="Times New Roman" pitchFamily="18" charset="0"/>
              </a:rPr>
              <a:t>еловек тянется к роднику-источнику природной красоты. Не зря эту воду называют в народе «живой». Посмотришь в голубые глаза родника, прикоснешься к живому чуду природы и он даст нам силы. </a:t>
            </a:r>
            <a:r>
              <a:rPr lang="ru-RU" sz="2800" b="0" cap="none" dirty="0" smtClean="0">
                <a:latin typeface="Times New Roman" pitchFamily="18" charset="0"/>
                <a:cs typeface="Times New Roman" pitchFamily="18" charset="0"/>
              </a:rPr>
              <a:t/>
            </a:r>
            <a:br>
              <a:rPr lang="ru-RU" sz="2800" b="0" cap="none" dirty="0" smtClean="0">
                <a:latin typeface="Times New Roman" pitchFamily="18" charset="0"/>
                <a:cs typeface="Times New Roman" pitchFamily="18" charset="0"/>
              </a:rPr>
            </a:br>
            <a:r>
              <a:rPr lang="ru-RU" sz="2800" b="0" cap="none" dirty="0" smtClean="0">
                <a:latin typeface="Times New Roman" pitchFamily="18" charset="0"/>
                <a:cs typeface="Times New Roman" pitchFamily="18" charset="0"/>
              </a:rPr>
              <a:t>   </a:t>
            </a:r>
            <a:endParaRPr lang="ru-RU" sz="2800" b="0" cap="none" dirty="0">
              <a:latin typeface="Times New Roman" pitchFamily="18" charset="0"/>
              <a:cs typeface="Times New Roman" pitchFamily="18" charset="0"/>
            </a:endParaRPr>
          </a:p>
        </p:txBody>
      </p:sp>
      <p:sp>
        <p:nvSpPr>
          <p:cNvPr id="3" name="Текст 2"/>
          <p:cNvSpPr>
            <a:spLocks noGrp="1"/>
          </p:cNvSpPr>
          <p:nvPr>
            <p:ph type="body" idx="1"/>
          </p:nvPr>
        </p:nvSpPr>
        <p:spPr>
          <a:xfrm>
            <a:off x="971599" y="2924944"/>
            <a:ext cx="3168353" cy="2520280"/>
          </a:xfrm>
        </p:spPr>
        <p:txBody>
          <a:bodyPr>
            <a:normAutofit/>
          </a:bodyPr>
          <a:lstStyle/>
          <a:p>
            <a:r>
              <a:rPr lang="ru-RU" sz="2800" dirty="0">
                <a:solidFill>
                  <a:schemeClr val="tx1"/>
                </a:solidFill>
                <a:latin typeface="Times New Roman" pitchFamily="18" charset="0"/>
                <a:cs typeface="Times New Roman" pitchFamily="18" charset="0"/>
              </a:rPr>
              <a:t>М</a:t>
            </a:r>
            <a:r>
              <a:rPr lang="ru-RU" sz="2800" dirty="0" smtClean="0">
                <a:solidFill>
                  <a:schemeClr val="tx1"/>
                </a:solidFill>
                <a:latin typeface="Times New Roman" pitchFamily="18" charset="0"/>
                <a:cs typeface="Times New Roman" pitchFamily="18" charset="0"/>
              </a:rPr>
              <a:t>ного есть красивых мест на свете, но самый вкусный хлеб и вода своей родины!</a:t>
            </a:r>
            <a:endParaRPr lang="ru-RU" sz="2800" dirty="0">
              <a:solidFill>
                <a:schemeClr val="tx1"/>
              </a:solidFill>
            </a:endParaRPr>
          </a:p>
        </p:txBody>
      </p:sp>
    </p:spTree>
    <p:extLst>
      <p:ext uri="{BB962C8B-B14F-4D97-AF65-F5344CB8AC3E}">
        <p14:creationId xmlns:p14="http://schemas.microsoft.com/office/powerpoint/2010/main" val="395954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1600" y="476672"/>
            <a:ext cx="3816424" cy="5400600"/>
          </a:xfrm>
        </p:spPr>
        <p:txBody>
          <a:bodyPr/>
          <a:lstStyle/>
          <a:p>
            <a:endParaRPr lang="ru-RU" dirty="0"/>
          </a:p>
        </p:txBody>
      </p:sp>
      <p:pic>
        <p:nvPicPr>
          <p:cNvPr id="7" name="Picture 2" descr="C:\Users\User\Desktop\фото Разук О.Г\IMG_20181012_1233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660" y="692696"/>
            <a:ext cx="6120680" cy="5472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65418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99592" y="548680"/>
            <a:ext cx="6984776" cy="1656184"/>
          </a:xfrm>
        </p:spPr>
        <p:txBody>
          <a:bodyPr>
            <a:normAutofit fontScale="90000"/>
          </a:bodyPr>
          <a:lstStyle/>
          <a:p>
            <a:pPr algn="l"/>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 </a:t>
            </a:r>
            <a:r>
              <a:rPr lang="ru-RU" sz="2800" dirty="0" err="1">
                <a:latin typeface="Times New Roman" pitchFamily="18" charset="0"/>
                <a:cs typeface="Times New Roman" pitchFamily="18" charset="0"/>
              </a:rPr>
              <a:t>агрогородке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Трокели</a:t>
            </a:r>
            <a:r>
              <a:rPr lang="ru-RU" sz="2800" dirty="0">
                <a:latin typeface="Times New Roman" pitchFamily="18" charset="0"/>
                <a:cs typeface="Times New Roman" pitchFamily="18" charset="0"/>
              </a:rPr>
              <a:t> есть несколько родников, но действующим является один. «Этот родник был еще при наших дедах». О нем существует легенда.</a:t>
            </a:r>
            <a:endParaRPr lang="ru-RU" sz="2800" dirty="0"/>
          </a:p>
        </p:txBody>
      </p:sp>
      <p:pic>
        <p:nvPicPr>
          <p:cNvPr id="3074" name="Picture 2" descr="https://mw2.google.com/mw-panoramio/photos/medium/637438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38" y="2492896"/>
            <a:ext cx="3721978" cy="36012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4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sp>
        <p:nvSpPr>
          <p:cNvPr id="10" name="Текст 9"/>
          <p:cNvSpPr>
            <a:spLocks noGrp="1"/>
          </p:cNvSpPr>
          <p:nvPr>
            <p:ph type="body" idx="1"/>
          </p:nvPr>
        </p:nvSpPr>
        <p:spPr/>
        <p:txBody>
          <a:bodyPr/>
          <a:lstStyle/>
          <a:p>
            <a:endParaRPr lang="ru-RU"/>
          </a:p>
        </p:txBody>
      </p:sp>
      <p:pic>
        <p:nvPicPr>
          <p:cNvPr id="3" name="Picture 3"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86"/>
            <a:ext cx="9144000" cy="6982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esktop\фото Разук О.Г\IMG_20181012_1233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382267"/>
            <a:ext cx="6120680" cy="4968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8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фон презен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71400"/>
            <a:ext cx="9396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971599" y="332657"/>
            <a:ext cx="6912769" cy="1584175"/>
          </a:xfrm>
        </p:spPr>
        <p:txBody>
          <a:bodyPr>
            <a:normAutofit/>
          </a:bodyPr>
          <a:lstStyle/>
          <a:p>
            <a:r>
              <a:rPr lang="ru-RU" sz="24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А </a:t>
            </a:r>
            <a:r>
              <a:rPr lang="ru-RU" sz="2800" dirty="0">
                <a:solidFill>
                  <a:schemeClr val="tx1"/>
                </a:solidFill>
                <a:latin typeface="Times New Roman" pitchFamily="18" charset="0"/>
                <a:cs typeface="Times New Roman" pitchFamily="18" charset="0"/>
              </a:rPr>
              <a:t>рассказал нам ее сторожил нашей деревни </a:t>
            </a:r>
            <a:r>
              <a:rPr lang="ru-RU" sz="2800" dirty="0" err="1">
                <a:solidFill>
                  <a:schemeClr val="tx1"/>
                </a:solidFill>
                <a:latin typeface="Times New Roman" pitchFamily="18" charset="0"/>
                <a:cs typeface="Times New Roman" pitchFamily="18" charset="0"/>
              </a:rPr>
              <a:t>Пашник</a:t>
            </a:r>
            <a:r>
              <a:rPr lang="ru-RU" sz="2800" dirty="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Станислав Казимирович. Эту </a:t>
            </a:r>
            <a:r>
              <a:rPr lang="ru-RU" sz="2800" dirty="0">
                <a:solidFill>
                  <a:schemeClr val="tx1"/>
                </a:solidFill>
                <a:latin typeface="Times New Roman" pitchFamily="18" charset="0"/>
                <a:cs typeface="Times New Roman" pitchFamily="18" charset="0"/>
              </a:rPr>
              <a:t>легенду ему поведал его дедушка.</a:t>
            </a:r>
            <a:endParaRPr lang="ru-RU" sz="2800" dirty="0">
              <a:solidFill>
                <a:schemeClr val="tx1"/>
              </a:solidFill>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330887726"/>
              </p:ext>
            </p:extLst>
          </p:nvPr>
        </p:nvGraphicFramePr>
        <p:xfrm>
          <a:off x="2699792" y="3235919"/>
          <a:ext cx="936104" cy="685800"/>
        </p:xfrm>
        <a:graphic>
          <a:graphicData uri="http://schemas.openxmlformats.org/presentationml/2006/ole">
            <mc:AlternateContent xmlns:mc="http://schemas.openxmlformats.org/markup-compatibility/2006">
              <mc:Choice xmlns:v="urn:schemas-microsoft-com:vml" Requires="v">
                <p:oleObj spid="_x0000_s2060" name="Объект упаковщика для оболочки" showAsIcon="1" r:id="rId4" imgW="2540520" imgH="685800" progId="Package">
                  <p:embed/>
                </p:oleObj>
              </mc:Choice>
              <mc:Fallback>
                <p:oleObj name="Объект упаковщика для оболочки" showAsIcon="1" r:id="rId4" imgW="2540520" imgH="685800" progId="Package">
                  <p:embed/>
                  <p:pic>
                    <p:nvPicPr>
                      <p:cNvPr id="0" name=""/>
                      <p:cNvPicPr/>
                      <p:nvPr/>
                    </p:nvPicPr>
                    <p:blipFill>
                      <a:blip r:embed="rId5"/>
                      <a:stretch>
                        <a:fillRect/>
                      </a:stretch>
                    </p:blipFill>
                    <p:spPr>
                      <a:xfrm>
                        <a:off x="2699792" y="3235919"/>
                        <a:ext cx="936104" cy="685800"/>
                      </a:xfrm>
                      <a:prstGeom prst="rect">
                        <a:avLst/>
                      </a:prstGeom>
                    </p:spPr>
                  </p:pic>
                </p:oleObj>
              </mc:Fallback>
            </mc:AlternateContent>
          </a:graphicData>
        </a:graphic>
      </p:graphicFrame>
    </p:spTree>
    <p:extLst>
      <p:ext uri="{BB962C8B-B14F-4D97-AF65-F5344CB8AC3E}">
        <p14:creationId xmlns:p14="http://schemas.microsoft.com/office/powerpoint/2010/main" val="94948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7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971599" y="3212976"/>
            <a:ext cx="3744417" cy="3168352"/>
          </a:xfrm>
        </p:spPr>
        <p:txBody>
          <a:bodyPr/>
          <a:lstStyle/>
          <a:p>
            <a:endParaRPr lang="ru-RU" dirty="0"/>
          </a:p>
        </p:txBody>
      </p:sp>
      <p:sp>
        <p:nvSpPr>
          <p:cNvPr id="4" name="Текст 3"/>
          <p:cNvSpPr>
            <a:spLocks noGrp="1"/>
          </p:cNvSpPr>
          <p:nvPr>
            <p:ph type="body" idx="1"/>
          </p:nvPr>
        </p:nvSpPr>
        <p:spPr>
          <a:xfrm>
            <a:off x="1043607" y="404665"/>
            <a:ext cx="6912769" cy="1440159"/>
          </a:xfrm>
        </p:spPr>
        <p:txBody>
          <a:bodyPr anchor="ctr">
            <a:normAutofit lnSpcReduction="10000"/>
          </a:bodyPr>
          <a:lstStyle/>
          <a:p>
            <a:r>
              <a:rPr lang="ru-RU" sz="2400" dirty="0" smtClean="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 Он </a:t>
            </a:r>
            <a:r>
              <a:rPr lang="ru-RU" sz="2200" dirty="0">
                <a:solidFill>
                  <a:schemeClr val="tx1"/>
                </a:solidFill>
                <a:latin typeface="Times New Roman" pitchFamily="18" charset="0"/>
                <a:cs typeface="Times New Roman" pitchFamily="18" charset="0"/>
              </a:rPr>
              <a:t>нам рассказал, что когда-то </a:t>
            </a:r>
            <a:r>
              <a:rPr lang="ru-RU" sz="2200" dirty="0" smtClean="0">
                <a:solidFill>
                  <a:schemeClr val="tx1"/>
                </a:solidFill>
                <a:latin typeface="Times New Roman" pitchFamily="18" charset="0"/>
                <a:cs typeface="Times New Roman" pitchFamily="18" charset="0"/>
              </a:rPr>
              <a:t>давным-давно </a:t>
            </a:r>
            <a:r>
              <a:rPr lang="ru-RU" sz="2200" dirty="0">
                <a:solidFill>
                  <a:schemeClr val="tx1"/>
                </a:solidFill>
                <a:latin typeface="Times New Roman" pitchFamily="18" charset="0"/>
                <a:cs typeface="Times New Roman" pitchFamily="18" charset="0"/>
              </a:rPr>
              <a:t>во времена князей литовских через наш населенный пункт шла дорога из столицы  Великого Княжества Литовского </a:t>
            </a:r>
            <a:r>
              <a:rPr lang="ru-RU" sz="2200" dirty="0" smtClean="0">
                <a:solidFill>
                  <a:schemeClr val="tx1"/>
                </a:solidFill>
                <a:latin typeface="Times New Roman" pitchFamily="18" charset="0"/>
                <a:cs typeface="Times New Roman" pitchFamily="18" charset="0"/>
              </a:rPr>
              <a:t>г</a:t>
            </a:r>
            <a:r>
              <a:rPr lang="ru-RU" sz="2200" dirty="0">
                <a:solidFill>
                  <a:schemeClr val="tx1"/>
                </a:solidFill>
                <a:latin typeface="Times New Roman" pitchFamily="18" charset="0"/>
                <a:cs typeface="Times New Roman" pitchFamily="18" charset="0"/>
              </a:rPr>
              <a:t>. Вильнюса в Лидский замок. </a:t>
            </a:r>
          </a:p>
        </p:txBody>
      </p:sp>
      <p:pic>
        <p:nvPicPr>
          <p:cNvPr id="1031" name="Picture 7" descr="C:\Users\User\Desktop\карта.jpg"/>
          <p:cNvPicPr>
            <a:picLocks noChangeAspect="1" noChangeArrowheads="1"/>
          </p:cNvPicPr>
          <p:nvPr/>
        </p:nvPicPr>
        <p:blipFill rotWithShape="1">
          <a:blip r:embed="rId3">
            <a:extLst>
              <a:ext uri="{28A0092B-C50C-407E-A947-70E740481C1C}">
                <a14:useLocalDpi xmlns:a14="http://schemas.microsoft.com/office/drawing/2010/main" val="0"/>
              </a:ext>
            </a:extLst>
          </a:blip>
          <a:srcRect l="11897" t="6811" r="9495" b="18249"/>
          <a:stretch/>
        </p:blipFill>
        <p:spPr bwMode="auto">
          <a:xfrm>
            <a:off x="971600" y="1988840"/>
            <a:ext cx="7488832" cy="4464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1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899591" y="1772816"/>
            <a:ext cx="3888433" cy="3996159"/>
          </a:xfrm>
        </p:spPr>
        <p:txBody>
          <a:bodyPr/>
          <a:lstStyle/>
          <a:p>
            <a:endParaRPr lang="ru-RU" dirty="0"/>
          </a:p>
        </p:txBody>
      </p:sp>
      <p:sp>
        <p:nvSpPr>
          <p:cNvPr id="4" name="Текст 3"/>
          <p:cNvSpPr>
            <a:spLocks noGrp="1"/>
          </p:cNvSpPr>
          <p:nvPr>
            <p:ph type="body" idx="1"/>
          </p:nvPr>
        </p:nvSpPr>
        <p:spPr>
          <a:xfrm>
            <a:off x="899591" y="548681"/>
            <a:ext cx="7595121" cy="1008111"/>
          </a:xfrm>
        </p:spPr>
        <p:txBody>
          <a:bodyPr>
            <a:noAutofit/>
          </a:bodyPr>
          <a:lstStyle/>
          <a:p>
            <a:endParaRPr lang="ru-RU" sz="2400" dirty="0" smtClean="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Однажды </a:t>
            </a:r>
            <a:r>
              <a:rPr lang="ru-RU" sz="2800" dirty="0">
                <a:solidFill>
                  <a:schemeClr val="tx1"/>
                </a:solidFill>
                <a:latin typeface="Times New Roman" pitchFamily="18" charset="0"/>
                <a:cs typeface="Times New Roman" pitchFamily="18" charset="0"/>
              </a:rPr>
              <a:t>по этой дороге проезжал князь </a:t>
            </a:r>
            <a:r>
              <a:rPr lang="ru-RU" sz="2800" dirty="0" err="1">
                <a:solidFill>
                  <a:schemeClr val="tx1"/>
                </a:solidFill>
                <a:latin typeface="Times New Roman" pitchFamily="18" charset="0"/>
                <a:cs typeface="Times New Roman" pitchFamily="18" charset="0"/>
              </a:rPr>
              <a:t>Гедымин</a:t>
            </a:r>
            <a:r>
              <a:rPr lang="ru-RU" sz="2800" dirty="0">
                <a:solidFill>
                  <a:schemeClr val="tx1"/>
                </a:solidFill>
                <a:latin typeface="Times New Roman" pitchFamily="18" charset="0"/>
                <a:cs typeface="Times New Roman" pitchFamily="18" charset="0"/>
              </a:rPr>
              <a:t> со своей дружиною. </a:t>
            </a:r>
          </a:p>
        </p:txBody>
      </p:sp>
      <p:pic>
        <p:nvPicPr>
          <p:cNvPr id="1027" name="Picture 3" descr="C:\Users\User\Desktop\Гедимин_входит_в_Киев_(1824).jpg"/>
          <p:cNvPicPr>
            <a:picLocks noChangeAspect="1" noChangeArrowheads="1"/>
          </p:cNvPicPr>
          <p:nvPr/>
        </p:nvPicPr>
        <p:blipFill rotWithShape="1">
          <a:blip r:embed="rId3">
            <a:extLst>
              <a:ext uri="{28A0092B-C50C-407E-A947-70E740481C1C}">
                <a14:useLocalDpi xmlns:a14="http://schemas.microsoft.com/office/drawing/2010/main" val="0"/>
              </a:ext>
            </a:extLst>
          </a:blip>
          <a:srcRect r="41010"/>
          <a:stretch/>
        </p:blipFill>
        <p:spPr bwMode="auto">
          <a:xfrm>
            <a:off x="1043608" y="1772816"/>
            <a:ext cx="6336704" cy="4608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0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1600" y="332656"/>
            <a:ext cx="7715200" cy="5976664"/>
          </a:xfrm>
        </p:spPr>
        <p:txBody>
          <a:bodyPr/>
          <a:lstStyle/>
          <a:p>
            <a:endParaRPr lang="ru-RU" dirty="0"/>
          </a:p>
        </p:txBody>
      </p:sp>
      <p:pic>
        <p:nvPicPr>
          <p:cNvPr id="5" name="Picture 2" descr="C:\Users\User\Desktop\Giedzimin._Гедзімін_(17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75112"/>
            <a:ext cx="5400600" cy="5760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6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Текст 7"/>
          <p:cNvSpPr>
            <a:spLocks noGrp="1"/>
          </p:cNvSpPr>
          <p:nvPr>
            <p:ph type="body" idx="1"/>
          </p:nvPr>
        </p:nvSpPr>
        <p:spPr/>
        <p:txBody>
          <a:bodyPr/>
          <a:lstStyle/>
          <a:p>
            <a:endParaRPr lang="ru-RU"/>
          </a:p>
        </p:txBody>
      </p:sp>
      <p:pic>
        <p:nvPicPr>
          <p:cNvPr id="3"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2820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43608" y="667115"/>
            <a:ext cx="7272808" cy="3477875"/>
          </a:xfrm>
          <a:prstGeom prst="rect">
            <a:avLst/>
          </a:prstGeom>
        </p:spPr>
        <p:txBody>
          <a:bodyPr wrap="square">
            <a:spAutoFit/>
          </a:bodyPr>
          <a:lstStyle/>
          <a:p>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Раньше</a:t>
            </a:r>
            <a:r>
              <a:rPr lang="ru-RU" sz="2800" dirty="0">
                <a:latin typeface="Times New Roman" pitchFamily="18" charset="0"/>
                <a:cs typeface="Times New Roman" pitchFamily="18" charset="0"/>
              </a:rPr>
              <a:t>, в старину, каждый воин, собираясь в путь,  крепил мешок с овсом на специальном </a:t>
            </a:r>
            <a:r>
              <a:rPr lang="ru-RU" sz="2800" dirty="0" smtClean="0">
                <a:latin typeface="Times New Roman" pitchFamily="18" charset="0"/>
                <a:cs typeface="Times New Roman" pitchFamily="18" charset="0"/>
              </a:rPr>
              <a:t>крючке (вьюке) на </a:t>
            </a:r>
            <a:r>
              <a:rPr lang="ru-RU" sz="2800" dirty="0">
                <a:latin typeface="Times New Roman" pitchFamily="18" charset="0"/>
                <a:cs typeface="Times New Roman" pitchFamily="18" charset="0"/>
              </a:rPr>
              <a:t>седле.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Выбрали </a:t>
            </a:r>
            <a:r>
              <a:rPr lang="ru-RU" sz="2800" dirty="0">
                <a:latin typeface="Times New Roman" pitchFamily="18" charset="0"/>
                <a:cs typeface="Times New Roman" pitchFamily="18" charset="0"/>
              </a:rPr>
              <a:t>себе </a:t>
            </a:r>
            <a:r>
              <a:rPr lang="ru-RU" sz="2800" dirty="0" smtClean="0">
                <a:latin typeface="Times New Roman" pitchFamily="18" charset="0"/>
                <a:cs typeface="Times New Roman" pitchFamily="18" charset="0"/>
              </a:rPr>
              <a:t>для отдыха возвышенное </a:t>
            </a:r>
            <a:r>
              <a:rPr lang="ru-RU" sz="2800" dirty="0">
                <a:latin typeface="Times New Roman" pitchFamily="18" charset="0"/>
                <a:cs typeface="Times New Roman" pitchFamily="18" charset="0"/>
              </a:rPr>
              <a:t>место в тени деревьев. Прошло время, </a:t>
            </a:r>
            <a:r>
              <a:rPr lang="ru-RU" sz="2800" dirty="0" smtClean="0">
                <a:latin typeface="Times New Roman" pitchFamily="18" charset="0"/>
                <a:cs typeface="Times New Roman" pitchFamily="18" charset="0"/>
              </a:rPr>
              <a:t>отдохнул </a:t>
            </a:r>
            <a:r>
              <a:rPr lang="ru-RU" sz="2800" dirty="0">
                <a:latin typeface="Times New Roman" pitchFamily="18" charset="0"/>
                <a:cs typeface="Times New Roman" pitchFamily="18" charset="0"/>
              </a:rPr>
              <a:t>князь с дружиною, напоили и покормили коней. </a:t>
            </a:r>
          </a:p>
          <a:p>
            <a:r>
              <a:rPr lang="ru-RU" sz="2400" dirty="0" smtClean="0">
                <a:latin typeface="Times New Roman" pitchFamily="18" charset="0"/>
                <a:cs typeface="Times New Roman" pitchFamily="18" charset="0"/>
              </a:rPr>
              <a:t>   </a:t>
            </a:r>
            <a:endParaRPr lang="ru-RU" sz="2400" dirty="0"/>
          </a:p>
        </p:txBody>
      </p:sp>
    </p:spTree>
    <p:extLst>
      <p:ext uri="{BB962C8B-B14F-4D97-AF65-F5344CB8AC3E}">
        <p14:creationId xmlns:p14="http://schemas.microsoft.com/office/powerpoint/2010/main" val="155498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Picture 2" descr="C:\Users\User\Desktop\фон презен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76988" y="476672"/>
            <a:ext cx="7239427" cy="2677656"/>
          </a:xfrm>
          <a:prstGeom prst="rect">
            <a:avLst/>
          </a:prstGeom>
        </p:spPr>
        <p:txBody>
          <a:bodyPr wrap="square">
            <a:spAutoFit/>
          </a:bodyPr>
          <a:lstStyle/>
          <a:p>
            <a:r>
              <a:rPr lang="ru-RU" sz="2800" dirty="0" smtClean="0">
                <a:latin typeface="Times New Roman" pitchFamily="18" charset="0"/>
                <a:cs typeface="Times New Roman" pitchFamily="18" charset="0"/>
              </a:rPr>
              <a:t>   Стали </a:t>
            </a:r>
            <a:r>
              <a:rPr lang="ru-RU" sz="2800" dirty="0">
                <a:latin typeface="Times New Roman" pitchFamily="18" charset="0"/>
                <a:cs typeface="Times New Roman" pitchFamily="18" charset="0"/>
              </a:rPr>
              <a:t>собираться в путь и надо же было случиться, </a:t>
            </a:r>
            <a:r>
              <a:rPr lang="ru-RU" sz="2800" dirty="0" smtClean="0">
                <a:latin typeface="Times New Roman" pitchFamily="18" charset="0"/>
                <a:cs typeface="Times New Roman" pitchFamily="18" charset="0"/>
              </a:rPr>
              <a:t>потерялось приспособление</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вьюки). </a:t>
            </a:r>
            <a:endParaRPr lang="ru-RU" sz="2800" dirty="0">
              <a:latin typeface="Times New Roman" pitchFamily="18" charset="0"/>
              <a:cs typeface="Times New Roman" pitchFamily="18" charset="0"/>
            </a:endParaRPr>
          </a:p>
          <a:p>
            <a:r>
              <a:rPr lang="ru-RU" sz="2800" dirty="0" smtClean="0">
                <a:latin typeface="Times New Roman" pitchFamily="18" charset="0"/>
                <a:cs typeface="Times New Roman" pitchFamily="18" charset="0"/>
              </a:rPr>
              <a:t>   Разволновался князь. Стали искать дружинники вьюки. И вот во время поисков и обнаружили место родника.</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8593423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386</Words>
  <Application>Microsoft Office PowerPoint</Application>
  <PresentationFormat>Экран (4:3)</PresentationFormat>
  <Paragraphs>33</Paragraphs>
  <Slides>15</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Тема Office</vt:lpstr>
      <vt:lpstr>Объект упаковщика для оболочки</vt:lpstr>
      <vt:lpstr>Авторы-Ровбуть Ульяна Юрьевна,                   обучающаяся 9-го класса;                Прохорович Анжелика   Александровна,                обучающаяся 7-го класса; Педагог-Разук Ольга Генриховна.                                            Трокели 2018</vt:lpstr>
      <vt:lpstr>   В агрогородке Трокели есть несколько родников, но действующим является один. «Этот родник был еще при наших дедах». О нем существует легенда.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Понравилась вода князю и решил он, что  каждый раз, когда будет проезжать по данной дороге, то будет навещать этот родник.       Услыхали  жители  эту новость и тут же пришли посмотреть на родник.</vt:lpstr>
      <vt:lpstr>    Затем решили  жители его благоустроить. Установили деревянный желоб. За родником строго следили, чтобы никто не баловал возле него. Уж очень они гордились им, потому что из него пил  воду сам князь. </vt:lpstr>
      <vt:lpstr>    К воде родника жители относились как к святыне. В четверг, накануне Пасхи до восхода солнца нужно было умыться чистой холодной водой родника. Считалось, что данный обряд избавит от болезней и дурного глаза.</vt:lpstr>
      <vt:lpstr>  Человек тянется к роднику-источнику природной красоты. Не зря эту воду называют в народе «живой». Посмотришь в голубые глаза родника, прикоснешься к живому чуду природы и он даст нам силы.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КУЗЯ</dc:creator>
  <cp:lastModifiedBy>ASUS</cp:lastModifiedBy>
  <cp:revision>23</cp:revision>
  <cp:lastPrinted>2018-10-11T09:19:28Z</cp:lastPrinted>
  <dcterms:created xsi:type="dcterms:W3CDTF">2018-10-11T09:10:58Z</dcterms:created>
  <dcterms:modified xsi:type="dcterms:W3CDTF">2019-01-12T21:06:43Z</dcterms:modified>
</cp:coreProperties>
</file>