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8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81" r:id="rId11"/>
    <p:sldId id="269" r:id="rId12"/>
    <p:sldId id="270" r:id="rId13"/>
    <p:sldId id="271" r:id="rId14"/>
    <p:sldId id="286" r:id="rId15"/>
    <p:sldId id="284" r:id="rId16"/>
    <p:sldId id="272" r:id="rId17"/>
    <p:sldId id="274" r:id="rId18"/>
    <p:sldId id="278" r:id="rId19"/>
    <p:sldId id="279" r:id="rId20"/>
    <p:sldId id="294" r:id="rId21"/>
    <p:sldId id="299" r:id="rId22"/>
    <p:sldId id="300" r:id="rId23"/>
    <p:sldId id="298" r:id="rId24"/>
    <p:sldId id="30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E9F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74086-508A-4A37-8929-041331F1BB7B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9912F-BE3B-48E2-A11F-8FE6CD795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94C7E-CE2D-4F49-A082-1E5DF00FE43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94C7E-CE2D-4F49-A082-1E5DF00FE43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94C7E-CE2D-4F49-A082-1E5DF00FE43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94C7E-CE2D-4F49-A082-1E5DF00FE4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94C7E-CE2D-4F49-A082-1E5DF00FE43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F34A-322A-49FA-8384-65674B8934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EDFB-C315-4BC1-A879-29EEF4859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esktop\&#1042;%20&#1075;&#1086;&#1089;&#1090;&#1103;&#1093;%20&#1091;%20&#1084;&#1072;&#1089;&#1083;&#1077;&#1085;&#1080;&#1094;&#1099;\&#1041;&#1072;&#1083;&#1072;&#1075;&#1072;&#1085;%20&#1051;&#1080;&#1084;&#1080;&#1090;&#1077;&#1076;%20-%20&#1052;&#1072;&#1089;&#1083;&#1077;&#1085;&#1080;&#1094;&#1072;%20(minus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7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3950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" y="0"/>
            <a:ext cx="9144000" cy="69171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35596" y="1556792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</a:rPr>
              <a:t>В гостях  </a:t>
            </a:r>
          </a:p>
          <a:p>
            <a:pPr algn="ctr"/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</a:rPr>
              <a:t>у </a:t>
            </a:r>
            <a:r>
              <a:rPr lang="ru-RU" sz="7200" b="1" dirty="0" smtClean="0">
                <a:solidFill>
                  <a:srgbClr val="7030A0"/>
                </a:solidFill>
                <a:latin typeface="Monotype Corsiva" pitchFamily="66" charset="0"/>
              </a:rPr>
              <a:t>Масленицы</a:t>
            </a:r>
            <a:endParaRPr lang="ru-RU" sz="7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latin typeface="Monotype Corsiva" pitchFamily="66" charset="0"/>
              </a:rPr>
              <a:t>Они хранили в жизни мирной</a:t>
            </a:r>
          </a:p>
          <a:p>
            <a:pPr algn="r"/>
            <a:r>
              <a:rPr lang="ru-RU" sz="2400" b="1" dirty="0">
                <a:latin typeface="Monotype Corsiva" pitchFamily="66" charset="0"/>
              </a:rPr>
              <a:t>Привычки милой старины:</a:t>
            </a:r>
          </a:p>
          <a:p>
            <a:pPr algn="r"/>
            <a:r>
              <a:rPr lang="ru-RU" sz="2400" b="1" dirty="0">
                <a:latin typeface="Monotype Corsiva" pitchFamily="66" charset="0"/>
              </a:rPr>
              <a:t>У них на </a:t>
            </a:r>
            <a:r>
              <a:rPr lang="ru-RU" sz="2400" b="1" dirty="0" smtClean="0">
                <a:latin typeface="Monotype Corsiva" pitchFamily="66" charset="0"/>
              </a:rPr>
              <a:t>масленице </a:t>
            </a:r>
            <a:r>
              <a:rPr lang="ru-RU" sz="2400" b="1" dirty="0">
                <a:latin typeface="Monotype Corsiva" pitchFamily="66" charset="0"/>
              </a:rPr>
              <a:t>жирной</a:t>
            </a:r>
          </a:p>
          <a:p>
            <a:pPr algn="r"/>
            <a:r>
              <a:rPr lang="ru-RU" sz="2400" b="1" dirty="0">
                <a:latin typeface="Monotype Corsiva" pitchFamily="66" charset="0"/>
              </a:rPr>
              <a:t>Водились русские блины…</a:t>
            </a:r>
          </a:p>
          <a:p>
            <a:pPr algn="r"/>
            <a:r>
              <a:rPr lang="ru-RU" sz="2400" b="1" dirty="0">
                <a:latin typeface="Monotype Corsiva" pitchFamily="66" charset="0"/>
              </a:rPr>
              <a:t>А.С.Пушкин</a:t>
            </a:r>
          </a:p>
        </p:txBody>
      </p:sp>
      <p:pic>
        <p:nvPicPr>
          <p:cNvPr id="5" name="Балаган Лимитед - Масленица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228184" y="6165304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7386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«ТРИЛЕСИНСКАЯ СРЕДНЯЯ ШКОЛА»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5893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743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60648"/>
            <a:ext cx="9036496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chemeClr val="bg1"/>
                </a:solidFill>
                <a:latin typeface="Monotype Corsiva" pitchFamily="66" charset="0"/>
              </a:rPr>
              <a:t>Четвертый  день Масленицы –  четверг –«Разгуляй».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780928"/>
            <a:ext cx="7992888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just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этого дня начиналась Широкая Масленица, хозяйственные работы прекращались, празднования разворачивались во всю ширь.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Этот день начинали праздновать катаниями на лошадях по часовой стрелке, и устраивали масленичные кулачные бои, игры по взятию «снежного городка». Люди проводили шуточные бои зимы с весной, победительницей в которых всегда становилась последняя. Дети, наряженные животными, ходили по дворам и колядовали, собирая себе угощение на праздничный вечер.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980728"/>
            <a:ext cx="5616624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А в четверг — раздольный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разгуляй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приходит.</a:t>
            </a:r>
          </a:p>
          <a:p>
            <a:r>
              <a:rPr lang="ru-RU" sz="2400" dirty="0" smtClean="0">
                <a:latin typeface="Monotype Corsiva" pitchFamily="66" charset="0"/>
              </a:rPr>
              <a:t>Ледяные крепости, снежные бои...</a:t>
            </a:r>
          </a:p>
          <a:p>
            <a:r>
              <a:rPr lang="ru-RU" sz="2400" dirty="0" smtClean="0">
                <a:latin typeface="Monotype Corsiva" pitchFamily="66" charset="0"/>
              </a:rPr>
              <a:t>Тройки с бубенцами на поля выходят.</a:t>
            </a:r>
          </a:p>
          <a:p>
            <a:r>
              <a:rPr lang="ru-RU" sz="2400" dirty="0" smtClean="0">
                <a:latin typeface="Monotype Corsiva" pitchFamily="66" charset="0"/>
              </a:rPr>
              <a:t>Парни ищут девушек — суженых своих.</a:t>
            </a:r>
          </a:p>
        </p:txBody>
      </p:sp>
      <p:pic>
        <p:nvPicPr>
          <p:cNvPr id="13" name="Picture 2" descr="C:\Users\user\Desktop\doc6e779kjatoyi1xjulu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98455"/>
            <a:ext cx="445574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4" descr="14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14592" y="3284984"/>
            <a:ext cx="4464496" cy="3074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3" descr="C:\Users\user\Desktop\0009-017-CHetverg-razguljaj-chetvert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745" y="1139986"/>
            <a:ext cx="8094576" cy="54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4" descr="C:\Users\user\Desktop\0f95306cad3b6d02395a1ff4cbad20d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768" y="891359"/>
            <a:ext cx="8640960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5893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743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76036"/>
            <a:ext cx="9144000" cy="58477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Пятый день Масленицы –   пятница –«Тещины вечерки»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068960"/>
            <a:ext cx="5400600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Зятья приглашали в гости своих тёщ, угощали их блинами. Раньше зять должен был вечером лично пригласить тёщу, а утром прислать за ней специальных, парадных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позываток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 Чем больше оказывалось "званных", тем больше оказывалось тёще почестей. Поэтому и говорили, что "у тёщи зятек - любимый сынок". </a:t>
            </a:r>
            <a:endParaRPr lang="ru-RU" sz="2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1052736"/>
            <a:ext cx="6048672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Пятница настала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вечера у тещи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Теща приглашает зятя на блины!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с икрой и семгой, можно чуть попроще,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сметаной, медом, с маслом ели мы.</a:t>
            </a:r>
          </a:p>
        </p:txBody>
      </p:sp>
      <p:pic>
        <p:nvPicPr>
          <p:cNvPr id="47106" name="Picture 2" descr="C:\Users\user\Desktop\8c225599e6909550a77f3e720702aa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2314545" cy="1944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305783"/>
            <a:ext cx="7056784" cy="517949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3" descr="C:\Users\user\Desktop\005a0496896a41935572c28978e8e3e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908720"/>
            <a:ext cx="7344816" cy="5441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4" descr="C:\Users\user\Desktop\6f9e8a61d91f3dc74e09c3463bda7e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884" y="899092"/>
            <a:ext cx="8496944" cy="563678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user\Desktop\177728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876" y="908720"/>
            <a:ext cx="8640960" cy="58326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5893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743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91425"/>
            <a:ext cx="9144000" cy="55399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  <a:t>Шестой день Масленицы –   суббота –«</a:t>
            </a:r>
            <a:r>
              <a:rPr lang="ru-RU" sz="3000" b="1" dirty="0" err="1" smtClean="0">
                <a:solidFill>
                  <a:schemeClr val="bg1"/>
                </a:solidFill>
                <a:latin typeface="Monotype Corsiva" pitchFamily="66" charset="0"/>
              </a:rPr>
              <a:t>Золовкины</a:t>
            </a:r>
            <a: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  <a:t> посиделки»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980728"/>
            <a:ext cx="4824536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Близится суббота —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золовки угощение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r>
              <a:rPr lang="ru-RU" sz="2400" dirty="0" smtClean="0">
                <a:latin typeface="Monotype Corsiva" pitchFamily="66" charset="0"/>
              </a:rPr>
              <a:t>Вся родня встречается, водит хоровод.</a:t>
            </a:r>
          </a:p>
          <a:p>
            <a:r>
              <a:rPr lang="ru-RU" sz="2400" dirty="0" smtClean="0">
                <a:latin typeface="Monotype Corsiva" pitchFamily="66" charset="0"/>
              </a:rPr>
              <a:t>Праздник продолжается, общее веселье.</a:t>
            </a:r>
          </a:p>
          <a:p>
            <a:r>
              <a:rPr lang="ru-RU" sz="2400" dirty="0" smtClean="0">
                <a:latin typeface="Monotype Corsiva" pitchFamily="66" charset="0"/>
              </a:rPr>
              <a:t>Славно провожает зимушку народ!</a:t>
            </a:r>
          </a:p>
        </p:txBody>
      </p:sp>
      <p:pic>
        <p:nvPicPr>
          <p:cNvPr id="1026" name="Picture 2" descr="C:\Users\user\Desktop\56dc623c060d93.10487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3240360" cy="173074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323528" y="2852936"/>
            <a:ext cx="5904656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день считался семейным и молодая невестка приглашала родных мужа к себе в гости.  Новобрачная невестка должна была одаривать золовок подарками.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золовки были ещё не замужем, тогда она созывала в гости и своих незамужних подруг. Если же сестры мужа уже были замужем, то невестка приглашала родню замужнюю и со всем поездом развозила гостей по золовкам. </a:t>
            </a:r>
          </a:p>
        </p:txBody>
      </p:sp>
      <p:pic>
        <p:nvPicPr>
          <p:cNvPr id="13" name="Picture 2" descr="F:\Documents and Settings\Moshka\Рабочий стол\Масленица\09496555555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980728"/>
            <a:ext cx="4286250" cy="36861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464496" cy="332111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Содержимое 7" descr="rus-masl-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021964"/>
            <a:ext cx="8496944" cy="56166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5893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743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520" y="60593"/>
            <a:ext cx="8568952" cy="10156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  <a:t>Седьмой день Масленицы –   воскресенье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bg1"/>
                </a:solidFill>
                <a:latin typeface="Monotype Corsiva" pitchFamily="66" charset="0"/>
              </a:rPr>
              <a:t>«Прощеное  Воскресенье»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356992"/>
            <a:ext cx="8136904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последний день принято просить прощения у всех знакомых и друзей за причиненные когда-либо обиды и простить всем людям их провинности, поэтому его и принято называть прощенным. В последнее воскресенье проходили песни и пляски с сжиганием чучела, как символа зимы, которая заканчивалась.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Пепел, оставшийся от «зимней хозяйки», развеивали над полями в знак будущего урожая.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484784"/>
            <a:ext cx="54006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Воскресенье светлое быстро наступает.</a:t>
            </a:r>
          </a:p>
          <a:p>
            <a:r>
              <a:rPr lang="ru-RU" sz="2400" dirty="0" smtClean="0">
                <a:latin typeface="Monotype Corsiva" pitchFamily="66" charset="0"/>
              </a:rPr>
              <a:t>Облегчают душу все в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Прощеный день.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Чучело соломенное — зимушку — сжигают,</a:t>
            </a:r>
          </a:p>
          <a:p>
            <a:r>
              <a:rPr lang="ru-RU" sz="2400" dirty="0" smtClean="0">
                <a:latin typeface="Monotype Corsiva" pitchFamily="66" charset="0"/>
              </a:rPr>
              <a:t>Нарядив в тулупчик, валенки, ремень...</a:t>
            </a:r>
          </a:p>
        </p:txBody>
      </p:sp>
      <p:pic>
        <p:nvPicPr>
          <p:cNvPr id="7" name="Picture 6" descr="23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259657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Содержимое 6" descr="rus-masl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2956" y="1179343"/>
            <a:ext cx="5537516" cy="54452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7" descr="1299351024_img_1321"/>
          <p:cNvPicPr>
            <a:picLocks noChangeAspect="1" noChangeArrowheads="1"/>
          </p:cNvPicPr>
          <p:nvPr/>
        </p:nvPicPr>
        <p:blipFill>
          <a:blip r:embed="rId6" cstate="print"/>
          <a:srcRect l="31187" t="11351" r="37625" b="17729"/>
          <a:stretch>
            <a:fillRect/>
          </a:stretch>
        </p:blipFill>
        <p:spPr bwMode="auto">
          <a:xfrm>
            <a:off x="539552" y="3284984"/>
            <a:ext cx="2592288" cy="3317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Содержимое 8" descr="maslenica-moscow-04.jpg"/>
          <p:cNvPicPr>
            <a:picLocks noChangeAspect="1"/>
          </p:cNvPicPr>
          <p:nvPr/>
        </p:nvPicPr>
        <p:blipFill>
          <a:blip r:embed="rId7" cstate="print"/>
          <a:srcRect r="9868"/>
          <a:stretch>
            <a:fillRect/>
          </a:stretch>
        </p:blipFill>
        <p:spPr>
          <a:xfrm>
            <a:off x="287524" y="1179343"/>
            <a:ext cx="8640960" cy="55133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589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1340768"/>
            <a:ext cx="1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99592" y="0"/>
            <a:ext cx="7200800" cy="646331"/>
          </a:xfrm>
          <a:prstGeom prst="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Обычаи и традиции на Масленицу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10136"/>
            <a:ext cx="864096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 приготовленную на праздник еду в воскресенье старались доесть или раздать нищим;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40768"/>
            <a:ext cx="864096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Масленицу дети свистели в свистульки, изготовленные в форме птиц. Таким образом они зазывали назад перелетных птиц, улетевших на время зимы в теплые края;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348880"/>
            <a:ext cx="864096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Масленицу нельзя было ткать и прясть. Считалась, что таким образом вы можете потревожить души умерших предков, которые на Масленичной неделе незримо находятся с нами рядом;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56992"/>
            <a:ext cx="864096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раньше был обычай, согласно которому в последний день праздника тесть приглашал своего зятя в гости «доесть барана», т.е. отведать последний раз мясные блюда перед началом Великого Поста;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365104"/>
            <a:ext cx="8640960" cy="16312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соломенное чучело зимы – неотъемлемый атрибут Масленицы. Его устанавливали на шесте и вокруг него в течение недели проводятся все массовые мероприятия, а в воскресенье чучело сжигали. Этот ритуал символизировала не только проводы зимы, но и проводился с целью избавления от всего ненужного и плохого;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021288"/>
            <a:ext cx="864096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уснуть в Прощёный день обязательно надо было до полуночи, тогда по утрам всегда будешь легко просыпаться.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589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1340768"/>
            <a:ext cx="1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600" y="188640"/>
            <a:ext cx="7200800" cy="646331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Приметы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Масленицы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36712"/>
            <a:ext cx="871296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блины у хозяйки получились пышные и румяные – год будет хорошим и богатым на урожай, а если слипаются и не получаются – то ждите неприятностей;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44824"/>
            <a:ext cx="871296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если в канун масленичной недели шел дождь, то осенью надо ждать обилие грибов, а если в Масленицу морозно и холодно, то лето должно быть теплым и мягким, без засухи и сырости;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852936"/>
            <a:ext cx="871296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если в Прощеное воскресенье вы сможете простить свои старые обиды, то откроете свою жизнь для новых хороших и ярких событий;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573016"/>
            <a:ext cx="871296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если на Масленицу избавиться от старых вещей, то в этом году ждите обновок;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293096"/>
            <a:ext cx="871296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Масленицу теща обязательно должна позвать на блины своего зятя. Если угощение ему понравится, то и год пройдет в мире и любви;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13176"/>
            <a:ext cx="871296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нельзя скупиться на угощения, иначе можно потерпеть большие убытки;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445224"/>
            <a:ext cx="8712968" cy="7078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2075"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чем больше будет испечено блинов в масленичную неделю, тем богаче станешь, соберешь прекрасный урожай; 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6165304"/>
            <a:ext cx="8712968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считается, что именно приход неожиданных гостей принесет в дом счастье;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56094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7584" y="116632"/>
            <a:ext cx="7200800" cy="646331"/>
          </a:xfrm>
          <a:prstGeom prst="rect">
            <a:avLst/>
          </a:prstGeom>
          <a:solidFill>
            <a:srgbClr val="92D05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Пословицы и поговорки о Масленице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91680" y="762963"/>
            <a:ext cx="7128792" cy="5632311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блинов – не Масленица.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Блинцы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блинчики, блины, как колеса у весны. </a:t>
            </a:r>
            <a:endParaRPr lang="ru-RU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Была у двора Масленица, а в дом не зашла.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прощёный день как на Пасху все целуются.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самый хладнокровный человек любит горячие блины.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 Масляной неделе в потолок блины летели.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Масленица без блинов и именины без пирогов не бывают.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Масленица идёт, блин да мёд несёт.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Масленица семь дней гуляет.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Масленицу провожаем, света, солнца ожидаем.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горах покататься, в блинах поваляться.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Масленой повеселились, да блинком угостились.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всё коту масленица, а будет и Великий Пост.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Ненастье в воскресенье перед масленой — к урожаю грибов.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Отдадим почтенье на Сырной в воскресенье.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Пришла Масленица – кататься.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Отдадим почтенье на Сырной в воскресенье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Хоть с себя всё заложить, а Масленицу проводить.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04a530b3d5512ba36f63ce47d17c39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7815" y="2996952"/>
            <a:ext cx="2051720" cy="14401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79339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95736" y="188640"/>
            <a:ext cx="46085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Загадки о Масленице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9704" y="3212976"/>
            <a:ext cx="266429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празднуют весной,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праздник заводной,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Ярмарку все посещают,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блинами угощают.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27718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вокруг блины пекут,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Кушать вдоволь нам дают,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Чучело зимы сжигаем,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весну к нам зазываем.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468560" y="685800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4941168"/>
            <a:ext cx="255577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маслом и сметаной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Разные они вкусны!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Сладкие румяные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Словно солнышки-…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28800"/>
            <a:ext cx="302433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праздник — объеденье!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Напечем блины с утра.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ним – сметана и варенье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И, конечно же, икра!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1628800"/>
            <a:ext cx="27718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 круглую имеет,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Желтый цвет ему присущ,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Масленицу руки греет,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сладок он на вкус.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5157192"/>
            <a:ext cx="3096344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Желтый, круглый, ароматный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вкус такой приятный!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мама испечет,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он прыг и прямо в рот!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1268760"/>
            <a:ext cx="3078088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понедельник вас встречаю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во вторник поиграю.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среду угощу вас всех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Среда лакомка для всех.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четверг разгул для всех.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пятницу схожу я к тёще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субботу уж, к золовке.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воскресенье всех прощаю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блинами угощаю.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проводите меня,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Стоит пост уж у двора.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725144"/>
            <a:ext cx="324036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Всю неделю мы гуляем,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блинами угощаем!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Зимний холод провожаем,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Солнышко с весной встречаем!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user\Desktop\56dc623c060d93.10487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1750541" cy="14127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 descr="C:\Users\user\Desktop\Maslenits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0"/>
            <a:ext cx="2051720" cy="15593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63688" y="116632"/>
            <a:ext cx="5400600" cy="646331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Масленица в живописи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0964" name="Picture 4" descr="масленица кустоди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403244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масленица б. кустодиев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4032448" cy="259228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/>
          <p:cNvSpPr/>
          <p:nvPr/>
        </p:nvSpPr>
        <p:spPr>
          <a:xfrm>
            <a:off x="1115616" y="3645024"/>
            <a:ext cx="2592288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Б.Кустодиев . Масленица.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 descr="IMG_0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052736"/>
            <a:ext cx="3240360" cy="468052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5364088" y="5949280"/>
            <a:ext cx="302433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Б.Кустодиев. Деревенская </a:t>
            </a: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Масленица. Гармонист.</a:t>
            </a: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масляница К. Мак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22172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91680" y="980728"/>
            <a:ext cx="273630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К. Маковский. Масленица –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предчувствие весны.</a:t>
            </a:r>
          </a:p>
        </p:txBody>
      </p:sp>
      <p:pic>
        <p:nvPicPr>
          <p:cNvPr id="1027" name="Picture 3" descr="масленица в. сыр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4248472" cy="271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115616" y="6237312"/>
            <a:ext cx="2232248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 Сыров. Масленица.</a:t>
            </a:r>
          </a:p>
        </p:txBody>
      </p:sp>
      <p:pic>
        <p:nvPicPr>
          <p:cNvPr id="1028" name="Picture 4" descr="масленица волод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980728"/>
            <a:ext cx="4248472" cy="2684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940152" y="1052736"/>
            <a:ext cx="144016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Ю.Володин.</a:t>
            </a:r>
          </a:p>
        </p:txBody>
      </p:sp>
      <p:pic>
        <p:nvPicPr>
          <p:cNvPr id="1029" name="Picture 5" descr="масленица виноградова -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861048"/>
            <a:ext cx="4176464" cy="268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660232" y="6165304"/>
            <a:ext cx="18002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Е.Виноградова.</a:t>
            </a: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835696" y="260648"/>
            <a:ext cx="5400600" cy="646331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Масленица в живописи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zimnii-fon-dlya-prezentacii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88" y="0"/>
            <a:ext cx="9154988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004048" y="2924944"/>
            <a:ext cx="3816424" cy="1200329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времён старинных, давних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раздник Солнца к нам спешит.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3960440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Масленица, Масленица,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 блинком полакомиться.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Прогони от нас метели,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Прокати на карусели.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Растопи холодный лёд,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весна скорей придёт!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(В. Степанов)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15616" y="116632"/>
            <a:ext cx="7200800" cy="646331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Масленица – первый весенний праздник.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80728"/>
            <a:ext cx="828092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этот день празднуются проводы Зимы и встреча Весны.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user\Desktop\20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348880"/>
            <a:ext cx="4623932" cy="3532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0943"/>
            <a:ext cx="4032448" cy="4360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0589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1340768"/>
            <a:ext cx="1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116632"/>
            <a:ext cx="7992888" cy="646331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</a:rPr>
              <a:t>Празднование Масленицы в других странах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2852936"/>
            <a:ext cx="11512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Франция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908720"/>
            <a:ext cx="944682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Канада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2852936"/>
            <a:ext cx="93610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США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908720"/>
            <a:ext cx="102252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Англия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944" y="908720"/>
            <a:ext cx="939553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Греция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0032" y="2852936"/>
            <a:ext cx="13898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Австралия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0272" y="2852936"/>
            <a:ext cx="13194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Германия 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0272" y="4797152"/>
            <a:ext cx="146950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Шотландия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4797152"/>
            <a:ext cx="88376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Чехия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4797152"/>
            <a:ext cx="1043940" cy="369332"/>
          </a:xfrm>
          <a:prstGeom prst="rect">
            <a:avLst/>
          </a:prstGeom>
          <a:solidFill>
            <a:srgbClr val="E9FD7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Италия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4328" y="908720"/>
            <a:ext cx="119776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Норвегия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5736" y="908720"/>
            <a:ext cx="131176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Аргентина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rench-Mardi-G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56992"/>
            <a:ext cx="1728192" cy="115519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146_Carnaval-v-Grec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340768"/>
            <a:ext cx="1584176" cy="1053599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" name="Picture 2" descr="C:\Users\user\Desktop\carnav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1728192" cy="115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1" name="Picture 3" descr="C:\Users\user\Desktop\ponchi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301208"/>
            <a:ext cx="1728192" cy="1134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2" name="TextBox 31"/>
          <p:cNvSpPr txBox="1"/>
          <p:nvPr/>
        </p:nvSpPr>
        <p:spPr>
          <a:xfrm>
            <a:off x="2915816" y="4797152"/>
            <a:ext cx="109696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Польша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4" descr="C:\Users\user\Desktop\589f31ef60ee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356992"/>
            <a:ext cx="1729588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5" descr="C:\Users\user\Desktop\img920850_54_Prazdnovanie_russkoy_maslenitsyi_na_Ploschadi_Federatsii_v_Melburne_5_marta_2006_go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384948"/>
            <a:ext cx="1656184" cy="1127240"/>
          </a:xfrm>
          <a:prstGeom prst="rect">
            <a:avLst/>
          </a:prstGeom>
          <a:ln w="1270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9" name="Picture 5" descr="C:\Users\user\Desktop\maslennica_v_chehi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5301208"/>
            <a:ext cx="1800200" cy="1191388"/>
          </a:xfrm>
          <a:prstGeom prst="rect">
            <a:avLst/>
          </a:prstGeom>
          <a:ln w="1270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6" descr="C:\Users\user\Desktop\olney_pancake_race_20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412776"/>
            <a:ext cx="1620181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7" descr="C:\Users\user\Desktop\doc696roa3q1lhla85273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76256" y="5301208"/>
            <a:ext cx="1728192" cy="114924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Picture 8" descr="C:\Users\user\Desktop\63943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1412776"/>
            <a:ext cx="1512168" cy="1008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" name="Picture 9" descr="C:\Users\user\Desktop\Venetsianskiy-karnaval-maski-620x3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5301208"/>
            <a:ext cx="1708939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Picture 10" descr="C:\Users\user\Desktop\argentina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9712" y="1412776"/>
            <a:ext cx="1656184" cy="10980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Picture 11" descr="C:\Users\user\Desktop\Toronto-Easter-Parade-Queen-St-960x64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8104" y="1412776"/>
            <a:ext cx="1620179" cy="1080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1520" y="260648"/>
            <a:ext cx="8568952" cy="2123658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Ни один человек, увидевший своими глазами, что такое русская Масленица, никогда не забудет этот красивый праздник и не останется равнодушным к нему!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2420888"/>
            <a:ext cx="8568952" cy="1200329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Угощайтесь вкусными блинами и весело провожайте зиму и будьте СЧАСТЛИВЫ!!!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9154" name="Picture 2" descr="C:\Users\user\Desktop\article_262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4968552" cy="30689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kataniya-na-sanyah-v-masleni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1268760"/>
            <a:ext cx="6264696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Пышные гуляния Ярмарка венчает.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 свиданья, Масленица, приходи опять!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Через год Красавицу снова повстречаем.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Снова будем праздновать, блинами угощать!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8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5735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698477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Литература и  Интернет - ресурсы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496944" cy="4247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М.С.Локалова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Праздник в подарок, Ярославль, Академия развития, 2002, 336с.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Славянская мифология. Энциклопедический словарь. - М.: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Лак, 1995, 416с.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И.С. Шмелев “Масленица”. М., Издательство «Детская литература», 2007, 165с.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yandex.kz/images&gt;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рисунки о Масленице.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yandex.kz/images&gt;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рисунки о праздновании Масленицы в других странах.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yandex.kz/images&gt;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рисунки на тему «Масленица в живописи».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otvet1.ru&gt;…maslenica-nazyvaetsya-maslenicej.html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detochki-doma.ru&gt;63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лучших пословицы и поговорки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mshishova.ru&gt;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poslovicy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pogovorki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-pro-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maslenicu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 more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http//mshishova.ru/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zagadki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-pro-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maslenicu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/#ixzz53hQZxsv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vsyamagik.ru&gt;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maslenica-primety-i-obychai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svistanet.com&gt;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hudozhniki-i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i-zhivopis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maslenica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-v…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hochu.ua&gt;cat…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prazdnuyut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…v-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drugih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stranah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restbee.ru&gt;guides…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i-prazdniki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…v…stranakh.html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//www.pozdravik.ru/prazdniki/maslenica/kak 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prazdnujut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20891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Почему Масленица называется Масленицей?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3456384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одной из легенд, это связано с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русской традицией выпекания блинов.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Ими люди пытались привлечь солнце на Землю и ускорить наступление весны. Блины олицетворяли солнце и являлись его символом.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95936" y="2204864"/>
            <a:ext cx="4824536" cy="378565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другой версии праздник был так назван потому, что по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православной традиции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этой неделе мясо уже вычёркивается из рациона, а молочные продукты ещё разрешены. Вот потому народ и печёт блины масленые. К слову, именно по этой же причине со временем Масленицу стали называть Сырной неделей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ed50c19ae14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419012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248472" cy="319000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 descr="C:\Users\user\Desktop\56dc623c060d93.104871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33264"/>
            <a:ext cx="8784976" cy="6624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65735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20891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Почему Масленица называется Масленицей?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96752"/>
            <a:ext cx="7632848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еще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одна легенда гласит, что Масленица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родилась на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далеком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Севере, отцом ее был Мороз.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время самой лютой зимы люди увидели Масленицу, которая пряталась за сугробами. Люди пригласили ее в гости, а она согрела всех и развеселила.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благодарность люди и назвали неделю празднества Масленицей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93fcc0590a24e64595539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052736"/>
            <a:ext cx="3742616" cy="5544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9698" name="Picture 2" descr="C:\Users\user\Desktop\small_1a229f5ee0343242938776f8bf36ff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4464496" cy="54006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539552" y="4702924"/>
            <a:ext cx="6768752" cy="156966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Масленицу в народе всегда любили и ласково называли «касаточка», «сахарные уста»,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целовальница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«честная масленица», «веселая»,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пеpепелочка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пеpебуха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"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объедуха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«ясочка»</a:t>
            </a:r>
          </a:p>
        </p:txBody>
      </p:sp>
      <p:pic>
        <p:nvPicPr>
          <p:cNvPr id="6" name="Picture 3" descr="C:\Users\user\Desktop\27121.b-1152x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6745"/>
            <a:ext cx="5969539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2" descr="C:\Users\user\Desktop\1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5624" y="2315575"/>
            <a:ext cx="6048672" cy="40324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04373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858001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35696" y="260648"/>
            <a:ext cx="5256584" cy="646331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Масленичная неделя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954892"/>
            <a:ext cx="633670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Понедельник — «Встреча».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124744"/>
            <a:ext cx="576064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Широкая Масленица — Сырная неделя!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Ты пришла нарядная к нам весну встречать.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Печь блины и развлекаться будем всю неделю,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Чтоб зиму студеную из дому прогнать!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450854"/>
            <a:ext cx="633670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Вторник —  «Заигрыш».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3912519"/>
            <a:ext cx="633670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Среда —  «Лакомка».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6690" y="4380097"/>
            <a:ext cx="633670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Четверг —  «Разгуляй».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4854351"/>
            <a:ext cx="633670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Пятница — «Тещины вечерки».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5320785"/>
            <a:ext cx="633670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Суббота —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Золовкины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посиделки».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5788097"/>
            <a:ext cx="6336704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Воскресенье — «Прощеное Воскресенье», «Прощание с Масленицей». </a:t>
            </a:r>
          </a:p>
        </p:txBody>
      </p:sp>
      <p:pic>
        <p:nvPicPr>
          <p:cNvPr id="21" name="Picture 3" descr="C:\Users\user\Desktop\masle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84984"/>
            <a:ext cx="2952328" cy="2361862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458" name="AutoShape 2" descr="http://lovejusta.ru/wp-content/uploads/2013/03/15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user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2267744" cy="22677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589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43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260648"/>
            <a:ext cx="8712968" cy="61555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chemeClr val="bg1"/>
                </a:solidFill>
                <a:latin typeface="Monotype Corsiva" pitchFamily="66" charset="0"/>
              </a:rPr>
              <a:t>Первый день Масленицы – понедельник –«Встреча».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2780928"/>
            <a:ext cx="5328592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just" eaLnBrk="0" hangingPunct="0"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этот день сооружались снежные горки, качели, столы для сладких яств, из соломы делали чучело, надевали на него старую женскую одежду, насаживали его на шест и с пением возили в санях по деревне, которую затем ставили на снежной горе. В  домах начинали печь блины. Первый блин отдавался нищим на помин усопших.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052736"/>
            <a:ext cx="5256584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Утро... Понедельник... Наступает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встреча.</a:t>
            </a:r>
          </a:p>
          <a:p>
            <a:r>
              <a:rPr lang="ru-RU" sz="2400" b="1" dirty="0" smtClean="0">
                <a:latin typeface="Monotype Corsiva" pitchFamily="66" charset="0"/>
              </a:rPr>
              <a:t>Яркие салазки с горочек скользят.</a:t>
            </a:r>
          </a:p>
          <a:p>
            <a:r>
              <a:rPr lang="ru-RU" sz="2400" b="1" dirty="0" smtClean="0">
                <a:latin typeface="Monotype Corsiva" pitchFamily="66" charset="0"/>
              </a:rPr>
              <a:t>Целый день веселье. Наступает вечер...</a:t>
            </a:r>
          </a:p>
          <a:p>
            <a:r>
              <a:rPr lang="ru-RU" sz="2400" b="1" dirty="0" smtClean="0">
                <a:latin typeface="Monotype Corsiva" pitchFamily="66" charset="0"/>
              </a:rPr>
              <a:t>Накатавшись вволю, все блины едят.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1" name="Рисунок 10" descr="f83f225cab63ee2bbd13bf1baebfa9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168352" cy="4398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2" descr="C:\Users\user\Desktop\0_1869d0_278e46f3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80928"/>
            <a:ext cx="5400600" cy="382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19446569_1_Maslen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052736"/>
            <a:ext cx="4680892" cy="552067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4034" name="Picture 2" descr="C:\Users\user\Desktop\1152_2494_1499420389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836712"/>
            <a:ext cx="8712968" cy="583264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589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43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260648"/>
            <a:ext cx="8712968" cy="61555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chemeClr val="bg1"/>
                </a:solidFill>
                <a:latin typeface="Monotype Corsiva" pitchFamily="66" charset="0"/>
              </a:rPr>
              <a:t>Второй день Масленицы – вторник –«Заигрыш».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3573016"/>
            <a:ext cx="4536504" cy="3046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just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этого дня начинались разного рода развлечения: катания на санях, народные гулянья, гадания, представления, походы в гости друг к другу. Веселое времяпрепровождение сопровождалось употреблением блинов в пищу.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052736"/>
            <a:ext cx="4968552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Заигрыш </a:t>
            </a:r>
            <a:r>
              <a:rPr lang="ru-RU" sz="2400" dirty="0" smtClean="0">
                <a:latin typeface="Monotype Corsiva" pitchFamily="66" charset="0"/>
              </a:rPr>
              <a:t>беспечный — вторника отрада.</a:t>
            </a:r>
          </a:p>
          <a:p>
            <a:r>
              <a:rPr lang="ru-RU" sz="2400" dirty="0" smtClean="0">
                <a:latin typeface="Monotype Corsiva" pitchFamily="66" charset="0"/>
              </a:rPr>
              <a:t>Все гулять, резвиться вышли как один!</a:t>
            </a:r>
          </a:p>
          <a:p>
            <a:r>
              <a:rPr lang="ru-RU" sz="2400" dirty="0" smtClean="0">
                <a:latin typeface="Monotype Corsiva" pitchFamily="66" charset="0"/>
              </a:rPr>
              <a:t>Игры и потехи, а за них — награда:</a:t>
            </a:r>
          </a:p>
          <a:p>
            <a:r>
              <a:rPr lang="ru-RU" sz="2400" dirty="0" smtClean="0">
                <a:latin typeface="Monotype Corsiva" pitchFamily="66" charset="0"/>
              </a:rPr>
              <a:t>Сдобный и румяный масленичный блин!</a:t>
            </a:r>
          </a:p>
        </p:txBody>
      </p:sp>
      <p:pic>
        <p:nvPicPr>
          <p:cNvPr id="13" name="Picture 6" descr="gul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62506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896544" cy="33123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1299350813_img_13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3948" y="3357613"/>
            <a:ext cx="4896544" cy="32623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7" descr="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771973"/>
            <a:ext cx="3672408" cy="38840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5893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743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512" y="260648"/>
            <a:ext cx="8712968" cy="61555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chemeClr val="bg1"/>
                </a:solidFill>
                <a:latin typeface="Monotype Corsiva" pitchFamily="66" charset="0"/>
              </a:rPr>
              <a:t>Третий день Масленицы –  среда –«Заигрыш».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780928"/>
            <a:ext cx="8640960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just" eaLnBrk="0" hangingPunct="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день на стол подавалось все самое вкусное, что есть в доме, но основу праздничного стола составляли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 согласно поговорке: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житье, а масленица»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нужно есть столько, сколько приемлет твоя душа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этот день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приходил «к тёще на блины». Кроме зятя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приглашала и других гостей. Повсюду появлялись театры, торговые палатки, проводились ярмарки, шли народные гулянья. В них продавались горячие сбитни (напитки из воды, мёда и пряностей), калёные орехи, медовые пряники. На улице из кипящего самовара можно было выпить горячего чая.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1052736"/>
            <a:ext cx="5184576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Тут среда подходит —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лакомкой </a:t>
            </a:r>
            <a:r>
              <a:rPr lang="ru-RU" sz="2400" dirty="0" smtClean="0">
                <a:latin typeface="Monotype Corsiva" pitchFamily="66" charset="0"/>
              </a:rPr>
              <a:t>зовется.</a:t>
            </a:r>
          </a:p>
          <a:p>
            <a:r>
              <a:rPr lang="ru-RU" sz="2400" dirty="0" smtClean="0">
                <a:latin typeface="Monotype Corsiva" pitchFamily="66" charset="0"/>
              </a:rPr>
              <a:t>Каждая хозяюшка колдует у печи.</a:t>
            </a:r>
          </a:p>
          <a:p>
            <a:r>
              <a:rPr lang="ru-RU" sz="2400" dirty="0" smtClean="0">
                <a:latin typeface="Monotype Corsiva" pitchFamily="66" charset="0"/>
              </a:rPr>
              <a:t>Кулебяки, сырники — все им удается.</a:t>
            </a:r>
          </a:p>
          <a:p>
            <a:r>
              <a:rPr lang="ru-RU" sz="2400" dirty="0" smtClean="0">
                <a:latin typeface="Monotype Corsiva" pitchFamily="66" charset="0"/>
              </a:rPr>
              <a:t>Пироги и блинчики — все на стол мечи!</a:t>
            </a:r>
          </a:p>
        </p:txBody>
      </p:sp>
      <p:pic>
        <p:nvPicPr>
          <p:cNvPr id="14" name="Picture 2" descr="C:\Users\user\Desktop\56dc623c060d93.10487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3024336" cy="179470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5" descr="un3tit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876201"/>
            <a:ext cx="496855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2" descr="F:\Documents and Settings\Moshka\Рабочий стол\Масленица\094000000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2656509"/>
            <a:ext cx="5545866" cy="368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3" descr="C:\Users\user\Desktop\29052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913" y="869180"/>
            <a:ext cx="8712968" cy="569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1757</Words>
  <Application>Microsoft Office PowerPoint</Application>
  <PresentationFormat>Экран (4:3)</PresentationFormat>
  <Paragraphs>168</Paragraphs>
  <Slides>24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66</cp:revision>
  <dcterms:created xsi:type="dcterms:W3CDTF">2018-01-10T16:44:27Z</dcterms:created>
  <dcterms:modified xsi:type="dcterms:W3CDTF">2022-03-29T07:31:49Z</dcterms:modified>
</cp:coreProperties>
</file>