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66" r:id="rId4"/>
    <p:sldId id="267" r:id="rId5"/>
    <p:sldId id="273" r:id="rId6"/>
    <p:sldId id="268" r:id="rId7"/>
    <p:sldId id="274" r:id="rId8"/>
    <p:sldId id="275" r:id="rId9"/>
    <p:sldId id="276" r:id="rId10"/>
    <p:sldId id="269" r:id="rId11"/>
    <p:sldId id="270" r:id="rId12"/>
    <p:sldId id="257" r:id="rId13"/>
    <p:sldId id="258" r:id="rId14"/>
    <p:sldId id="259" r:id="rId15"/>
    <p:sldId id="277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A1%D0%A1%D0%A0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B%D0%B8%D1%82%D0%B2%D0%B0" TargetMode="External"/><Relationship Id="rId2" Type="http://schemas.openxmlformats.org/officeDocument/2006/relationships/hyperlink" Target="http://ru.wikipedia.org/wiki/%D0%91%D0%B5%D0%BB%D0%B0%D1%80%D1%83%D1%81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0%D1%82%D0%B2%D0%B8%D1%8F" TargetMode="External"/><Relationship Id="rId5" Type="http://schemas.openxmlformats.org/officeDocument/2006/relationships/hyperlink" Target="http://ru.wikipedia.org/wiki/%D0%A3%D0%BA%D1%80%D0%B0%D0%B8%D0%BD%D0%B0" TargetMode="External"/><Relationship Id="rId4" Type="http://schemas.openxmlformats.org/officeDocument/2006/relationships/hyperlink" Target="http://ru.wikipedia.org/wiki/%D0%9F%D0%BE%D0%BB%D1%8C%D1%88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8%D0%B2%D0%BE%D1%82%D0%BD%D0%BE%D0%B2%D0%BE%D0%B4%D1%81%D1%82%D0%B2%D0%BE" TargetMode="External"/><Relationship Id="rId2" Type="http://schemas.openxmlformats.org/officeDocument/2006/relationships/hyperlink" Target="http://ru.wikipedia.org/wiki/%D0%97%D0%B5%D0%BC%D0%BB%D0%B5%D0%B4%D0%B5%D0%BB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0%BE%D0%B1%D0%B8%D1%80%D0%B0%D1%82%D0%B5%D0%BB%D1%8C%D1%81%D1%82%D0%B2%D0%BE" TargetMode="External"/><Relationship Id="rId4" Type="http://schemas.openxmlformats.org/officeDocument/2006/relationships/hyperlink" Target="http://ru.wikipedia.org/wiki/%D0%9F%D1%87%D0%B5%D0%BB%D0%BE%D0%B2%D0%BE%D0%B4%D1%81%D1%82%D0%B2%D0%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F%D1%81_(%D0%BE%D0%B4%D0%B5%D0%B6%D0%B4%D0%B0)" TargetMode="External"/><Relationship Id="rId3" Type="http://schemas.openxmlformats.org/officeDocument/2006/relationships/hyperlink" Target="http://ru.wikipedia.org/wiki/%D0%91%D0%BE%D1%82%D1%8B_(%D0%BE%D0%B1%D1%83%D0%B2%D1%8C)" TargetMode="External"/><Relationship Id="rId7" Type="http://schemas.openxmlformats.org/officeDocument/2006/relationships/hyperlink" Target="http://ru.wikipedia.org/w/index.php?title=%D0%90%D0%B1%D0%BB%D0%B0%D0%B2%D1%83%D1%85%D0%B0&amp;action=edit&amp;redlink=1" TargetMode="External"/><Relationship Id="rId2" Type="http://schemas.openxmlformats.org/officeDocument/2006/relationships/hyperlink" Target="http://ru.wikipedia.org/wiki/%D0%9B%D0%B0%D0%BF%D1%82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C%D0%B0%D0%B3%D0%B5%D1%80%D0%BA%D0%B0&amp;action=edit&amp;redlink=1" TargetMode="External"/><Relationship Id="rId5" Type="http://schemas.openxmlformats.org/officeDocument/2006/relationships/hyperlink" Target="http://ru.wikipedia.org/wiki/%D0%91%D1%80%D1%8B%D0%BB%D1%8C" TargetMode="External"/><Relationship Id="rId4" Type="http://schemas.openxmlformats.org/officeDocument/2006/relationships/hyperlink" Target="http://ru.wikipedia.org/wiki/%D0%92%D0%B0%D0%BB%D0%B5%D0%BD%D0%BA%D0%B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0%BE%D1%81%D1%82%D0%BE%D0%BB%D1%8B&amp;action=edit&amp;redlink=1" TargetMode="External"/><Relationship Id="rId13" Type="http://schemas.openxmlformats.org/officeDocument/2006/relationships/hyperlink" Target="http://ru.wikipedia.org/w/index.php?title=%D0%9A%D0%BE%D0%B6%D1%83%D1%85_(%D0%BE%D0%B4%D0%B5%D0%B6%D0%B4%D0%B0)&amp;action=edit&amp;redlink=1" TargetMode="External"/><Relationship Id="rId3" Type="http://schemas.openxmlformats.org/officeDocument/2006/relationships/hyperlink" Target="http://ru.wikipedia.org/wiki/%D0%92%D0%B5%D0%BD%D0%BE%D0%BA" TargetMode="External"/><Relationship Id="rId7" Type="http://schemas.openxmlformats.org/officeDocument/2006/relationships/hyperlink" Target="http://ru.wikipedia.org/wiki/%D0%9B%D0%B0%D0%BF%D1%82%D0%B8" TargetMode="External"/><Relationship Id="rId12" Type="http://schemas.openxmlformats.org/officeDocument/2006/relationships/hyperlink" Target="http://ru.wikipedia.org/wiki/%D0%91%D1%83%D1%80%D0%BA%D0%B0" TargetMode="External"/><Relationship Id="rId2" Type="http://schemas.openxmlformats.org/officeDocument/2006/relationships/hyperlink" Target="http://ru.wikipedia.org/wiki/%D0%9F%D0%BE%D0%BD%D1%91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B%D0%B0%D1%82%D0%BE%D0%BA" TargetMode="External"/><Relationship Id="rId11" Type="http://schemas.openxmlformats.org/officeDocument/2006/relationships/hyperlink" Target="http://ru.wikipedia.org/w/index.php?title=%D0%A1%D0%B5%D1%80%D0%BC%D1%8F%D0%B3%D0%B0&amp;action=edit&amp;redlink=1" TargetMode="External"/><Relationship Id="rId5" Type="http://schemas.openxmlformats.org/officeDocument/2006/relationships/hyperlink" Target="http://ru.wikipedia.org/wiki/%D0%9D%D0%B0%D0%BC%D0%B8%D1%82%D0%BA%D0%B0" TargetMode="External"/><Relationship Id="rId15" Type="http://schemas.openxmlformats.org/officeDocument/2006/relationships/hyperlink" Target="http://ru.wikipedia.org/wiki/%D0%9A%D0%B0%D1%84%D1%82%D0%B0%D0%BD" TargetMode="External"/><Relationship Id="rId10" Type="http://schemas.openxmlformats.org/officeDocument/2006/relationships/hyperlink" Target="http://ru.wikipedia.org/wiki/%D0%A1%D1%83%D0%BA%D0%BD%D0%BE" TargetMode="External"/><Relationship Id="rId4" Type="http://schemas.openxmlformats.org/officeDocument/2006/relationships/hyperlink" Target="http://ru.wikipedia.org/wiki/%D0%A7%D0%B5%D0%BF%D0%B5%D1%86" TargetMode="External"/><Relationship Id="rId9" Type="http://schemas.openxmlformats.org/officeDocument/2006/relationships/hyperlink" Target="http://ru.wikipedia.org/wiki/%D0%91%D0%BE%D1%82%D1%8B_(%D0%BE%D0%B1%D1%83%D0%B2%D1%8C)" TargetMode="External"/><Relationship Id="rId14" Type="http://schemas.openxmlformats.org/officeDocument/2006/relationships/hyperlink" Target="http://ru.wikipedia.org/wiki/%D0%9E%D0%B2%D1%87%D0%B8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37360" y="1000108"/>
            <a:ext cx="7406640" cy="157163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C00000"/>
                </a:solidFill>
              </a:rPr>
              <a:t/>
            </a:r>
            <a:br>
              <a:rPr lang="ru-RU" sz="8800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</a:rPr>
              <a:t>Белорусы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7406640" cy="1752600"/>
          </a:xfrm>
          <a:ln w="12700"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Icy;&amp;zcy;&amp;ocy;&amp;bcy;&amp;rcy;&amp;acy;&amp;zhcy;&amp;iecy;&amp;ncy;&amp;icy;&amp;ie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7863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&amp;Fcy;&amp;ocy;&amp;tcy;&amp;ocy; &amp;icy;&amp;zcy; &amp;kcy;&amp;ncy;&amp;icy;&amp;gcy;&amp;icy; &quot;&amp;Bcy;&amp;iecy;&amp;lcy;&amp;ocy;&amp;rcy;&amp;ucy;&amp;scy;&amp;scy;&amp;kcy;&amp;acy;&amp;yacy; &amp;ncy;&amp;acy;&amp;rcy;&amp;ocy;&amp;dcy;&amp;ncy;&amp;acy;&amp;yacy; &amp;ocy;&amp;dcy;&amp;iecy;&amp;zhcy;&amp;dcy;&amp;acy;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00042"/>
            <a:ext cx="500066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Национальные праздники Белоруссии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конституции.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внутренних войск.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печати.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независимости Республики Беларусь.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белорусской науки.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белорусской письменности.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Государственного герба и флага Республики Беларусь.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Национальные танцы Белоруссии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Лявонiха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», из традиционных народных танцев — самый популярный и любимый в Белоруссии. В нем ярко выражены душа белорусского народа, его национальные черты. «</a:t>
            </a:r>
            <a:r>
              <a:rPr lang="ru-RU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Лявонiха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 танец парно-массовый. Его музыкальное сопровождение — мелодия одноименной песни. Танец жизнерадостный, динамичный, задорный, исполняется любым количеством пар; композиционно строится на свободных, стремительных, но не сложных движениях</a:t>
            </a:r>
            <a:r>
              <a:rPr lang="ru-RU" sz="1800" baseline="30000" dirty="0" smtClean="0"/>
              <a:t>[.</a:t>
            </a:r>
          </a:p>
          <a:p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Крыжачок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 принадлежит к наиболее популярным белорусским народным танцам. О происхождении его названия существует толкование, усматривающее его связь с народным названием дикого селезня — «</a:t>
            </a:r>
            <a:r>
              <a:rPr lang="ru-RU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крыжак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», сам же танец относят к группе танцев, подражающих движениям птиц . «</a:t>
            </a:r>
            <a:r>
              <a:rPr lang="ru-RU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Крыжачок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 — танец орнаментальный, парно-массовый, исполняется любым количеством пар в быстром темпе </a:t>
            </a:r>
            <a:endParaRPr lang="ru-RU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50099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Национальные игры Белоруссии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Пярсцёнак</a:t>
            </a: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Мазаля</a:t>
            </a: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Жмуркі</a:t>
            </a: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Грушка</a:t>
            </a: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Запляціся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пляцень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Вожык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 </a:t>
            </a:r>
            <a:r>
              <a:rPr lang="ru-RU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мышы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862150" cy="56769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Традиционная еда белорусов — </a:t>
            </a:r>
            <a:r>
              <a:rPr lang="ru-RU" sz="2000" dirty="0" err="1" smtClean="0">
                <a:solidFill>
                  <a:srgbClr val="FF0000"/>
                </a:solidFill>
              </a:rPr>
              <a:t>блинцы</a:t>
            </a:r>
            <a:r>
              <a:rPr lang="ru-RU" sz="2000" dirty="0" smtClean="0">
                <a:solidFill>
                  <a:srgbClr val="FF0000"/>
                </a:solidFill>
              </a:rPr>
              <a:t> из ржаной, пшеничной, гречневой муки. Один из основных продуктов питания белорусов — овощи. Горох тушили; капусту, свёклу, брюкву, огурцы солили; репу, морковь — парили и пекли. Из овощей варили жидкие блюда — ботвинья, </a:t>
            </a:r>
            <a:r>
              <a:rPr lang="ru-RU" sz="2000" dirty="0" err="1" smtClean="0">
                <a:solidFill>
                  <a:srgbClr val="FF0000"/>
                </a:solidFill>
              </a:rPr>
              <a:t>холодник</a:t>
            </a:r>
            <a:r>
              <a:rPr lang="ru-RU" sz="2000" dirty="0" smtClean="0">
                <a:solidFill>
                  <a:srgbClr val="FF0000"/>
                </a:solidFill>
              </a:rPr>
              <a:t>, борщ. Со второй половины XIX века прочные позиции в питании занял картофель. Известно более 200 блюд из картофеля — печёный, отварной, жареный, тушёный, пюре, комы, бабка или дранка, клёцки, колдуны, блины, </a:t>
            </a:r>
            <a:r>
              <a:rPr lang="ru-RU" sz="2000" dirty="0" err="1" smtClean="0">
                <a:solidFill>
                  <a:srgbClr val="FF0000"/>
                </a:solidFill>
              </a:rPr>
              <a:t>гульбишники</a:t>
            </a:r>
            <a:r>
              <a:rPr lang="ru-RU" sz="2000" dirty="0" smtClean="0">
                <a:solidFill>
                  <a:srgbClr val="FF0000"/>
                </a:solidFill>
              </a:rPr>
              <a:t>, оладьи, суп, запеканки, пирожки и т. д. Молоко чаще употребляется в кислом виде; творог и особенно масло, сметана — в ограниченном количестве. Мясо и мясные продукты использовались преимущественно в составе блюд, чаще употребляли свинину, баранину, мясо домашней птицы, реже говядину. Из напитков известны берёзовый сок, медовый, хлебный, свекольный квасы.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Борщ белорусский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www.umeivse.ru/wp-content/uploads/1250-1257248358_1-525x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1436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Драники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wilka.ru/restoran/uploads/posts/2011-04/1302773169_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460500"/>
            <a:ext cx="6350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Холодник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receptnaveka.ru/wp-content/uploads/2012/05/%D1%85%D0%BE%D0%BB%D0%BE%D0%B4%D0%BD%D0%B8%D0%BA-%D1%81%D0%B2%D0%B5%D0%BA%D0%BE%D0%BB%D1%8C%D0%BD%D0%B8%D0%B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9293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Окрошка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2tarelki.ru/wp-content/uploads/2010/06/IMG_22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805" y="1447800"/>
            <a:ext cx="720793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Белорусы — восточнославянский народ. Общая численность — </a:t>
            </a:r>
            <a:r>
              <a:rPr lang="ru-RU" sz="2400" dirty="0" err="1" smtClean="0">
                <a:solidFill>
                  <a:srgbClr val="FF0000"/>
                </a:solidFill>
              </a:rPr>
              <a:t>ок</a:t>
            </a:r>
            <a:r>
              <a:rPr lang="ru-RU" sz="2400" dirty="0" smtClean="0">
                <a:solidFill>
                  <a:srgbClr val="FF0000"/>
                </a:solidFill>
              </a:rPr>
              <a:t>. 9,4 </a:t>
            </a:r>
            <a:r>
              <a:rPr lang="ru-RU" sz="2400" dirty="0" err="1" smtClean="0">
                <a:solidFill>
                  <a:srgbClr val="FF0000"/>
                </a:solidFill>
              </a:rPr>
              <a:t>млн</a:t>
            </a:r>
            <a:r>
              <a:rPr lang="ru-RU" sz="2400" dirty="0" smtClean="0">
                <a:solidFill>
                  <a:srgbClr val="FF0000"/>
                </a:solidFill>
              </a:rPr>
              <a:t> человек. Проживают преимущественно на территории </a:t>
            </a:r>
            <a:r>
              <a:rPr lang="ru-RU" sz="2400" dirty="0" smtClean="0">
                <a:solidFill>
                  <a:srgbClr val="FF0000"/>
                </a:solidFill>
                <a:hlinkClick r:id="rId2" tooltip="Беларусь"/>
              </a:rPr>
              <a:t>Республики Беларусь</a:t>
            </a:r>
            <a:r>
              <a:rPr lang="ru-RU" sz="2400" dirty="0" smtClean="0">
                <a:solidFill>
                  <a:srgbClr val="FF0000"/>
                </a:solidFill>
              </a:rPr>
              <a:t>, где являются доминирующей национальностью.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Значительное число белорусов населяют смежные с Белоруссией территории </a:t>
            </a:r>
            <a:r>
              <a:rPr lang="ru-RU" sz="2400" dirty="0" smtClean="0">
                <a:solidFill>
                  <a:srgbClr val="FF0000"/>
                </a:solidFill>
                <a:hlinkClick r:id="rId3" tooltip="Россия"/>
              </a:rPr>
              <a:t>России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hlinkClick r:id="rId4" tooltip="Польша"/>
              </a:rPr>
              <a:t>Польши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hlinkClick r:id="rId5" tooltip="Украина"/>
              </a:rPr>
              <a:t>Украины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hlinkClick r:id="rId6" tooltip="Латвия"/>
              </a:rPr>
              <a:t>Латвии</a:t>
            </a:r>
            <a:r>
              <a:rPr lang="ru-RU" sz="2400" dirty="0" smtClean="0">
                <a:solidFill>
                  <a:srgbClr val="FF0000"/>
                </a:solidFill>
              </a:rPr>
              <a:t> и </a:t>
            </a:r>
            <a:r>
              <a:rPr lang="ru-RU" sz="2400" dirty="0" smtClean="0">
                <a:solidFill>
                  <a:srgbClr val="FF0000"/>
                </a:solidFill>
                <a:hlinkClick r:id="rId7" tooltip="Литва"/>
              </a:rPr>
              <a:t>Литвы</a:t>
            </a:r>
            <a:r>
              <a:rPr lang="ru-RU" sz="2400" dirty="0" smtClean="0">
                <a:solidFill>
                  <a:srgbClr val="FF0000"/>
                </a:solidFill>
              </a:rPr>
              <a:t>, где являются национальным меньшинством. Белорусы также широко расселились по территории бывшего </a:t>
            </a:r>
            <a:r>
              <a:rPr lang="ru-RU" sz="2400" dirty="0" smtClean="0">
                <a:solidFill>
                  <a:srgbClr val="FF0000"/>
                </a:solidFill>
                <a:hlinkClick r:id="rId8" tooltip="СССР"/>
              </a:rPr>
              <a:t>СССР</a:t>
            </a:r>
            <a:r>
              <a:rPr lang="ru-RU" sz="2400" dirty="0" smtClean="0">
                <a:solidFill>
                  <a:srgbClr val="FF0000"/>
                </a:solidFill>
              </a:rPr>
              <a:t>, а также мигрировали в ряд стран за его пределами.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Герб Белоруссии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File:Coat of arms of Belarus.sv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446" y="1447800"/>
            <a:ext cx="48326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Флаг Белоруссии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upload.wikimedia.org/wikipedia/commons/thumb/8/85/Flag_of_Belarus.svg/800px-Flag_of_Belaru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73262"/>
            <a:ext cx="7358114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Традиционные занятия белорусов — </a:t>
            </a:r>
            <a:r>
              <a:rPr lang="ru-RU" dirty="0" smtClean="0">
                <a:solidFill>
                  <a:srgbClr val="FF0000"/>
                </a:solidFill>
                <a:hlinkClick r:id="rId2" tooltip="Земледелие"/>
              </a:rPr>
              <a:t>земледелие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  <a:hlinkClick r:id="rId3" tooltip="Животноводство"/>
              </a:rPr>
              <a:t>животноводство</a:t>
            </a:r>
            <a:r>
              <a:rPr lang="ru-RU" dirty="0" smtClean="0">
                <a:solidFill>
                  <a:srgbClr val="FF0000"/>
                </a:solidFill>
              </a:rPr>
              <a:t>, а также </a:t>
            </a:r>
            <a:r>
              <a:rPr lang="ru-RU" dirty="0" smtClean="0">
                <a:solidFill>
                  <a:srgbClr val="FF0000"/>
                </a:solidFill>
                <a:hlinkClick r:id="rId4" tooltip="Пчеловодство"/>
              </a:rPr>
              <a:t>пчеловодство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  <a:hlinkClick r:id="rId5" tooltip="Собирательство"/>
              </a:rPr>
              <a:t>собирательство</a:t>
            </a:r>
            <a:r>
              <a:rPr lang="ru-RU" dirty="0" smtClean="0">
                <a:solidFill>
                  <a:srgbClr val="FF0000"/>
                </a:solidFill>
              </a:rPr>
              <a:t>. Выращивали озимую рожь, пшеницу, гречиху, ячмень, горох, лён, просо, коноплю, картофель. В огородах сажали капусту, свёклу, огурцы, лук, чеснок, редьку, мак, морковь. В садах — яблони, груши, вишни, сливы, ягодные кустарники (крыжовник, смородину, ежевику, малину и др.).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Национальные костюмы Белоруссии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&amp;Fcy;&amp;ocy;&amp;tcy;&amp;ocy; &amp;icy;&amp;zcy; &amp;kcy;&amp;ncy;&amp;icy;&amp;gcy;&amp;icy; &quot;&amp;Bcy;&amp;iecy;&amp;lcy;&amp;ocy;&amp;rcy;&amp;ucy;&amp;scy;&amp;scy;&amp;kcy;&amp;acy;&amp;yacy; &amp;ncy;&amp;acy;&amp;rcy;&amp;ocy;&amp;dcy;&amp;ncy;&amp;acy;&amp;yacy; &amp;ocy;&amp;dcy;&amp;iecy;&amp;zhcy;&amp;dcy;&amp;acy;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470" y="1447800"/>
            <a:ext cx="427861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Мужской национальный костюм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Состоял из рубахи, ноговиц (поясная одежда), безрукавки (</a:t>
            </a:r>
            <a:r>
              <a:rPr lang="ru-RU" dirty="0" err="1" smtClean="0">
                <a:solidFill>
                  <a:srgbClr val="FF0000"/>
                </a:solidFill>
              </a:rPr>
              <a:t>камизельки</a:t>
            </a:r>
            <a:r>
              <a:rPr lang="ru-RU" dirty="0" smtClean="0">
                <a:solidFill>
                  <a:srgbClr val="FF0000"/>
                </a:solidFill>
              </a:rPr>
              <a:t>). Рубаху носили навыпуск, подпоясывались цветным поясом. Обувь — </a:t>
            </a:r>
            <a:r>
              <a:rPr lang="ru-RU" dirty="0" smtClean="0">
                <a:solidFill>
                  <a:srgbClr val="FF0000"/>
                </a:solidFill>
                <a:hlinkClick r:id="rId2" tooltip="Лапти"/>
              </a:rPr>
              <a:t>лапти</a:t>
            </a:r>
            <a:r>
              <a:rPr lang="ru-RU" dirty="0" smtClean="0">
                <a:solidFill>
                  <a:srgbClr val="FF0000"/>
                </a:solidFill>
              </a:rPr>
              <a:t>, кожаные постолы, </a:t>
            </a:r>
            <a:r>
              <a:rPr lang="ru-RU" dirty="0" smtClean="0">
                <a:solidFill>
                  <a:srgbClr val="FF0000"/>
                </a:solidFill>
                <a:hlinkClick r:id="rId3" tooltip="Боты (обувь)"/>
              </a:rPr>
              <a:t>боты</a:t>
            </a:r>
            <a:r>
              <a:rPr lang="ru-RU" dirty="0" smtClean="0">
                <a:solidFill>
                  <a:srgbClr val="FF0000"/>
                </a:solidFill>
              </a:rPr>
              <a:t>, зимой </a:t>
            </a:r>
            <a:r>
              <a:rPr lang="ru-RU" dirty="0" smtClean="0">
                <a:solidFill>
                  <a:srgbClr val="FF0000"/>
                </a:solidFill>
                <a:hlinkClick r:id="rId4" tooltip="Валенки"/>
              </a:rPr>
              <a:t>валенки</a:t>
            </a:r>
            <a:r>
              <a:rPr lang="ru-RU" dirty="0" smtClean="0">
                <a:solidFill>
                  <a:srgbClr val="FF0000"/>
                </a:solidFill>
              </a:rPr>
              <a:t>. Головные уборы — соломенная шляпа (</a:t>
            </a:r>
            <a:r>
              <a:rPr lang="ru-RU" dirty="0" err="1" smtClean="0">
                <a:solidFill>
                  <a:srgbClr val="FF0000"/>
                </a:solidFill>
                <a:hlinkClick r:id="rId5" tooltip="Брыль"/>
              </a:rPr>
              <a:t>брыль</a:t>
            </a:r>
            <a:r>
              <a:rPr lang="ru-RU" dirty="0" smtClean="0">
                <a:solidFill>
                  <a:srgbClr val="FF0000"/>
                </a:solidFill>
              </a:rPr>
              <a:t>), валяная шапка (</a:t>
            </a:r>
            <a:r>
              <a:rPr lang="ru-RU" dirty="0" err="1" smtClean="0">
                <a:solidFill>
                  <a:srgbClr val="FF0000"/>
                </a:solidFill>
                <a:hlinkClick r:id="rId6" tooltip="Магерка (страница отсутствует)"/>
              </a:rPr>
              <a:t>магерка</a:t>
            </a:r>
            <a:r>
              <a:rPr lang="ru-RU" dirty="0" smtClean="0">
                <a:solidFill>
                  <a:srgbClr val="FF0000"/>
                </a:solidFill>
              </a:rPr>
              <a:t>), зимой меховая шапка (</a:t>
            </a:r>
            <a:r>
              <a:rPr lang="ru-RU" dirty="0" err="1" smtClean="0">
                <a:solidFill>
                  <a:srgbClr val="FF0000"/>
                </a:solidFill>
                <a:hlinkClick r:id="rId7" tooltip="Аблавуха (страница отсутствует)"/>
              </a:rPr>
              <a:t>аблавуха</a:t>
            </a:r>
            <a:r>
              <a:rPr lang="ru-RU" dirty="0" smtClean="0">
                <a:solidFill>
                  <a:srgbClr val="FF0000"/>
                </a:solidFill>
              </a:rPr>
              <a:t>). Через плечо носили кожаную сумку. В мужском костюме преобладал белый цвет, а вышивки, украшения были на вороте, внизу рубахи; </a:t>
            </a:r>
            <a:r>
              <a:rPr lang="ru-RU" dirty="0" smtClean="0">
                <a:solidFill>
                  <a:srgbClr val="FF0000"/>
                </a:solidFill>
                <a:hlinkClick r:id="rId8" tooltip="Пояс (одежда)"/>
              </a:rPr>
              <a:t>пояс</a:t>
            </a:r>
            <a:r>
              <a:rPr lang="ru-RU" dirty="0" smtClean="0">
                <a:solidFill>
                  <a:srgbClr val="FF0000"/>
                </a:solidFill>
              </a:rPr>
              <a:t> был разноцветным.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571500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&amp;Fcy;&amp;ocy;&amp;tcy;&amp;ocy; &amp;icy;&amp;zcy; &amp;kcy;&amp;ncy;&amp;icy;&amp;gcy;&amp;icy; &quot;&amp;Bcy;&amp;iecy;&amp;lcy;&amp;ocy;&amp;rcy;&amp;ucy;&amp;scy;&amp;scy;&amp;kcy;&amp;acy;&amp;yacy; &amp;ncy;&amp;acy;&amp;rcy;&amp;ocy;&amp;dcy;&amp;ncy;&amp;acy;&amp;yacy; &amp;ocy;&amp;dcy;&amp;iecy;&amp;zhcy;&amp;dcy;&amp;acy;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35785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Женский национальный костюм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790712" cy="49625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 женском костюме выделяются четыре комплекса: с юбкой и фартуком; с юбкой, фартуком и безрукавкой (</a:t>
            </a:r>
            <a:r>
              <a:rPr lang="ru-RU" sz="1600" dirty="0" err="1" smtClean="0">
                <a:solidFill>
                  <a:srgbClr val="FF0000"/>
                </a:solidFill>
              </a:rPr>
              <a:t>гарсетом</a:t>
            </a:r>
            <a:r>
              <a:rPr lang="ru-RU" sz="1600" dirty="0" smtClean="0">
                <a:solidFill>
                  <a:srgbClr val="FF0000"/>
                </a:solidFill>
              </a:rPr>
              <a:t>); с юбкой, к которой пришит лиф-корсет; с </a:t>
            </a:r>
            <a:r>
              <a:rPr lang="ru-RU" sz="1600" dirty="0" smtClean="0">
                <a:solidFill>
                  <a:srgbClr val="FF0000"/>
                </a:solidFill>
                <a:hlinkClick r:id="rId2" tooltip="Понёва"/>
              </a:rPr>
              <a:t>понёвой</a:t>
            </a:r>
            <a:r>
              <a:rPr lang="ru-RU" sz="1600" dirty="0" smtClean="0">
                <a:solidFill>
                  <a:srgbClr val="FF0000"/>
                </a:solidFill>
              </a:rPr>
              <a:t>, фартуком, безрукавкой (</a:t>
            </a:r>
            <a:r>
              <a:rPr lang="ru-RU" sz="1600" dirty="0" err="1" smtClean="0">
                <a:solidFill>
                  <a:srgbClr val="FF0000"/>
                </a:solidFill>
              </a:rPr>
              <a:t>гарсетом</a:t>
            </a:r>
            <a:r>
              <a:rPr lang="ru-RU" sz="1600" dirty="0" smtClean="0">
                <a:solidFill>
                  <a:srgbClr val="FF0000"/>
                </a:solidFill>
              </a:rPr>
              <a:t>). Имеется три типа рубах: с прямыми плечевыми вставками, </a:t>
            </a:r>
            <a:r>
              <a:rPr lang="ru-RU" sz="1600" dirty="0" err="1" smtClean="0">
                <a:solidFill>
                  <a:srgbClr val="FF0000"/>
                </a:solidFill>
              </a:rPr>
              <a:t>туникообразная</a:t>
            </a:r>
            <a:r>
              <a:rPr lang="ru-RU" sz="1600" dirty="0" smtClean="0">
                <a:solidFill>
                  <a:srgbClr val="FF0000"/>
                </a:solidFill>
              </a:rPr>
              <a:t>, с кокеткой; большое внимание уделялось вышивкам на рукавах. Поясная одежда — разнообразного фасона юбки (</a:t>
            </a:r>
            <a:r>
              <a:rPr lang="ru-RU" sz="1600" dirty="0" err="1" smtClean="0">
                <a:solidFill>
                  <a:srgbClr val="FF0000"/>
                </a:solidFill>
              </a:rPr>
              <a:t>андарак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саян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палатняник</a:t>
            </a:r>
            <a:r>
              <a:rPr lang="ru-RU" sz="1600" dirty="0" smtClean="0">
                <a:solidFill>
                  <a:srgbClr val="FF0000"/>
                </a:solidFill>
              </a:rPr>
              <a:t>, летник), а также </a:t>
            </a:r>
            <a:r>
              <a:rPr lang="ru-RU" sz="1600" dirty="0" smtClean="0">
                <a:solidFill>
                  <a:srgbClr val="FF0000"/>
                </a:solidFill>
                <a:hlinkClick r:id="rId2" tooltip="Понёва"/>
              </a:rPr>
              <a:t>понёвы</a:t>
            </a:r>
            <a:r>
              <a:rPr lang="ru-RU" sz="1600" dirty="0" smtClean="0">
                <a:solidFill>
                  <a:srgbClr val="FF0000"/>
                </a:solidFill>
              </a:rPr>
              <a:t>, фартуки. Юбки — красные, сине-зелёные, в серо-белую клетку, с продольными и поперечными полосами. Фартуки украшались кружевами, складками; безрукавки (</a:t>
            </a:r>
            <a:r>
              <a:rPr lang="ru-RU" sz="1600" dirty="0" err="1" smtClean="0">
                <a:solidFill>
                  <a:srgbClr val="FF0000"/>
                </a:solidFill>
              </a:rPr>
              <a:t>гарсет</a:t>
            </a:r>
            <a:r>
              <a:rPr lang="ru-RU" sz="1600" dirty="0" smtClean="0">
                <a:solidFill>
                  <a:srgbClr val="FF0000"/>
                </a:solidFill>
              </a:rPr>
              <a:t>) — вышивкой, кружевами.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Головной убор девушек — узенькие ленты (скидочка, </a:t>
            </a:r>
            <a:r>
              <a:rPr lang="ru-RU" sz="1600" dirty="0" err="1" smtClean="0">
                <a:solidFill>
                  <a:srgbClr val="FF0000"/>
                </a:solidFill>
              </a:rPr>
              <a:t>шлячок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smtClean="0">
                <a:solidFill>
                  <a:srgbClr val="FF0000"/>
                </a:solidFill>
                <a:hlinkClick r:id="rId3" tooltip="Венок"/>
              </a:rPr>
              <a:t>венки</a:t>
            </a:r>
            <a:r>
              <a:rPr lang="ru-RU" sz="1600" dirty="0" smtClean="0">
                <a:solidFill>
                  <a:srgbClr val="FF0000"/>
                </a:solidFill>
              </a:rPr>
              <a:t>. Замужние женщины убирали волосы под </a:t>
            </a:r>
            <a:r>
              <a:rPr lang="ru-RU" sz="1600" dirty="0" smtClean="0">
                <a:solidFill>
                  <a:srgbClr val="FF0000"/>
                </a:solidFill>
                <a:hlinkClick r:id="rId4" tooltip="Чепец"/>
              </a:rPr>
              <a:t>чепец</a:t>
            </a:r>
            <a:r>
              <a:rPr lang="ru-RU" sz="1600" dirty="0" smtClean="0">
                <a:solidFill>
                  <a:srgbClr val="FF0000"/>
                </a:solidFill>
              </a:rPr>
              <a:t>, надевали </a:t>
            </a:r>
            <a:r>
              <a:rPr lang="ru-RU" sz="1600" dirty="0" err="1" smtClean="0">
                <a:solidFill>
                  <a:srgbClr val="FF0000"/>
                </a:solidFill>
              </a:rPr>
              <a:t>полотенчатый</a:t>
            </a:r>
            <a:r>
              <a:rPr lang="ru-RU" sz="1600" dirty="0" smtClean="0">
                <a:solidFill>
                  <a:srgbClr val="FF0000"/>
                </a:solidFill>
              </a:rPr>
              <a:t> головной убор (</a:t>
            </a:r>
            <a:r>
              <a:rPr lang="ru-RU" sz="1600" dirty="0" err="1" smtClean="0">
                <a:solidFill>
                  <a:srgbClr val="FF0000"/>
                </a:solidFill>
                <a:hlinkClick r:id="rId5" tooltip="Намитка"/>
              </a:rPr>
              <a:t>намитка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smtClean="0">
                <a:solidFill>
                  <a:srgbClr val="FF0000"/>
                </a:solidFill>
                <a:hlinkClick r:id="rId6" tooltip="Платок"/>
              </a:rPr>
              <a:t>платок</a:t>
            </a:r>
            <a:r>
              <a:rPr lang="ru-RU" sz="1600" dirty="0" smtClean="0">
                <a:solidFill>
                  <a:srgbClr val="FF0000"/>
                </a:solidFill>
              </a:rPr>
              <a:t>; существовало множество способов их завязывать. Каждодневная женская обувь — </a:t>
            </a:r>
            <a:r>
              <a:rPr lang="ru-RU" sz="1600" dirty="0" smtClean="0">
                <a:solidFill>
                  <a:srgbClr val="FF0000"/>
                </a:solidFill>
                <a:hlinkClick r:id="rId7" tooltip="Лапти"/>
              </a:rPr>
              <a:t>лапти</a:t>
            </a:r>
            <a:r>
              <a:rPr lang="ru-RU" sz="1600" dirty="0" smtClean="0">
                <a:solidFill>
                  <a:srgbClr val="FF0000"/>
                </a:solidFill>
              </a:rPr>
              <a:t>, праздничная — </a:t>
            </a:r>
            <a:r>
              <a:rPr lang="ru-RU" sz="1600" dirty="0" smtClean="0">
                <a:solidFill>
                  <a:srgbClr val="FF0000"/>
                </a:solidFill>
                <a:hlinkClick r:id="rId8" tooltip="Постолы (страница отсутствует)"/>
              </a:rPr>
              <a:t>постолы</a:t>
            </a:r>
            <a:r>
              <a:rPr lang="ru-RU" sz="1600" dirty="0" smtClean="0">
                <a:solidFill>
                  <a:srgbClr val="FF0000"/>
                </a:solidFill>
              </a:rPr>
              <a:t> и хромовые </a:t>
            </a:r>
            <a:r>
              <a:rPr lang="ru-RU" sz="1600" dirty="0" smtClean="0">
                <a:solidFill>
                  <a:srgbClr val="FF0000"/>
                </a:solidFill>
                <a:hlinkClick r:id="rId9" tooltip="Боты (обувь)"/>
              </a:rPr>
              <a:t>боты</a:t>
            </a:r>
            <a:r>
              <a:rPr lang="ru-RU" sz="1600" dirty="0" smtClean="0">
                <a:solidFill>
                  <a:srgbClr val="FF0000"/>
                </a:solidFill>
              </a:rPr>
              <a:t>. Верхняя мужская и женская одежда почти не отличалась. Её шили из </a:t>
            </a:r>
            <a:r>
              <a:rPr lang="ru-RU" sz="1600" dirty="0" err="1" smtClean="0">
                <a:solidFill>
                  <a:srgbClr val="FF0000"/>
                </a:solidFill>
              </a:rPr>
              <a:t>валеного</a:t>
            </a:r>
            <a:r>
              <a:rPr lang="ru-RU" sz="1600" dirty="0" smtClean="0">
                <a:solidFill>
                  <a:srgbClr val="FF0000"/>
                </a:solidFill>
              </a:rPr>
              <a:t> некрашеного </a:t>
            </a:r>
            <a:r>
              <a:rPr lang="ru-RU" sz="1600" dirty="0" smtClean="0">
                <a:solidFill>
                  <a:srgbClr val="FF0000"/>
                </a:solidFill>
                <a:hlinkClick r:id="rId10" tooltip="Сукно"/>
              </a:rPr>
              <a:t>сукна</a:t>
            </a:r>
            <a:r>
              <a:rPr lang="ru-RU" sz="1600" dirty="0" smtClean="0">
                <a:solidFill>
                  <a:srgbClr val="FF0000"/>
                </a:solidFill>
              </a:rPr>
              <a:t> (свита, </a:t>
            </a:r>
            <a:r>
              <a:rPr lang="ru-RU" sz="1600" dirty="0" smtClean="0">
                <a:solidFill>
                  <a:srgbClr val="FF0000"/>
                </a:solidFill>
                <a:hlinkClick r:id="rId11" tooltip="Сермяга (страница отсутствует)"/>
              </a:rPr>
              <a:t>сермяга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hlinkClick r:id="rId12" tooltip="Бурка"/>
              </a:rPr>
              <a:t>бурка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латушка</a:t>
            </a:r>
            <a:r>
              <a:rPr lang="ru-RU" sz="1600" dirty="0" smtClean="0">
                <a:solidFill>
                  <a:srgbClr val="FF0000"/>
                </a:solidFill>
              </a:rPr>
              <a:t>) и дублёной (казачина) и недублёной (</a:t>
            </a:r>
            <a:r>
              <a:rPr lang="ru-RU" sz="1600" dirty="0" smtClean="0">
                <a:solidFill>
                  <a:srgbClr val="FF0000"/>
                </a:solidFill>
                <a:hlinkClick r:id="rId13" tooltip="Кожух (одежда) (страница отсутствует)"/>
              </a:rPr>
              <a:t>кожух</a:t>
            </a:r>
            <a:r>
              <a:rPr lang="ru-RU" sz="1600" dirty="0" smtClean="0">
                <a:solidFill>
                  <a:srgbClr val="FF0000"/>
                </a:solidFill>
              </a:rPr>
              <a:t>) </a:t>
            </a:r>
            <a:r>
              <a:rPr lang="ru-RU" sz="1600" dirty="0" smtClean="0">
                <a:solidFill>
                  <a:srgbClr val="FF0000"/>
                </a:solidFill>
                <a:hlinkClick r:id="rId14" tooltip="Овчина"/>
              </a:rPr>
              <a:t>овчины</a:t>
            </a:r>
            <a:r>
              <a:rPr lang="ru-RU" sz="1600" dirty="0" smtClean="0">
                <a:solidFill>
                  <a:srgbClr val="FF0000"/>
                </a:solidFill>
              </a:rPr>
              <a:t>. Носили также </a:t>
            </a:r>
            <a:r>
              <a:rPr lang="ru-RU" sz="1600" dirty="0" smtClean="0">
                <a:solidFill>
                  <a:srgbClr val="FF0000"/>
                </a:solidFill>
                <a:hlinkClick r:id="rId15" tooltip="Кафтан"/>
              </a:rPr>
              <a:t>кафтан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кабат</a:t>
            </a:r>
            <a:r>
              <a:rPr lang="ru-RU" sz="1600" dirty="0" smtClean="0">
                <a:solidFill>
                  <a:srgbClr val="FF0000"/>
                </a:solidFill>
              </a:rPr>
              <a:t>. В современном костюме используются традиции национальной вышивки, покроя, цветовой гаммы.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7">
      <a:dk1>
        <a:srgbClr val="F6EAE7"/>
      </a:dk1>
      <a:lt1>
        <a:srgbClr val="F6EAE7"/>
      </a:lt1>
      <a:dk2>
        <a:srgbClr val="F4D3D3"/>
      </a:dk2>
      <a:lt2>
        <a:srgbClr val="FFCBCC"/>
      </a:lt2>
      <a:accent1>
        <a:srgbClr val="E50004"/>
      </a:accent1>
      <a:accent2>
        <a:srgbClr val="C00000"/>
      </a:accent2>
      <a:accent3>
        <a:srgbClr val="C32D2E"/>
      </a:accent3>
      <a:accent4>
        <a:srgbClr val="FF0000"/>
      </a:accent4>
      <a:accent5>
        <a:srgbClr val="C00000"/>
      </a:accent5>
      <a:accent6>
        <a:srgbClr val="D49887"/>
      </a:accent6>
      <a:hlink>
        <a:srgbClr val="FF0000"/>
      </a:hlink>
      <a:folHlink>
        <a:srgbClr val="C0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179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Белорусы</vt:lpstr>
      <vt:lpstr>Презентация PowerPoint</vt:lpstr>
      <vt:lpstr>Герб Белоруссии</vt:lpstr>
      <vt:lpstr>Флаг Белоруссии</vt:lpstr>
      <vt:lpstr>Презентация PowerPoint</vt:lpstr>
      <vt:lpstr>Национальные костюмы Белоруссии</vt:lpstr>
      <vt:lpstr>Мужской национальный костюм</vt:lpstr>
      <vt:lpstr>Презентация PowerPoint</vt:lpstr>
      <vt:lpstr>Женский национальный костюм</vt:lpstr>
      <vt:lpstr>Презентация PowerPoint</vt:lpstr>
      <vt:lpstr>Презентация PowerPoint</vt:lpstr>
      <vt:lpstr>Национальные праздники Белоруссии</vt:lpstr>
      <vt:lpstr>Национальные танцы Белоруссии</vt:lpstr>
      <vt:lpstr>Национальные игры Белоруссии</vt:lpstr>
      <vt:lpstr>Презентация PowerPoint</vt:lpstr>
      <vt:lpstr>       Борщ белорусский</vt:lpstr>
      <vt:lpstr>             Драники</vt:lpstr>
      <vt:lpstr> «Холодник»</vt:lpstr>
      <vt:lpstr>              Окрошка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Белорусы</dc:title>
  <dc:creator>Admin</dc:creator>
  <cp:lastModifiedBy>Admin</cp:lastModifiedBy>
  <cp:revision>10</cp:revision>
  <dcterms:modified xsi:type="dcterms:W3CDTF">2017-04-11T11:14:03Z</dcterms:modified>
</cp:coreProperties>
</file>