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2" r:id="rId8"/>
    <p:sldId id="264" r:id="rId9"/>
    <p:sldId id="265" r:id="rId10"/>
    <p:sldId id="267" r:id="rId11"/>
    <p:sldId id="268" r:id="rId12"/>
    <p:sldId id="269" r:id="rId13"/>
    <p:sldId id="270" r:id="rId14"/>
    <p:sldId id="272" r:id="rId15"/>
    <p:sldId id="271" r:id="rId16"/>
    <p:sldId id="266"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94589" autoAdjust="0"/>
  </p:normalViewPr>
  <p:slideViewPr>
    <p:cSldViewPr>
      <p:cViewPr varScale="1">
        <p:scale>
          <a:sx n="61" d="100"/>
          <a:sy n="61" d="100"/>
        </p:scale>
        <p:origin x="-13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14.11.2012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14.11.2012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14.11.2012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14.11.2012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14.11.2012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B4C71EC6-210F-42DE-9C53-41977AD35B3D}" type="datetimeFigureOut">
              <a:rPr lang="ru-RU" smtClean="0"/>
              <a:t>14.11.2012</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B19B0651-EE4F-4900-A07F-96A6BFA9D0F0}" type="slidenum">
              <a:rPr lang="ru-RU" smtClean="0"/>
              <a:t>‹#›</a:t>
            </a:fld>
            <a:endParaRPr lang="ru-RU"/>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7581" y="692697"/>
            <a:ext cx="7175351" cy="2232248"/>
          </a:xfrm>
        </p:spPr>
        <p:txBody>
          <a:bodyPr/>
          <a:lstStyle/>
          <a:p>
            <a:pPr algn="ctr"/>
            <a:r>
              <a:rPr lang="ru-RU" b="1" dirty="0" smtClean="0">
                <a:cs typeface="Arabic Typesetting" pitchFamily="66" charset="-78"/>
              </a:rPr>
              <a:t>«трудновоспитуемость </a:t>
            </a:r>
            <a:r>
              <a:rPr lang="ru-RU" b="1" dirty="0">
                <a:cs typeface="Arabic Typesetting" pitchFamily="66" charset="-78"/>
              </a:rPr>
              <a:t>и пути её преодоления»</a:t>
            </a:r>
          </a:p>
        </p:txBody>
      </p:sp>
      <p:pic>
        <p:nvPicPr>
          <p:cNvPr id="1026" name="Picture 2" descr="D:\Картинки\фото детишек и их мам\Дети\28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212976"/>
            <a:ext cx="5057087" cy="3415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007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1"/>
            <a:ext cx="7125113" cy="1124744"/>
          </a:xfrm>
        </p:spPr>
        <p:txBody>
          <a:bodyPr/>
          <a:lstStyle/>
          <a:p>
            <a:r>
              <a:rPr lang="ru-RU" b="1" i="1" u="sng" dirty="0">
                <a:latin typeface="Times New Roman"/>
                <a:ea typeface="Calibri"/>
              </a:rPr>
              <a:t>Месть.</a:t>
            </a:r>
            <a:endParaRPr lang="ru-RU" dirty="0"/>
          </a:p>
        </p:txBody>
      </p:sp>
      <p:sp>
        <p:nvSpPr>
          <p:cNvPr id="3" name="Объект 2"/>
          <p:cNvSpPr>
            <a:spLocks noGrp="1"/>
          </p:cNvSpPr>
          <p:nvPr>
            <p:ph idx="1"/>
          </p:nvPr>
        </p:nvSpPr>
        <p:spPr>
          <a:xfrm>
            <a:off x="323528" y="764704"/>
            <a:ext cx="8424935" cy="5904655"/>
          </a:xfrm>
        </p:spPr>
        <p:txBody>
          <a:bodyPr>
            <a:normAutofit lnSpcReduction="10000"/>
          </a:bodyPr>
          <a:lstStyle/>
          <a:p>
            <a:pPr lvl="0" algn="just">
              <a:lnSpc>
                <a:spcPct val="115000"/>
              </a:lnSpc>
              <a:spcAft>
                <a:spcPts val="0"/>
              </a:spcAft>
              <a:buBlip>
                <a:blip r:embed="rId2"/>
              </a:buBlip>
            </a:pPr>
            <a:r>
              <a:rPr lang="ru-RU" dirty="0">
                <a:latin typeface="Times New Roman"/>
                <a:ea typeface="Calibri"/>
                <a:cs typeface="Times New Roman"/>
              </a:rPr>
              <a:t>Это самый тяжёлый случай для воспитания. Месть ребёнка не всегда начинается с явной обиды, но в основе своей почти всегда подразумевает желание отомстить именно за боль и обиду. При этом месть может последовать как через 2 минуты после нанесённой «травмы», так и спустя длительное время после неё. И будет это выражаться в прямых физических и непрямых психических актах насилия: ребёнок вредит всеми силами родителю, другому ребёнку, взрослому или нескольким сразу. При этом будут игнорироваться всякие дружелюбные попытки контакта, пока месть не достигнет результата. Конечно же такое поведение вызывает обиду, боль, опустошение в дополнение к гневу, негодованию, страху. Хочется немедленно ответить силой, как равному (подавить) или уйти из ситуации (например, убежать из комнаты). Давайте проследим происхождение мстительного поведения. Посмотрите, что читают и какие фильмы (главное!) смотрят наши дети. Через средства массовой информации, видеофильмы и т.д. распространяется стиль «силового» решения конфликтов (будь то боевики или разговоры о «чеченских следах и мщении всем кавказским национальностям»). Так что такое поведение – отражение роста насилия в обществе. Конечно же нужно учитывать, что таким поведением ребёнок демонстрирует высокую жизнеспособность и умение защитить себя от боли. </a:t>
            </a:r>
            <a:endParaRPr lang="ru-RU" sz="1600" dirty="0">
              <a:latin typeface="Calibri"/>
              <a:ea typeface="Calibri"/>
              <a:cs typeface="Times New Roman"/>
            </a:endParaRPr>
          </a:p>
          <a:p>
            <a:endParaRPr lang="ru-RU" dirty="0"/>
          </a:p>
        </p:txBody>
      </p:sp>
    </p:spTree>
    <p:extLst>
      <p:ext uri="{BB962C8B-B14F-4D97-AF65-F5344CB8AC3E}">
        <p14:creationId xmlns:p14="http://schemas.microsoft.com/office/powerpoint/2010/main" val="1910777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188641"/>
            <a:ext cx="7125113" cy="792088"/>
          </a:xfrm>
        </p:spPr>
        <p:txBody>
          <a:bodyPr/>
          <a:lstStyle/>
          <a:p>
            <a:r>
              <a:rPr lang="ru-RU" b="1" i="1" u="sng" dirty="0">
                <a:solidFill>
                  <a:prstClr val="white"/>
                </a:solidFill>
                <a:latin typeface="Times New Roman"/>
                <a:ea typeface="Calibri"/>
              </a:rPr>
              <a:t>Месть.</a:t>
            </a:r>
            <a:endParaRPr lang="ru-RU" dirty="0"/>
          </a:p>
        </p:txBody>
      </p:sp>
      <p:sp>
        <p:nvSpPr>
          <p:cNvPr id="3" name="Объект 2"/>
          <p:cNvSpPr>
            <a:spLocks noGrp="1"/>
          </p:cNvSpPr>
          <p:nvPr>
            <p:ph idx="1"/>
          </p:nvPr>
        </p:nvSpPr>
        <p:spPr>
          <a:xfrm>
            <a:off x="395536" y="836713"/>
            <a:ext cx="8568952" cy="5022086"/>
          </a:xfrm>
        </p:spPr>
        <p:txBody>
          <a:bodyPr/>
          <a:lstStyle/>
          <a:p>
            <a:pPr marL="0" indent="0" algn="ctr">
              <a:lnSpc>
                <a:spcPct val="115000"/>
              </a:lnSpc>
              <a:spcAft>
                <a:spcPts val="0"/>
              </a:spcAft>
              <a:buNone/>
            </a:pPr>
            <a:r>
              <a:rPr lang="ru-RU" b="1" u="sng" dirty="0">
                <a:latin typeface="Times New Roman"/>
                <a:ea typeface="Calibri"/>
                <a:cs typeface="Times New Roman"/>
              </a:rPr>
              <a:t>ПРИНЦИПЫ ПРОФИЛАКТИКИ ТАКОГО ПОВЕДЕНИЯ.</a:t>
            </a:r>
            <a:endParaRPr lang="ru-RU" dirty="0">
              <a:latin typeface="Calibri"/>
              <a:ea typeface="Calibri"/>
              <a:cs typeface="Times New Roman"/>
            </a:endParaRPr>
          </a:p>
          <a:p>
            <a:pPr marL="457200" algn="just">
              <a:lnSpc>
                <a:spcPct val="115000"/>
              </a:lnSpc>
              <a:spcAft>
                <a:spcPts val="0"/>
              </a:spcAft>
            </a:pPr>
            <a:r>
              <a:rPr lang="ru-RU" sz="2000" dirty="0">
                <a:latin typeface="Times New Roman"/>
                <a:ea typeface="Calibri"/>
                <a:cs typeface="Times New Roman"/>
              </a:rPr>
              <a:t>Во-первых, отношения с ребёнком нужно строить так,  чтобы он видел реальную заботу о нём. Старайтесь не унижать, не смеяться над его чувствами (или над тем, что у него не очень пока ещё получается). </a:t>
            </a:r>
            <a:endParaRPr lang="ru-RU" sz="2000" dirty="0">
              <a:latin typeface="Calibri"/>
              <a:ea typeface="Calibri"/>
              <a:cs typeface="Times New Roman"/>
            </a:endParaRPr>
          </a:p>
          <a:p>
            <a:pPr marL="457200" algn="just">
              <a:lnSpc>
                <a:spcPct val="115000"/>
              </a:lnSpc>
              <a:spcAft>
                <a:spcPts val="0"/>
              </a:spcAft>
            </a:pPr>
            <a:r>
              <a:rPr lang="ru-RU" sz="2000" dirty="0">
                <a:latin typeface="Times New Roman"/>
                <a:ea typeface="Calibri"/>
                <a:cs typeface="Times New Roman"/>
              </a:rPr>
              <a:t>Во-вторых, надо учить ребёнка выражать душевную боль и страдания приемлемыми способами, адекватности восприятия слов (дел, ситуации), чтобы он не боялся говорить вам о том, что ему больно и неприятно. Свои же эмоции, слова надо также держать в узде, не давать волю отрицательным эмоциям.</a:t>
            </a:r>
            <a:endParaRPr lang="ru-RU" sz="2000" dirty="0">
              <a:latin typeface="Calibri"/>
              <a:ea typeface="Calibri"/>
              <a:cs typeface="Times New Roman"/>
            </a:endParaRPr>
          </a:p>
          <a:p>
            <a:endParaRPr lang="ru-RU" sz="2000" dirty="0"/>
          </a:p>
        </p:txBody>
      </p:sp>
    </p:spTree>
    <p:extLst>
      <p:ext uri="{BB962C8B-B14F-4D97-AF65-F5344CB8AC3E}">
        <p14:creationId xmlns:p14="http://schemas.microsoft.com/office/powerpoint/2010/main" val="2266973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1"/>
            <a:ext cx="7125113" cy="980728"/>
          </a:xfrm>
        </p:spPr>
        <p:txBody>
          <a:bodyPr/>
          <a:lstStyle/>
          <a:p>
            <a:r>
              <a:rPr lang="ru-RU" b="1" i="1" u="sng" dirty="0">
                <a:latin typeface="Times New Roman"/>
                <a:ea typeface="Calibri"/>
              </a:rPr>
              <a:t>Избегание неудачи.</a:t>
            </a:r>
            <a:endParaRPr lang="ru-RU" dirty="0"/>
          </a:p>
        </p:txBody>
      </p:sp>
      <p:sp>
        <p:nvSpPr>
          <p:cNvPr id="3" name="Объект 2"/>
          <p:cNvSpPr>
            <a:spLocks noGrp="1"/>
          </p:cNvSpPr>
          <p:nvPr>
            <p:ph idx="1"/>
          </p:nvPr>
        </p:nvSpPr>
        <p:spPr>
          <a:xfrm>
            <a:off x="179512" y="764704"/>
            <a:ext cx="8856983" cy="6093296"/>
          </a:xfrm>
        </p:spPr>
        <p:txBody>
          <a:bodyPr>
            <a:normAutofit/>
          </a:bodyPr>
          <a:lstStyle/>
          <a:p>
            <a:pPr lvl="0" algn="just">
              <a:lnSpc>
                <a:spcPct val="115000"/>
              </a:lnSpc>
              <a:spcAft>
                <a:spcPts val="0"/>
              </a:spcAft>
              <a:buBlip>
                <a:blip r:embed="rId2"/>
              </a:buBlip>
            </a:pPr>
            <a:r>
              <a:rPr lang="ru-RU" dirty="0">
                <a:latin typeface="Times New Roman"/>
                <a:ea typeface="Calibri"/>
                <a:cs typeface="Times New Roman"/>
              </a:rPr>
              <a:t>Дети, в основе поведения которых этот мотив, теряют контроль над собой, когда давление ответственности становится слишком сильным. И это отражается вспышками негодования. Может также любые важные порученные дела постоянно откладывать на потом, а в итоге не довести дело до конца. Придумывает любые способы для подтверждения временной </a:t>
            </a:r>
            <a:r>
              <a:rPr lang="ru-RU" dirty="0" smtClean="0">
                <a:latin typeface="Times New Roman"/>
                <a:ea typeface="Calibri"/>
                <a:cs typeface="Times New Roman"/>
              </a:rPr>
              <a:t>неспособности. </a:t>
            </a:r>
            <a:r>
              <a:rPr lang="ru-RU" dirty="0">
                <a:latin typeface="Times New Roman"/>
                <a:ea typeface="Calibri"/>
                <a:cs typeface="Times New Roman"/>
              </a:rPr>
              <a:t>Такой ребёнок, например, имеет тенденцию «заболевать» перед классными соревнованиями (контрольными). В основе такого поведения лежит лейтмотив «лучше я этого не сделаю, чем сделаю плохо, и меня постигнет неудача». </a:t>
            </a:r>
            <a:endParaRPr lang="ru-RU" sz="1600" dirty="0">
              <a:latin typeface="Calibri"/>
              <a:ea typeface="Calibri"/>
              <a:cs typeface="Times New Roman"/>
            </a:endParaRPr>
          </a:p>
          <a:p>
            <a:pPr marL="0" indent="0" algn="just">
              <a:lnSpc>
                <a:spcPct val="115000"/>
              </a:lnSpc>
              <a:spcAft>
                <a:spcPts val="0"/>
              </a:spcAft>
              <a:buNone/>
            </a:pPr>
            <a:r>
              <a:rPr lang="ru-RU" b="1" dirty="0">
                <a:latin typeface="Times New Roman"/>
                <a:ea typeface="Calibri"/>
                <a:cs typeface="Times New Roman"/>
              </a:rPr>
              <a:t>Каково же происхождение такого поведения? </a:t>
            </a:r>
            <a:endParaRPr lang="ru-RU" b="1" dirty="0" smtClean="0">
              <a:latin typeface="Times New Roman"/>
              <a:ea typeface="Calibri"/>
              <a:cs typeface="Times New Roman"/>
            </a:endParaRPr>
          </a:p>
          <a:p>
            <a:pPr marL="0" indent="0" algn="just">
              <a:lnSpc>
                <a:spcPct val="115000"/>
              </a:lnSpc>
              <a:spcAft>
                <a:spcPts val="0"/>
              </a:spcAft>
              <a:buNone/>
            </a:pPr>
            <a:r>
              <a:rPr lang="ru-RU" dirty="0" smtClean="0">
                <a:latin typeface="Times New Roman"/>
                <a:ea typeface="Calibri"/>
                <a:cs typeface="Times New Roman"/>
              </a:rPr>
              <a:t>Чаще </a:t>
            </a:r>
            <a:r>
              <a:rPr lang="ru-RU" dirty="0">
                <a:latin typeface="Times New Roman"/>
                <a:ea typeface="Calibri"/>
                <a:cs typeface="Times New Roman"/>
              </a:rPr>
              <a:t>всего причина того, что ребёнок </a:t>
            </a:r>
            <a:r>
              <a:rPr lang="ru-RU" dirty="0" smtClean="0">
                <a:latin typeface="Times New Roman"/>
                <a:ea typeface="Calibri"/>
                <a:cs typeface="Times New Roman"/>
              </a:rPr>
              <a:t>боится </a:t>
            </a:r>
            <a:r>
              <a:rPr lang="ru-RU" dirty="0">
                <a:latin typeface="Times New Roman"/>
                <a:ea typeface="Calibri"/>
                <a:cs typeface="Times New Roman"/>
              </a:rPr>
              <a:t>неудачи, - необоснованные ожидания родителей и </a:t>
            </a:r>
            <a:r>
              <a:rPr lang="ru-RU" dirty="0" smtClean="0">
                <a:latin typeface="Times New Roman"/>
                <a:ea typeface="Calibri"/>
                <a:cs typeface="Times New Roman"/>
              </a:rPr>
              <a:t>учителей Вторая </a:t>
            </a:r>
            <a:r>
              <a:rPr lang="ru-RU" dirty="0">
                <a:latin typeface="Times New Roman"/>
                <a:ea typeface="Calibri"/>
                <a:cs typeface="Times New Roman"/>
              </a:rPr>
              <a:t>причина – постоянные сравнения с другими детьми (не в пользу ребёнка) или соревновательный момент (например, в классе). Ещё причинами могут быть:</a:t>
            </a:r>
            <a:endParaRPr lang="ru-RU" sz="1600"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 1) постоянное ожидание ребёнком оценивания себя (такой ребёнок постарается избежать тех дел, в которых будет выглядеть «низко оцененным»); </a:t>
            </a:r>
            <a:endParaRPr lang="ru-RU" sz="1600"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2) родительские внушения типа « мы любим детей, которые хорошо учатся»  (такие дети стараются выбирать только те задачи/ задания, которые у них заведомо хорошо получаются, и за которые поставят высокую оценку).</a:t>
            </a:r>
            <a:endParaRPr lang="ru-RU" sz="1600" dirty="0">
              <a:latin typeface="Calibri"/>
              <a:ea typeface="Calibri"/>
              <a:cs typeface="Times New Roman"/>
            </a:endParaRPr>
          </a:p>
          <a:p>
            <a:endParaRPr lang="ru-RU" dirty="0"/>
          </a:p>
        </p:txBody>
      </p:sp>
    </p:spTree>
    <p:extLst>
      <p:ext uri="{BB962C8B-B14F-4D97-AF65-F5344CB8AC3E}">
        <p14:creationId xmlns:p14="http://schemas.microsoft.com/office/powerpoint/2010/main" val="523993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342900" lvl="0" indent="-342900">
              <a:lnSpc>
                <a:spcPct val="115000"/>
              </a:lnSpc>
              <a:spcBef>
                <a:spcPct val="20000"/>
              </a:spcBef>
            </a:pPr>
            <a:r>
              <a:rPr lang="ru-RU" sz="2400" b="1" i="1" u="sng" dirty="0">
                <a:solidFill>
                  <a:prstClr val="white"/>
                </a:solidFill>
                <a:ea typeface="Calibri"/>
                <a:cs typeface="Times New Roman"/>
              </a:rPr>
              <a:t>Рассмотрим принципы профилактики такого поведения</a:t>
            </a:r>
            <a:r>
              <a:rPr lang="ru-RU" sz="2400" b="1" i="1" dirty="0">
                <a:solidFill>
                  <a:prstClr val="white"/>
                </a:solidFill>
                <a:ea typeface="Calibri"/>
                <a:cs typeface="Times New Roman"/>
              </a:rPr>
              <a:t>.</a:t>
            </a:r>
            <a:r>
              <a:rPr lang="ru-RU" sz="2400" i="1" dirty="0">
                <a:solidFill>
                  <a:prstClr val="white"/>
                </a:solidFill>
                <a:ea typeface="Calibri"/>
                <a:cs typeface="Times New Roman"/>
              </a:rPr>
              <a:t/>
            </a:r>
            <a:br>
              <a:rPr lang="ru-RU" sz="2400" i="1" dirty="0">
                <a:solidFill>
                  <a:prstClr val="white"/>
                </a:solidFill>
                <a:ea typeface="Calibri"/>
                <a:cs typeface="Times New Roman"/>
              </a:rPr>
            </a:br>
            <a:endParaRPr lang="ru-RU" sz="2400" i="1" dirty="0"/>
          </a:p>
        </p:txBody>
      </p:sp>
      <p:sp>
        <p:nvSpPr>
          <p:cNvPr id="3" name="Объект 2"/>
          <p:cNvSpPr>
            <a:spLocks noGrp="1"/>
          </p:cNvSpPr>
          <p:nvPr>
            <p:ph idx="1"/>
          </p:nvPr>
        </p:nvSpPr>
        <p:spPr>
          <a:xfrm>
            <a:off x="1009442" y="1268760"/>
            <a:ext cx="7811029" cy="5472607"/>
          </a:xfrm>
        </p:spPr>
        <p:txBody>
          <a:bodyPr>
            <a:normAutofit fontScale="92500" lnSpcReduction="20000"/>
          </a:bodyPr>
          <a:lstStyle/>
          <a:p>
            <a:pPr algn="just">
              <a:lnSpc>
                <a:spcPct val="115000"/>
              </a:lnSpc>
              <a:spcAft>
                <a:spcPts val="0"/>
              </a:spcAft>
            </a:pPr>
            <a:endParaRPr lang="ru-RU" dirty="0" smtClean="0">
              <a:latin typeface="Times New Roman"/>
              <a:ea typeface="Calibri"/>
              <a:cs typeface="Times New Roman"/>
            </a:endParaRPr>
          </a:p>
          <a:p>
            <a:pPr algn="just">
              <a:lnSpc>
                <a:spcPct val="115000"/>
              </a:lnSpc>
              <a:spcAft>
                <a:spcPts val="0"/>
              </a:spcAft>
            </a:pPr>
            <a:r>
              <a:rPr lang="ru-RU" dirty="0" smtClean="0">
                <a:latin typeface="Times New Roman"/>
                <a:ea typeface="Calibri"/>
                <a:cs typeface="Times New Roman"/>
              </a:rPr>
              <a:t>Во-первых</a:t>
            </a:r>
            <a:r>
              <a:rPr lang="ru-RU" dirty="0">
                <a:latin typeface="Times New Roman"/>
                <a:ea typeface="Calibri"/>
                <a:cs typeface="Times New Roman"/>
              </a:rPr>
              <a:t>, это поддержка ребёнка, чтобы его внутренняя установка « я не могу» изменилась на «я могу». Показывайте ценность ошибки как попытки. Минимизируйте последствия от сделанных ошибок. </a:t>
            </a:r>
            <a:endParaRPr lang="ru-RU" sz="1600"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Во-вторых, концентрируйте внимание ребёнка на уже достигнутых в прошлом успехах и не забывайте отмечать достижения! А так же учите рассказывать о том, что он делает, и о себе. И самое главное – </a:t>
            </a:r>
            <a:r>
              <a:rPr lang="ru-RU" dirty="0" smtClean="0">
                <a:latin typeface="Times New Roman"/>
                <a:ea typeface="Calibri"/>
                <a:cs typeface="Times New Roman"/>
              </a:rPr>
              <a:t>формируйте </a:t>
            </a:r>
            <a:r>
              <a:rPr lang="ru-RU" dirty="0">
                <a:latin typeface="Times New Roman"/>
                <a:ea typeface="Calibri"/>
                <a:cs typeface="Times New Roman"/>
              </a:rPr>
              <a:t>его веру в собственный успех. </a:t>
            </a:r>
            <a:endParaRPr lang="ru-RU" sz="1600"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Конечно, плохое поведение ребёнка расстраивает нас. Но это ваш ребёнок. И в ваших силах помочь ему сделать </a:t>
            </a:r>
            <a:r>
              <a:rPr lang="ru-RU" dirty="0" smtClean="0">
                <a:latin typeface="Times New Roman"/>
                <a:ea typeface="Calibri"/>
                <a:cs typeface="Times New Roman"/>
              </a:rPr>
              <a:t>правильный </a:t>
            </a:r>
            <a:r>
              <a:rPr lang="ru-RU" dirty="0">
                <a:latin typeface="Times New Roman"/>
                <a:ea typeface="Calibri"/>
                <a:cs typeface="Times New Roman"/>
              </a:rPr>
              <a:t>выбор, как себя вести в различных ситуациях, научить выражать свои мысли, управлять эмоциями  и просить о помощи, если таковая потребуется. Тогда многие из нас будут любить своего ребёнка просто за то, что он есть, а не за его поведение. Именно поэтому давайте сейчас попытаемся разобраться с теми ситуациями, которые нас волнуют и прописаны вами на ваших шариках. Разбейтесь на пары, каждый участник возьмёт по одному шарику, не обязательно свой, это может быть любая заявленная проблема. Таким образом, каждая пара попытается понять мотивы поведения и возможное решение ситуации, с учетом вышеизложенной информации. (</a:t>
            </a:r>
            <a:r>
              <a:rPr lang="ru-RU" i="1" dirty="0">
                <a:latin typeface="Times New Roman"/>
                <a:ea typeface="Calibri"/>
                <a:cs typeface="Times New Roman"/>
              </a:rPr>
              <a:t>участники по желанию делятся своим анализом мотивов).</a:t>
            </a:r>
            <a:endParaRPr lang="ru-RU" sz="1600" dirty="0">
              <a:latin typeface="Calibri"/>
              <a:ea typeface="Calibri"/>
              <a:cs typeface="Times New Roman"/>
            </a:endParaRPr>
          </a:p>
          <a:p>
            <a:endParaRPr lang="ru-RU" dirty="0"/>
          </a:p>
        </p:txBody>
      </p:sp>
    </p:spTree>
    <p:extLst>
      <p:ext uri="{BB962C8B-B14F-4D97-AF65-F5344CB8AC3E}">
        <p14:creationId xmlns:p14="http://schemas.microsoft.com/office/powerpoint/2010/main" val="826270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Картинки\фото детишек и их мам\Дети\30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5742" y="1019"/>
            <a:ext cx="3787275" cy="270790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D:\Картинки\фото детишек и их мам\Дети\ооооооооооооооорпогвюшгд.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96734"/>
            <a:ext cx="3361556" cy="336155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D:\Картинки\фото детишек и их мам\Дети\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769004">
            <a:off x="3635896" y="1777512"/>
            <a:ext cx="2021210" cy="2591191"/>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D:\Картинки\фото детишек и их мам\Дети\shчччor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29" y="3483638"/>
            <a:ext cx="4161656" cy="3121242"/>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D:\Картинки\фото детишек и их мам\Дети\Копия 3ch.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34933">
            <a:off x="4938083" y="3896936"/>
            <a:ext cx="3726847" cy="2484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077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620688"/>
            <a:ext cx="8784976" cy="5742166"/>
          </a:xfrm>
        </p:spPr>
        <p:txBody>
          <a:bodyPr>
            <a:normAutofit/>
          </a:bodyPr>
          <a:lstStyle/>
          <a:p>
            <a:pPr marL="0" indent="0" algn="just">
              <a:lnSpc>
                <a:spcPct val="115000"/>
              </a:lnSpc>
              <a:spcAft>
                <a:spcPts val="0"/>
              </a:spcAft>
              <a:buNone/>
            </a:pPr>
            <a:r>
              <a:rPr lang="ru-RU" dirty="0">
                <a:latin typeface="Times New Roman"/>
                <a:ea typeface="Calibri"/>
                <a:cs typeface="Times New Roman"/>
              </a:rPr>
              <a:t>Когда ребёнок рождается, Бог наделяет его любовью. Ребёнок делит эту любовь между родственниками, которые возвращают её ещё в большем количестве. В детских домах, где много взрослых, или в неблагополучных семьях, где со стороны родителей уделяется недостаточно внимания, ребёнок также отдаёт свою любовь, но взрослые, к сожалению, не могут восполнить её потерю. И как только количество любви у ребёнка достигает критической отметки, нарушение которой становится опасным для его жизни (суициды, депрессия, наркомания и т.д.), он плотно закрывает свой «сосуд» любви.</a:t>
            </a:r>
            <a:endParaRPr lang="ru-RU" sz="1600" dirty="0">
              <a:latin typeface="Calibri"/>
              <a:ea typeface="Calibri"/>
              <a:cs typeface="Times New Roman"/>
            </a:endParaRPr>
          </a:p>
          <a:p>
            <a:pPr marL="0" indent="0" algn="just">
              <a:lnSpc>
                <a:spcPct val="115000"/>
              </a:lnSpc>
              <a:spcAft>
                <a:spcPts val="0"/>
              </a:spcAft>
              <a:buNone/>
            </a:pPr>
            <a:r>
              <a:rPr lang="ru-RU" dirty="0">
                <a:latin typeface="Times New Roman"/>
                <a:ea typeface="Calibri"/>
                <a:cs typeface="Times New Roman"/>
              </a:rPr>
              <a:t>Когда условия проживания ребёнка меняются (он попадает в приют, приёмную семью), взрослые делятся своей любовью, но теперь уже ребёнок не может её принять. В конце концов взрослые эмоционально истощаются. Они закрывают свой «сосуд» любви, как только её количество достигает критической отметки. В таком состоянии взрослые не смогут воспитывать не только чужих детей, но и своих. Поэтому педагогам, приёмным родителям необходимы помощь, поддержка.</a:t>
            </a:r>
            <a:endParaRPr lang="ru-RU" sz="1600" dirty="0">
              <a:latin typeface="Calibri"/>
              <a:ea typeface="Calibri"/>
              <a:cs typeface="Times New Roman"/>
            </a:endParaRPr>
          </a:p>
          <a:p>
            <a:endParaRPr lang="ru-RU" dirty="0"/>
          </a:p>
        </p:txBody>
      </p:sp>
    </p:spTree>
    <p:extLst>
      <p:ext uri="{BB962C8B-B14F-4D97-AF65-F5344CB8AC3E}">
        <p14:creationId xmlns:p14="http://schemas.microsoft.com/office/powerpoint/2010/main" val="3048673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a:ea typeface="Calibri"/>
              </a:rPr>
              <a:t>Упражнение «проблемные ситуации» </a:t>
            </a:r>
            <a:endParaRPr lang="ru-RU" dirty="0"/>
          </a:p>
        </p:txBody>
      </p:sp>
      <p:sp>
        <p:nvSpPr>
          <p:cNvPr id="3" name="Объект 2"/>
          <p:cNvSpPr>
            <a:spLocks noGrp="1"/>
          </p:cNvSpPr>
          <p:nvPr>
            <p:ph idx="1"/>
          </p:nvPr>
        </p:nvSpPr>
        <p:spPr/>
        <p:txBody>
          <a:bodyPr>
            <a:normAutofit/>
          </a:bodyPr>
          <a:lstStyle/>
          <a:p>
            <a:pPr algn="just">
              <a:lnSpc>
                <a:spcPct val="115000"/>
              </a:lnSpc>
              <a:spcAft>
                <a:spcPts val="0"/>
              </a:spcAft>
            </a:pPr>
            <a:r>
              <a:rPr lang="ru-RU" sz="2800" b="1" dirty="0">
                <a:latin typeface="Times New Roman"/>
                <a:ea typeface="Calibri"/>
                <a:cs typeface="Times New Roman"/>
              </a:rPr>
              <a:t>вопросы:</a:t>
            </a:r>
            <a:endParaRPr lang="ru-RU" sz="2800" b="1" dirty="0">
              <a:latin typeface="Calibri"/>
              <a:ea typeface="Calibri"/>
              <a:cs typeface="Times New Roman"/>
            </a:endParaRPr>
          </a:p>
          <a:p>
            <a:pPr lvl="0" algn="just">
              <a:lnSpc>
                <a:spcPct val="115000"/>
              </a:lnSpc>
              <a:spcAft>
                <a:spcPts val="0"/>
              </a:spcAft>
              <a:buFont typeface="Wingdings"/>
              <a:buChar char=""/>
            </a:pPr>
            <a:r>
              <a:rPr lang="ru-RU" sz="2800" dirty="0">
                <a:latin typeface="Times New Roman"/>
                <a:ea typeface="Calibri"/>
                <a:cs typeface="Times New Roman"/>
              </a:rPr>
              <a:t>Почему произошло это событие?</a:t>
            </a:r>
            <a:endParaRPr lang="ru-RU" sz="2800" dirty="0">
              <a:latin typeface="Calibri"/>
              <a:ea typeface="Calibri"/>
              <a:cs typeface="Times New Roman"/>
            </a:endParaRPr>
          </a:p>
          <a:p>
            <a:pPr lvl="0" algn="just">
              <a:lnSpc>
                <a:spcPct val="115000"/>
              </a:lnSpc>
              <a:spcAft>
                <a:spcPts val="0"/>
              </a:spcAft>
              <a:buFont typeface="Wingdings"/>
              <a:buChar char=""/>
            </a:pPr>
            <a:r>
              <a:rPr lang="ru-RU" sz="2800" dirty="0">
                <a:latin typeface="Times New Roman"/>
                <a:ea typeface="Calibri"/>
                <a:cs typeface="Times New Roman"/>
              </a:rPr>
              <a:t>Что чувствует ребёнок в этой ситуации?</a:t>
            </a:r>
            <a:endParaRPr lang="ru-RU" sz="2800" dirty="0">
              <a:latin typeface="Calibri"/>
              <a:ea typeface="Calibri"/>
              <a:cs typeface="Times New Roman"/>
            </a:endParaRPr>
          </a:p>
          <a:p>
            <a:pPr lvl="0" algn="just">
              <a:lnSpc>
                <a:spcPct val="115000"/>
              </a:lnSpc>
              <a:spcAft>
                <a:spcPts val="0"/>
              </a:spcAft>
              <a:buFont typeface="Wingdings"/>
              <a:buChar char=""/>
            </a:pPr>
            <a:r>
              <a:rPr lang="ru-RU" sz="2800" dirty="0">
                <a:latin typeface="Times New Roman"/>
                <a:ea typeface="Calibri"/>
                <a:cs typeface="Times New Roman"/>
              </a:rPr>
              <a:t>Что чувствует родитель?</a:t>
            </a:r>
            <a:endParaRPr lang="ru-RU" sz="2800" dirty="0">
              <a:latin typeface="Calibri"/>
              <a:ea typeface="Calibri"/>
              <a:cs typeface="Times New Roman"/>
            </a:endParaRPr>
          </a:p>
          <a:p>
            <a:pPr lvl="0" algn="just">
              <a:lnSpc>
                <a:spcPct val="115000"/>
              </a:lnSpc>
              <a:spcAft>
                <a:spcPts val="0"/>
              </a:spcAft>
              <a:buFont typeface="Wingdings"/>
              <a:buChar char=""/>
            </a:pPr>
            <a:r>
              <a:rPr lang="ru-RU" sz="2800" dirty="0">
                <a:latin typeface="Times New Roman"/>
                <a:ea typeface="Calibri"/>
                <a:cs typeface="Times New Roman"/>
              </a:rPr>
              <a:t>Как разрешить проблему? </a:t>
            </a:r>
            <a:r>
              <a:rPr lang="ru-RU" sz="2800" i="1" dirty="0">
                <a:latin typeface="Times New Roman"/>
                <a:ea typeface="Calibri"/>
                <a:cs typeface="Times New Roman"/>
              </a:rPr>
              <a:t>(действия родителей)</a:t>
            </a:r>
            <a:endParaRPr lang="ru-RU" sz="2800" dirty="0">
              <a:latin typeface="Calibri"/>
              <a:ea typeface="Calibri"/>
              <a:cs typeface="Times New Roman"/>
            </a:endParaRPr>
          </a:p>
          <a:p>
            <a:pPr marL="0" indent="0">
              <a:buNone/>
            </a:pPr>
            <a:endParaRPr lang="ru-RU" sz="2800" dirty="0"/>
          </a:p>
        </p:txBody>
      </p:sp>
    </p:spTree>
    <p:extLst>
      <p:ext uri="{BB962C8B-B14F-4D97-AF65-F5344CB8AC3E}">
        <p14:creationId xmlns:p14="http://schemas.microsoft.com/office/powerpoint/2010/main" val="3414630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188641"/>
            <a:ext cx="7125113" cy="864096"/>
          </a:xfrm>
        </p:spPr>
        <p:txBody>
          <a:bodyPr/>
          <a:lstStyle/>
          <a:p>
            <a:pPr algn="ctr">
              <a:lnSpc>
                <a:spcPct val="115000"/>
              </a:lnSpc>
              <a:spcAft>
                <a:spcPts val="0"/>
              </a:spcAft>
            </a:pPr>
            <a:r>
              <a:rPr lang="ru-RU" b="1" i="1" dirty="0">
                <a:latin typeface="Times New Roman"/>
                <a:ea typeface="Calibri"/>
                <a:cs typeface="Times New Roman"/>
              </a:rPr>
              <a:t>Завершение занятия</a:t>
            </a:r>
            <a:r>
              <a:rPr lang="ru-RU" sz="2800" dirty="0">
                <a:latin typeface="Calibri"/>
                <a:ea typeface="Calibri"/>
                <a:cs typeface="Times New Roman"/>
              </a:rPr>
              <a:t/>
            </a:r>
            <a:br>
              <a:rPr lang="ru-RU" sz="2800" dirty="0">
                <a:latin typeface="Calibri"/>
                <a:ea typeface="Calibri"/>
                <a:cs typeface="Times New Roman"/>
              </a:rPr>
            </a:br>
            <a:endParaRPr lang="ru-RU" dirty="0"/>
          </a:p>
        </p:txBody>
      </p:sp>
      <p:sp>
        <p:nvSpPr>
          <p:cNvPr id="3" name="Объект 2"/>
          <p:cNvSpPr>
            <a:spLocks noGrp="1"/>
          </p:cNvSpPr>
          <p:nvPr>
            <p:ph idx="1"/>
          </p:nvPr>
        </p:nvSpPr>
        <p:spPr>
          <a:xfrm>
            <a:off x="0" y="548680"/>
            <a:ext cx="9036496" cy="5976663"/>
          </a:xfrm>
        </p:spPr>
        <p:txBody>
          <a:bodyPr>
            <a:normAutofit/>
          </a:bodyPr>
          <a:lstStyle/>
          <a:p>
            <a:pPr algn="just">
              <a:lnSpc>
                <a:spcPct val="115000"/>
              </a:lnSpc>
              <a:spcAft>
                <a:spcPts val="0"/>
              </a:spcAft>
            </a:pPr>
            <a:r>
              <a:rPr lang="ru-RU" sz="2000" dirty="0">
                <a:latin typeface="Times New Roman"/>
                <a:ea typeface="Calibri"/>
                <a:cs typeface="Times New Roman"/>
              </a:rPr>
              <a:t>Сегодня мы с вами попытались понять причины проблем во взаимоотношениях с вашими детьми. Работая в парах, постарались проанализировать некоторые ситуации и найти способы их решения. Многие ситуации оказались реальными, а некоторые – надуманными. Такое случается и в реальной жизни. Поэтому пусть сейчас </a:t>
            </a:r>
            <a:r>
              <a:rPr lang="ru-RU" sz="2000" b="1" dirty="0">
                <a:latin typeface="Times New Roman"/>
                <a:ea typeface="Calibri"/>
                <a:cs typeface="Times New Roman"/>
              </a:rPr>
              <a:t>каждый шарик лопнет как знак того, что с этими проблемами мы научились справляться. Внутри каждого шарика находится послание каждому из вас, которое может стать девизом на пути к пониманию себя и своего ребёнка. </a:t>
            </a:r>
            <a:endParaRPr lang="ru-RU" sz="2000" b="1" dirty="0">
              <a:latin typeface="Calibri"/>
              <a:ea typeface="Calibri"/>
              <a:cs typeface="Times New Roman"/>
            </a:endParaRPr>
          </a:p>
          <a:p>
            <a:r>
              <a:rPr lang="ru-RU" sz="2000" dirty="0">
                <a:latin typeface="Times New Roman"/>
                <a:ea typeface="Calibri"/>
              </a:rPr>
              <a:t>У вас будет время ещё раз вернуться к тому, что сегодня произошло, осмыслить, что-то принять, от чего-то отказаться. Мы будем надеяться, что всё это поможет вам внести что-то новое, своё, отражающее вашу неповторимую самость и родительскую интуицию, в ваши отношения с ребёнком. Большое спасибо всем за работу. </a:t>
            </a:r>
            <a:endParaRPr lang="ru-RU" sz="2000" dirty="0"/>
          </a:p>
        </p:txBody>
      </p:sp>
    </p:spTree>
    <p:extLst>
      <p:ext uri="{BB962C8B-B14F-4D97-AF65-F5344CB8AC3E}">
        <p14:creationId xmlns:p14="http://schemas.microsoft.com/office/powerpoint/2010/main" val="1128431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latin typeface="Batang" pitchFamily="18" charset="-127"/>
                <a:ea typeface="Batang" pitchFamily="18" charset="-127"/>
              </a:rPr>
              <a:t>Упражнение «Комплимент»</a:t>
            </a:r>
          </a:p>
        </p:txBody>
      </p:sp>
      <p:pic>
        <p:nvPicPr>
          <p:cNvPr id="2050" name="Picture 2" descr="D:\Картинки\фото детишек и их мам\Дети\shoпппr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132856"/>
            <a:ext cx="3972463" cy="307865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Картинки\фото детишек и их мам\Дети\shoс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32856"/>
            <a:ext cx="2618517" cy="3937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954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latin typeface="Batang" pitchFamily="18" charset="-127"/>
                <a:ea typeface="Batang" pitchFamily="18" charset="-127"/>
              </a:rPr>
              <a:t>Упражнение «живая анкета»</a:t>
            </a:r>
          </a:p>
        </p:txBody>
      </p:sp>
      <p:sp>
        <p:nvSpPr>
          <p:cNvPr id="3" name="Объект 2"/>
          <p:cNvSpPr>
            <a:spLocks noGrp="1"/>
          </p:cNvSpPr>
          <p:nvPr>
            <p:ph idx="1"/>
          </p:nvPr>
        </p:nvSpPr>
        <p:spPr>
          <a:xfrm>
            <a:off x="1009443" y="1772817"/>
            <a:ext cx="4570669" cy="4085982"/>
          </a:xfrm>
        </p:spPr>
        <p:txBody>
          <a:bodyPr>
            <a:normAutofit fontScale="92500" lnSpcReduction="10000"/>
          </a:bodyPr>
          <a:lstStyle/>
          <a:p>
            <a:r>
              <a:rPr lang="ru-RU" i="1" dirty="0"/>
              <a:t>Н</a:t>
            </a:r>
            <a:r>
              <a:rPr lang="ru-RU" i="1" dirty="0" smtClean="0"/>
              <a:t>а </a:t>
            </a:r>
            <a:r>
              <a:rPr lang="ru-RU" i="1" dirty="0"/>
              <a:t>воздушном </a:t>
            </a:r>
            <a:r>
              <a:rPr lang="ru-RU" i="1" dirty="0" smtClean="0"/>
              <a:t>шарике – </a:t>
            </a:r>
          </a:p>
          <a:p>
            <a:pPr marL="0" indent="0">
              <a:buNone/>
            </a:pPr>
            <a:r>
              <a:rPr lang="ru-RU" i="1" dirty="0" smtClean="0"/>
              <a:t>основную проблему взаимодействия  с вашим ребёнком, в чём для вас состоит эта проблема, что не устраивает в характере и поведении ребёнка?</a:t>
            </a:r>
          </a:p>
          <a:p>
            <a:r>
              <a:rPr lang="ru-RU" b="1" dirty="0" smtClean="0">
                <a:cs typeface="Arabic Typesetting" pitchFamily="66" charset="-78"/>
              </a:rPr>
              <a:t>Решение </a:t>
            </a:r>
            <a:r>
              <a:rPr lang="ru-RU" b="1" dirty="0">
                <a:cs typeface="Arabic Typesetting" pitchFamily="66" charset="-78"/>
              </a:rPr>
              <a:t>задачи с </a:t>
            </a:r>
            <a:r>
              <a:rPr lang="ru-RU" b="1" dirty="0" smtClean="0">
                <a:cs typeface="Arabic Typesetting" pitchFamily="66" charset="-78"/>
              </a:rPr>
              <a:t>шариками зачастую </a:t>
            </a:r>
            <a:r>
              <a:rPr lang="ru-RU" b="1" dirty="0">
                <a:cs typeface="Arabic Typesetting" pitchFamily="66" charset="-78"/>
              </a:rPr>
              <a:t>напоминает решение проблем в кругу семьи. </a:t>
            </a:r>
          </a:p>
          <a:p>
            <a:endParaRPr lang="ru-RU" i="1" dirty="0" smtClean="0"/>
          </a:p>
          <a:p>
            <a:r>
              <a:rPr lang="ru-RU" sz="1400" dirty="0"/>
              <a:t>Ваша задача – поднять максимальное количество шариков. (Количество желающих выполнить задание не ограничено, однако варианты выполнения задания должны быть различными).</a:t>
            </a:r>
          </a:p>
        </p:txBody>
      </p:sp>
      <p:pic>
        <p:nvPicPr>
          <p:cNvPr id="3076" name="Picture 4" descr="D:\Картинки\фото детишек и их мам\Дети\3нн.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700808"/>
            <a:ext cx="3158780" cy="4297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264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04664"/>
            <a:ext cx="7125113" cy="1428531"/>
          </a:xfrm>
        </p:spPr>
        <p:txBody>
          <a:bodyPr/>
          <a:lstStyle/>
          <a:p>
            <a:pPr marL="457200" indent="540385" algn="ctr">
              <a:lnSpc>
                <a:spcPct val="115000"/>
              </a:lnSpc>
              <a:spcAft>
                <a:spcPts val="0"/>
              </a:spcAft>
            </a:pPr>
            <a:r>
              <a:rPr lang="ru-RU" b="1" dirty="0">
                <a:latin typeface="Times New Roman"/>
                <a:ea typeface="Calibri"/>
                <a:cs typeface="Times New Roman"/>
              </a:rPr>
              <a:t>Упражнение </a:t>
            </a:r>
            <a:r>
              <a:rPr lang="ru-RU" b="1" dirty="0" smtClean="0">
                <a:latin typeface="Times New Roman"/>
                <a:ea typeface="Calibri"/>
                <a:cs typeface="Times New Roman"/>
              </a:rPr>
              <a:t/>
            </a:r>
            <a:br>
              <a:rPr lang="ru-RU" b="1" dirty="0" smtClean="0">
                <a:latin typeface="Times New Roman"/>
                <a:ea typeface="Calibri"/>
                <a:cs typeface="Times New Roman"/>
              </a:rPr>
            </a:br>
            <a:r>
              <a:rPr lang="ru-RU" b="1" dirty="0" smtClean="0">
                <a:latin typeface="Times New Roman"/>
                <a:ea typeface="Calibri"/>
                <a:cs typeface="Times New Roman"/>
              </a:rPr>
              <a:t>«</a:t>
            </a:r>
            <a:r>
              <a:rPr lang="ru-RU" b="1" dirty="0">
                <a:latin typeface="Times New Roman"/>
                <a:ea typeface="Calibri"/>
                <a:cs typeface="Times New Roman"/>
              </a:rPr>
              <a:t>вопросы для обсуждения»</a:t>
            </a:r>
            <a:r>
              <a:rPr lang="ru-RU" sz="2400" dirty="0">
                <a:latin typeface="Calibri"/>
                <a:ea typeface="Calibri"/>
                <a:cs typeface="Times New Roman"/>
              </a:rPr>
              <a:t/>
            </a:r>
            <a:br>
              <a:rPr lang="ru-RU" sz="2400" dirty="0">
                <a:latin typeface="Calibri"/>
                <a:ea typeface="Calibri"/>
                <a:cs typeface="Times New Roman"/>
              </a:rPr>
            </a:br>
            <a:endParaRPr lang="ru-RU" dirty="0"/>
          </a:p>
        </p:txBody>
      </p:sp>
      <p:sp>
        <p:nvSpPr>
          <p:cNvPr id="3" name="Объект 2"/>
          <p:cNvSpPr>
            <a:spLocks noGrp="1"/>
          </p:cNvSpPr>
          <p:nvPr>
            <p:ph idx="1"/>
          </p:nvPr>
        </p:nvSpPr>
        <p:spPr/>
        <p:txBody>
          <a:bodyPr/>
          <a:lstStyle/>
          <a:p>
            <a:pPr>
              <a:buFont typeface="+mj-lt"/>
              <a:buAutoNum type="arabicPeriod"/>
            </a:pPr>
            <a:r>
              <a:rPr lang="ru-RU" sz="2400" dirty="0" smtClean="0"/>
              <a:t> Какое </a:t>
            </a:r>
            <a:r>
              <a:rPr lang="ru-RU" sz="2400" dirty="0"/>
              <a:t>поведение ребёнка для вас </a:t>
            </a:r>
            <a:r>
              <a:rPr lang="ru-RU" sz="2400" dirty="0" smtClean="0"/>
              <a:t>    является </a:t>
            </a:r>
            <a:r>
              <a:rPr lang="ru-RU" sz="2400" dirty="0"/>
              <a:t>«трудным»?</a:t>
            </a:r>
          </a:p>
          <a:p>
            <a:pPr marL="457200" indent="-457200" algn="just">
              <a:buFont typeface="+mj-lt"/>
              <a:buAutoNum type="arabicPeriod"/>
            </a:pPr>
            <a:r>
              <a:rPr lang="ru-RU" sz="2400" dirty="0" smtClean="0"/>
              <a:t>Что </a:t>
            </a:r>
            <a:r>
              <a:rPr lang="ru-RU" sz="2400" dirty="0"/>
              <a:t>вы чувствуете в такие моменты?</a:t>
            </a:r>
          </a:p>
          <a:p>
            <a:pPr marL="457200" indent="-457200" algn="just">
              <a:buFont typeface="+mj-lt"/>
              <a:buAutoNum type="arabicPeriod"/>
            </a:pPr>
            <a:r>
              <a:rPr lang="ru-RU" sz="2400" dirty="0" smtClean="0"/>
              <a:t>Чего </a:t>
            </a:r>
            <a:r>
              <a:rPr lang="ru-RU" sz="2400" dirty="0"/>
              <a:t>хотят дети, когда они плохо себя ведут?</a:t>
            </a:r>
          </a:p>
          <a:p>
            <a:pPr marL="0" indent="0" algn="ctr">
              <a:buNone/>
            </a:pPr>
            <a:endParaRPr lang="ru-RU" dirty="0" smtClean="0"/>
          </a:p>
          <a:p>
            <a:pPr marL="0" indent="0" algn="ctr">
              <a:buNone/>
            </a:pPr>
            <a:r>
              <a:rPr lang="ru-RU" dirty="0" smtClean="0"/>
              <a:t>(</a:t>
            </a:r>
            <a:r>
              <a:rPr lang="ru-RU" dirty="0"/>
              <a:t>Каждый участник озвучивает свои </a:t>
            </a:r>
            <a:r>
              <a:rPr lang="ru-RU" dirty="0" smtClean="0"/>
              <a:t>записи)</a:t>
            </a:r>
            <a:endParaRPr lang="ru-RU" dirty="0"/>
          </a:p>
        </p:txBody>
      </p:sp>
    </p:spTree>
    <p:extLst>
      <p:ext uri="{BB962C8B-B14F-4D97-AF65-F5344CB8AC3E}">
        <p14:creationId xmlns:p14="http://schemas.microsoft.com/office/powerpoint/2010/main" val="2902041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997585" indent="-997585" algn="ctr">
              <a:lnSpc>
                <a:spcPct val="115000"/>
              </a:lnSpc>
              <a:spcAft>
                <a:spcPts val="0"/>
              </a:spcAft>
            </a:pPr>
            <a:r>
              <a:rPr lang="ru-RU" b="1" dirty="0">
                <a:latin typeface="Times New Roman"/>
                <a:ea typeface="Calibri"/>
                <a:cs typeface="Times New Roman"/>
              </a:rPr>
              <a:t>«Причины возникновения «трудного» поведения»</a:t>
            </a:r>
            <a:r>
              <a:rPr lang="ru-RU" sz="2400" dirty="0">
                <a:latin typeface="Calibri"/>
                <a:ea typeface="Calibri"/>
                <a:cs typeface="Times New Roman"/>
              </a:rPr>
              <a:t/>
            </a:r>
            <a:br>
              <a:rPr lang="ru-RU" sz="2400" dirty="0">
                <a:latin typeface="Calibri"/>
                <a:ea typeface="Calibri"/>
                <a:cs typeface="Times New Roman"/>
              </a:rPr>
            </a:br>
            <a:endParaRPr lang="ru-RU" dirty="0"/>
          </a:p>
        </p:txBody>
      </p:sp>
      <p:sp>
        <p:nvSpPr>
          <p:cNvPr id="3" name="Объект 2"/>
          <p:cNvSpPr>
            <a:spLocks noGrp="1"/>
          </p:cNvSpPr>
          <p:nvPr>
            <p:ph idx="1"/>
          </p:nvPr>
        </p:nvSpPr>
        <p:spPr>
          <a:xfrm>
            <a:off x="1009443" y="1807361"/>
            <a:ext cx="7125112" cy="5050639"/>
          </a:xfrm>
        </p:spPr>
        <p:txBody>
          <a:bodyPr>
            <a:normAutofit fontScale="85000" lnSpcReduction="10000"/>
          </a:bodyPr>
          <a:lstStyle/>
          <a:p>
            <a:pPr marL="0" indent="0" algn="ctr">
              <a:buNone/>
            </a:pPr>
            <a:r>
              <a:rPr lang="ru-RU" sz="1900" b="1" i="1" dirty="0" smtClean="0"/>
              <a:t>Можно </a:t>
            </a:r>
            <a:r>
              <a:rPr lang="ru-RU" sz="1900" b="1" i="1" dirty="0"/>
              <a:t>выделить пять наиболее распространённых признаков проявления такого поведения</a:t>
            </a:r>
            <a:r>
              <a:rPr lang="ru-RU" sz="1900" b="1" i="1" dirty="0" smtClean="0"/>
              <a:t>:</a:t>
            </a:r>
          </a:p>
          <a:p>
            <a:pPr marL="0" indent="0" algn="ctr">
              <a:buNone/>
            </a:pPr>
            <a:endParaRPr lang="ru-RU" sz="1900" b="1" i="1" dirty="0"/>
          </a:p>
          <a:p>
            <a:r>
              <a:rPr lang="ru-RU" dirty="0"/>
              <a:t>1.</a:t>
            </a:r>
            <a:r>
              <a:rPr lang="ru-RU" b="1" dirty="0"/>
              <a:t>	Попытки привлечь к себе внимание («пусть побегают</a:t>
            </a:r>
            <a:r>
              <a:rPr lang="ru-RU" b="1" dirty="0" smtClean="0"/>
              <a:t>»).</a:t>
            </a:r>
            <a:endParaRPr lang="ru-RU" b="1" dirty="0"/>
          </a:p>
          <a:p>
            <a:r>
              <a:rPr lang="ru-RU" b="1" dirty="0"/>
              <a:t>2.	Борьба за власть («я здесь главный</a:t>
            </a:r>
            <a:r>
              <a:rPr lang="ru-RU" b="1" dirty="0" smtClean="0"/>
              <a:t>»).</a:t>
            </a:r>
            <a:endParaRPr lang="ru-RU" b="1" dirty="0"/>
          </a:p>
          <a:p>
            <a:r>
              <a:rPr lang="ru-RU" b="1" dirty="0"/>
              <a:t>3.	Месть («пусть тоже помучаются</a:t>
            </a:r>
            <a:r>
              <a:rPr lang="ru-RU" b="1" dirty="0" smtClean="0"/>
              <a:t>»).</a:t>
            </a:r>
            <a:endParaRPr lang="ru-RU" b="1" dirty="0"/>
          </a:p>
          <a:p>
            <a:r>
              <a:rPr lang="ru-RU" b="1" dirty="0"/>
              <a:t>4.	Демонстрация собственной неполноценности (и ничего-то я не умею»).</a:t>
            </a:r>
          </a:p>
          <a:p>
            <a:r>
              <a:rPr lang="ru-RU" b="1" dirty="0"/>
              <a:t>5.	Попытки заручиться поддержкой друзей (этот способ во многом схож первым).</a:t>
            </a:r>
          </a:p>
          <a:p>
            <a:pPr marL="0" indent="0" algn="just">
              <a:buNone/>
            </a:pPr>
            <a:r>
              <a:rPr lang="ru-RU" sz="2400" dirty="0">
                <a:latin typeface="Calibri" pitchFamily="34" charset="0"/>
                <a:cs typeface="Calibri" pitchFamily="34" charset="0"/>
              </a:rPr>
              <a:t>Дети проделывают всё это несознательно, как </a:t>
            </a:r>
            <a:r>
              <a:rPr lang="ru-RU" sz="2400" dirty="0" smtClean="0">
                <a:latin typeface="Calibri" pitchFamily="34" charset="0"/>
                <a:cs typeface="Calibri" pitchFamily="34" charset="0"/>
              </a:rPr>
              <a:t>правило, досаждая </a:t>
            </a:r>
            <a:r>
              <a:rPr lang="ru-RU" sz="2400" dirty="0">
                <a:latin typeface="Calibri" pitchFamily="34" charset="0"/>
                <a:cs typeface="Calibri" pitchFamily="34" charset="0"/>
              </a:rPr>
              <a:t>взрослым своим поведением, они не отдают себе отчёта в том, чего они пытаются добиться. Установив мотивы поведения ребёнка, задача взрослого – не реагировать, как всегда.</a:t>
            </a:r>
          </a:p>
          <a:p>
            <a:pPr marL="0" indent="0">
              <a:buNone/>
            </a:pPr>
            <a:r>
              <a:rPr lang="ru-RU" dirty="0"/>
              <a:t>	</a:t>
            </a:r>
          </a:p>
          <a:p>
            <a:endParaRPr lang="ru-RU" dirty="0"/>
          </a:p>
        </p:txBody>
      </p:sp>
    </p:spTree>
    <p:extLst>
      <p:ext uri="{BB962C8B-B14F-4D97-AF65-F5344CB8AC3E}">
        <p14:creationId xmlns:p14="http://schemas.microsoft.com/office/powerpoint/2010/main" val="2005881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u="sng" dirty="0">
                <a:latin typeface="Times New Roman"/>
                <a:ea typeface="Calibri"/>
                <a:cs typeface="Times New Roman"/>
              </a:rPr>
              <a:t>Привлечение внимания.</a:t>
            </a:r>
            <a:endParaRPr lang="ru-RU" dirty="0"/>
          </a:p>
        </p:txBody>
      </p:sp>
      <p:sp>
        <p:nvSpPr>
          <p:cNvPr id="3" name="Объект 2"/>
          <p:cNvSpPr>
            <a:spLocks noGrp="1"/>
          </p:cNvSpPr>
          <p:nvPr>
            <p:ph idx="1"/>
          </p:nvPr>
        </p:nvSpPr>
        <p:spPr/>
        <p:txBody>
          <a:bodyPr>
            <a:normAutofit fontScale="92500" lnSpcReduction="10000"/>
          </a:bodyPr>
          <a:lstStyle/>
          <a:p>
            <a:pPr lvl="0" algn="just">
              <a:lnSpc>
                <a:spcPct val="115000"/>
              </a:lnSpc>
              <a:spcAft>
                <a:spcPts val="0"/>
              </a:spcAft>
              <a:buBlip>
                <a:blip r:embed="rId2"/>
              </a:buBlip>
            </a:pPr>
            <a:r>
              <a:rPr lang="ru-RU" dirty="0" smtClean="0">
                <a:latin typeface="Times New Roman"/>
                <a:ea typeface="Calibri"/>
                <a:cs typeface="Times New Roman"/>
              </a:rPr>
              <a:t>Чаще </a:t>
            </a:r>
            <a:r>
              <a:rPr lang="ru-RU" dirty="0">
                <a:latin typeface="Times New Roman"/>
                <a:ea typeface="Calibri"/>
                <a:cs typeface="Times New Roman"/>
              </a:rPr>
              <a:t>всего для достижения этой цели ребёнок делает всё то, что отвлечёт взрослого от своих дел. Вторым вариантом привлекать к себе внимание может быть деланием «в-час-по-чайной-ложке» все требуемые действия, т.е. выполнять очень и очень медленно. Понятное дело, что у родителей это вызовет раздражение и возмущение. И тут же в ход идут словесные замечания, выговоры, угрозы. Но, по сути, маневр удался, внимание привлечено! </a:t>
            </a:r>
            <a:r>
              <a:rPr lang="ru-RU" b="1" i="1" u="sng" dirty="0">
                <a:latin typeface="Times New Roman"/>
                <a:ea typeface="Calibri"/>
                <a:cs typeface="Times New Roman"/>
              </a:rPr>
              <a:t>В чём же причина такого поведения?</a:t>
            </a:r>
            <a:r>
              <a:rPr lang="ru-RU" dirty="0">
                <a:latin typeface="Times New Roman"/>
                <a:ea typeface="Calibri"/>
                <a:cs typeface="Times New Roman"/>
              </a:rPr>
              <a:t> Как не парадоксально, родители больше внимания уделяют детям, которые ведут себя плохо. И тем самым как бы провоцируют именно плохое поведение ребёнка. С другой стороны, сами дети не научены просить или требовать внимания в приемлемой форме. Но самое неприятное, когда ребёнок слишком часто испытывает дефицит родительского внимания к себе, тогда он начинает чувствовать себя «пустым местом», никому не нужным.</a:t>
            </a:r>
            <a:endParaRPr lang="ru-RU" sz="1600" dirty="0">
              <a:latin typeface="Calibri"/>
              <a:ea typeface="Calibri"/>
              <a:cs typeface="Times New Roman"/>
            </a:endParaRPr>
          </a:p>
          <a:p>
            <a:pPr marL="0" indent="0">
              <a:buNone/>
            </a:pPr>
            <a:endParaRPr lang="ru-RU" dirty="0"/>
          </a:p>
        </p:txBody>
      </p:sp>
    </p:spTree>
    <p:extLst>
      <p:ext uri="{BB962C8B-B14F-4D97-AF65-F5344CB8AC3E}">
        <p14:creationId xmlns:p14="http://schemas.microsoft.com/office/powerpoint/2010/main" val="1160592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260649"/>
            <a:ext cx="7125113" cy="1008112"/>
          </a:xfrm>
        </p:spPr>
        <p:txBody>
          <a:bodyPr/>
          <a:lstStyle/>
          <a:p>
            <a:r>
              <a:rPr lang="ru-RU" b="1" i="1" u="sng" dirty="0">
                <a:latin typeface="Times New Roman"/>
                <a:ea typeface="Calibri"/>
                <a:cs typeface="Times New Roman"/>
              </a:rPr>
              <a:t>Привлечение внимания</a:t>
            </a:r>
            <a:endParaRPr lang="ru-RU" dirty="0"/>
          </a:p>
        </p:txBody>
      </p:sp>
      <p:sp>
        <p:nvSpPr>
          <p:cNvPr id="3" name="Объект 2"/>
          <p:cNvSpPr>
            <a:spLocks noGrp="1"/>
          </p:cNvSpPr>
          <p:nvPr>
            <p:ph idx="1"/>
          </p:nvPr>
        </p:nvSpPr>
        <p:spPr>
          <a:xfrm>
            <a:off x="251520" y="1412776"/>
            <a:ext cx="8496944" cy="4968551"/>
          </a:xfrm>
        </p:spPr>
        <p:txBody>
          <a:bodyPr>
            <a:normAutofit/>
          </a:bodyPr>
          <a:lstStyle/>
          <a:p>
            <a:pPr>
              <a:lnSpc>
                <a:spcPct val="115000"/>
              </a:lnSpc>
              <a:spcAft>
                <a:spcPts val="0"/>
              </a:spcAft>
            </a:pPr>
            <a:r>
              <a:rPr lang="ru-RU" sz="2000" b="1" u="sng" dirty="0">
                <a:latin typeface="Times New Roman"/>
                <a:ea typeface="Calibri"/>
                <a:cs typeface="Times New Roman"/>
              </a:rPr>
              <a:t>СОВЕТ</a:t>
            </a:r>
            <a:r>
              <a:rPr lang="ru-RU" sz="2000" b="1" u="sng" dirty="0" smtClean="0">
                <a:latin typeface="Times New Roman"/>
                <a:ea typeface="Calibri"/>
                <a:cs typeface="Times New Roman"/>
              </a:rPr>
              <a:t>:</a:t>
            </a:r>
          </a:p>
          <a:p>
            <a:pPr marL="0" indent="0" algn="just">
              <a:lnSpc>
                <a:spcPct val="115000"/>
              </a:lnSpc>
              <a:spcAft>
                <a:spcPts val="0"/>
              </a:spcAft>
              <a:buNone/>
            </a:pPr>
            <a:r>
              <a:rPr lang="ru-RU" sz="2000" dirty="0" smtClean="0">
                <a:latin typeface="Times New Roman"/>
                <a:ea typeface="Calibri"/>
                <a:cs typeface="Times New Roman"/>
              </a:rPr>
              <a:t>как </a:t>
            </a:r>
            <a:r>
              <a:rPr lang="ru-RU" sz="2000" dirty="0">
                <a:latin typeface="Times New Roman"/>
                <a:ea typeface="Calibri"/>
                <a:cs typeface="Times New Roman"/>
              </a:rPr>
              <a:t>можно предотвратить такое поведение </a:t>
            </a:r>
            <a:r>
              <a:rPr lang="ru-RU" sz="2000" i="1" dirty="0">
                <a:latin typeface="Times New Roman"/>
                <a:ea typeface="Calibri"/>
                <a:cs typeface="Times New Roman"/>
              </a:rPr>
              <a:t>(в обсуждение включаются участники группы с наблюдениями и практическими рекомендациями, которые они используют, устанавливая отношения с собственными </a:t>
            </a:r>
            <a:r>
              <a:rPr lang="ru-RU" sz="2000" i="1" dirty="0" smtClean="0">
                <a:latin typeface="Times New Roman"/>
                <a:ea typeface="Calibri"/>
                <a:cs typeface="Times New Roman"/>
              </a:rPr>
              <a:t>детьми);</a:t>
            </a:r>
            <a:endParaRPr lang="ru-RU" sz="2000" dirty="0">
              <a:latin typeface="Calibri"/>
              <a:ea typeface="Calibri"/>
              <a:cs typeface="Times New Roman"/>
            </a:endParaRPr>
          </a:p>
          <a:p>
            <a:pPr lvl="0" algn="just">
              <a:lnSpc>
                <a:spcPct val="115000"/>
              </a:lnSpc>
              <a:spcAft>
                <a:spcPts val="0"/>
              </a:spcAft>
              <a:buFont typeface="+mj-lt"/>
              <a:buAutoNum type="arabicPeriod"/>
            </a:pPr>
            <a:r>
              <a:rPr lang="ru-RU" sz="2000" dirty="0">
                <a:latin typeface="Times New Roman"/>
                <a:ea typeface="Calibri"/>
                <a:cs typeface="Times New Roman"/>
              </a:rPr>
              <a:t>Больше внимания уделяйте хорошему поведению.</a:t>
            </a:r>
            <a:endParaRPr lang="ru-RU" sz="2000" dirty="0">
              <a:latin typeface="Calibri"/>
              <a:ea typeface="Calibri"/>
              <a:cs typeface="Times New Roman"/>
            </a:endParaRPr>
          </a:p>
          <a:p>
            <a:pPr lvl="0" algn="just">
              <a:lnSpc>
                <a:spcPct val="115000"/>
              </a:lnSpc>
              <a:spcAft>
                <a:spcPts val="0"/>
              </a:spcAft>
              <a:buFont typeface="+mj-lt"/>
              <a:buAutoNum type="arabicPeriod"/>
            </a:pPr>
            <a:r>
              <a:rPr lang="ru-RU" sz="2000" dirty="0">
                <a:latin typeface="Times New Roman"/>
                <a:ea typeface="Calibri"/>
                <a:cs typeface="Times New Roman"/>
              </a:rPr>
              <a:t>Учите детей просить внимания, когда они в этом очень нуждаются.</a:t>
            </a:r>
            <a:endParaRPr lang="ru-RU" sz="2000" dirty="0">
              <a:latin typeface="Calibri"/>
              <a:ea typeface="Calibri"/>
              <a:cs typeface="Times New Roman"/>
            </a:endParaRPr>
          </a:p>
          <a:p>
            <a:pPr lvl="0" algn="just">
              <a:lnSpc>
                <a:spcPct val="115000"/>
              </a:lnSpc>
              <a:spcAft>
                <a:spcPts val="0"/>
              </a:spcAft>
              <a:buFont typeface="+mj-lt"/>
              <a:buAutoNum type="arabicPeriod"/>
            </a:pPr>
            <a:r>
              <a:rPr lang="ru-RU" sz="2000" dirty="0">
                <a:latin typeface="Times New Roman"/>
                <a:ea typeface="Calibri"/>
                <a:cs typeface="Times New Roman"/>
              </a:rPr>
              <a:t>Найдите в течение дня определенное время (хотя бы 30-40 минут), которое будет полностью предоставлено ребёнку (придумайте </a:t>
            </a:r>
            <a:r>
              <a:rPr lang="ru-RU" sz="2000" dirty="0" smtClean="0">
                <a:latin typeface="Times New Roman"/>
                <a:ea typeface="Calibri"/>
                <a:cs typeface="Times New Roman"/>
              </a:rPr>
              <a:t>ритуал</a:t>
            </a:r>
            <a:r>
              <a:rPr lang="ru-RU" sz="2000" dirty="0">
                <a:latin typeface="Times New Roman"/>
                <a:ea typeface="Calibri"/>
                <a:cs typeface="Times New Roman"/>
              </a:rPr>
              <a:t>: игра, укладывание на ночь, рассказывание сказки и беседа перед сном). Пусть это будет только временем ребёнка (а не время за «жарением картошки котлетами вперемешку  с расспросом» ты сделал уроки?»), чтобы во время общения он чувствовал себя нужным и значимым.</a:t>
            </a:r>
            <a:endParaRPr lang="ru-RU" sz="2000" dirty="0">
              <a:latin typeface="Calibri"/>
              <a:ea typeface="Calibri"/>
              <a:cs typeface="Times New Roman"/>
            </a:endParaRPr>
          </a:p>
          <a:p>
            <a:endParaRPr lang="ru-RU" dirty="0"/>
          </a:p>
        </p:txBody>
      </p:sp>
    </p:spTree>
    <p:extLst>
      <p:ext uri="{BB962C8B-B14F-4D97-AF65-F5344CB8AC3E}">
        <p14:creationId xmlns:p14="http://schemas.microsoft.com/office/powerpoint/2010/main" val="20032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260649"/>
            <a:ext cx="7125113" cy="936104"/>
          </a:xfrm>
        </p:spPr>
        <p:txBody>
          <a:bodyPr/>
          <a:lstStyle/>
          <a:p>
            <a:r>
              <a:rPr lang="ru-RU" b="1" i="1" u="sng" dirty="0">
                <a:latin typeface="Times New Roman"/>
                <a:ea typeface="Calibri"/>
              </a:rPr>
              <a:t>Показать свою власть.</a:t>
            </a:r>
            <a:endParaRPr lang="ru-RU" dirty="0"/>
          </a:p>
        </p:txBody>
      </p:sp>
      <p:sp>
        <p:nvSpPr>
          <p:cNvPr id="3" name="Объект 2"/>
          <p:cNvSpPr>
            <a:spLocks noGrp="1"/>
          </p:cNvSpPr>
          <p:nvPr>
            <p:ph idx="1"/>
          </p:nvPr>
        </p:nvSpPr>
        <p:spPr>
          <a:xfrm>
            <a:off x="395536" y="1196752"/>
            <a:ext cx="8496943" cy="5184575"/>
          </a:xfrm>
        </p:spPr>
        <p:txBody>
          <a:bodyPr>
            <a:normAutofit/>
          </a:bodyPr>
          <a:lstStyle/>
          <a:p>
            <a:pPr lvl="0" algn="just">
              <a:lnSpc>
                <a:spcPct val="115000"/>
              </a:lnSpc>
              <a:spcAft>
                <a:spcPts val="0"/>
              </a:spcAft>
              <a:buBlip>
                <a:blip r:embed="rId2"/>
              </a:buBlip>
            </a:pPr>
            <a:r>
              <a:rPr lang="ru-RU" dirty="0">
                <a:latin typeface="Times New Roman"/>
                <a:ea typeface="Calibri"/>
                <a:cs typeface="Times New Roman"/>
              </a:rPr>
              <a:t>В основном всё это проявляется во вспышках словесного</a:t>
            </a:r>
            <a:endParaRPr lang="ru-RU" sz="1600" dirty="0">
              <a:latin typeface="Calibri"/>
              <a:ea typeface="Calibri"/>
              <a:cs typeface="Times New Roman"/>
            </a:endParaRPr>
          </a:p>
          <a:p>
            <a:pPr marL="114300" indent="0" algn="just">
              <a:lnSpc>
                <a:spcPct val="115000"/>
              </a:lnSpc>
              <a:spcAft>
                <a:spcPts val="0"/>
              </a:spcAft>
              <a:buNone/>
            </a:pPr>
            <a:r>
              <a:rPr lang="ru-RU" dirty="0">
                <a:latin typeface="Times New Roman"/>
                <a:ea typeface="Calibri"/>
                <a:cs typeface="Times New Roman"/>
              </a:rPr>
              <a:t>негодования, которое перерастёт </a:t>
            </a:r>
            <a:r>
              <a:rPr lang="ru-RU" dirty="0" smtClean="0">
                <a:latin typeface="Times New Roman"/>
                <a:ea typeface="Calibri"/>
                <a:cs typeface="Times New Roman"/>
              </a:rPr>
              <a:t>в </a:t>
            </a:r>
            <a:r>
              <a:rPr lang="ru-RU" dirty="0">
                <a:latin typeface="Times New Roman"/>
                <a:ea typeface="Calibri"/>
                <a:cs typeface="Times New Roman"/>
              </a:rPr>
              <a:t>нагнетание напряжённости. Есть и другой способ – «тихое» непослушание. При этом ребёнок обещает делать (или не делать) то, что его просят, вежливо отвечает нам, но продолжает заниматься своими делами. Чаще всего при таком поведении родители испытывают гнев, негодование, может быть, даже страх, что не справятся с ребёнком. Очень хочется немедленно прекратить выходку с помощью физического воздействия (встряхнуть, ударить, и т.п.). а дети (особенно старшие подростки) при этом продолжают конфронтацию. («Ничего ты мне не сделаешь»). Давайте проанализируем происхождение такого поведения. Во-первых, социальные установки изменились: от отношений господа-подчинённые в ролевом обществе прошлого к отношениям эмансипации и равных социальных прав. Во-вторых, мода на «сильную личность» учит утверждению своей силы, а не конструктивному подчинению.</a:t>
            </a:r>
            <a:endParaRPr lang="ru-RU" sz="1600" dirty="0">
              <a:latin typeface="Calibri"/>
              <a:ea typeface="Calibri"/>
              <a:cs typeface="Times New Roman"/>
            </a:endParaRPr>
          </a:p>
          <a:p>
            <a:endParaRPr lang="ru-RU" dirty="0"/>
          </a:p>
        </p:txBody>
      </p:sp>
    </p:spTree>
    <p:extLst>
      <p:ext uri="{BB962C8B-B14F-4D97-AF65-F5344CB8AC3E}">
        <p14:creationId xmlns:p14="http://schemas.microsoft.com/office/powerpoint/2010/main" val="3542844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260648"/>
            <a:ext cx="7125113" cy="1339551"/>
          </a:xfrm>
        </p:spPr>
        <p:txBody>
          <a:bodyPr/>
          <a:lstStyle/>
          <a:p>
            <a:r>
              <a:rPr lang="ru-RU" b="1" i="1" u="sng" dirty="0">
                <a:solidFill>
                  <a:prstClr val="white"/>
                </a:solidFill>
                <a:latin typeface="Times New Roman"/>
                <a:ea typeface="Calibri"/>
              </a:rPr>
              <a:t>Показать свою власть.</a:t>
            </a:r>
            <a:endParaRPr lang="ru-RU" dirty="0"/>
          </a:p>
        </p:txBody>
      </p:sp>
      <p:sp>
        <p:nvSpPr>
          <p:cNvPr id="3" name="Объект 2"/>
          <p:cNvSpPr>
            <a:spLocks noGrp="1"/>
          </p:cNvSpPr>
          <p:nvPr>
            <p:ph idx="1"/>
          </p:nvPr>
        </p:nvSpPr>
        <p:spPr>
          <a:xfrm>
            <a:off x="1009442" y="1340769"/>
            <a:ext cx="7378981" cy="4518030"/>
          </a:xfrm>
        </p:spPr>
        <p:txBody>
          <a:bodyPr/>
          <a:lstStyle/>
          <a:p>
            <a:pPr algn="just">
              <a:lnSpc>
                <a:spcPct val="115000"/>
              </a:lnSpc>
              <a:spcAft>
                <a:spcPts val="0"/>
              </a:spcAft>
            </a:pPr>
            <a:r>
              <a:rPr lang="ru-RU" sz="2000" b="1" u="sng" dirty="0">
                <a:latin typeface="Times New Roman"/>
                <a:ea typeface="Calibri"/>
                <a:cs typeface="Times New Roman"/>
              </a:rPr>
              <a:t>СОВЕТ,</a:t>
            </a:r>
            <a:r>
              <a:rPr lang="ru-RU" sz="2000" b="1" dirty="0">
                <a:latin typeface="Times New Roman"/>
                <a:ea typeface="Calibri"/>
                <a:cs typeface="Times New Roman"/>
              </a:rPr>
              <a:t> </a:t>
            </a:r>
            <a:r>
              <a:rPr lang="ru-RU" sz="2000" u="sng" dirty="0">
                <a:latin typeface="Times New Roman"/>
                <a:ea typeface="Calibri"/>
                <a:cs typeface="Times New Roman"/>
              </a:rPr>
              <a:t>как можно предотвратить такое поведение</a:t>
            </a:r>
            <a:r>
              <a:rPr lang="ru-RU" sz="2000" dirty="0">
                <a:latin typeface="Times New Roman"/>
                <a:ea typeface="Calibri"/>
                <a:cs typeface="Times New Roman"/>
              </a:rPr>
              <a:t>: </a:t>
            </a:r>
            <a:endParaRPr lang="ru-RU" sz="2000" dirty="0" smtClean="0">
              <a:latin typeface="Times New Roman"/>
              <a:ea typeface="Calibri"/>
              <a:cs typeface="Times New Roman"/>
            </a:endParaRPr>
          </a:p>
          <a:p>
            <a:pPr marL="0" indent="0" algn="just">
              <a:lnSpc>
                <a:spcPct val="115000"/>
              </a:lnSpc>
              <a:spcAft>
                <a:spcPts val="0"/>
              </a:spcAft>
              <a:buNone/>
            </a:pPr>
            <a:r>
              <a:rPr lang="ru-RU" sz="2000" dirty="0" smtClean="0">
                <a:latin typeface="Times New Roman"/>
                <a:ea typeface="Calibri"/>
                <a:cs typeface="Times New Roman"/>
              </a:rPr>
              <a:t>Для </a:t>
            </a:r>
            <a:r>
              <a:rPr lang="ru-RU" sz="2000" dirty="0">
                <a:latin typeface="Times New Roman"/>
                <a:ea typeface="Calibri"/>
                <a:cs typeface="Times New Roman"/>
              </a:rPr>
              <a:t>начала поймите сильную сторону такого поведения – умение независимо мыслить и способность сопротивляться авторитетам. Значит, надо научить ребёнка грамотно отстаивать свои права, мнение и т.д. (например, аргументированно спорить). Во-вторых, научить компромиссному выходу из конфликта. А ещё можно передать часть своей власти ребёнку, т.е. распределение некоторой ответственности. Это научит отвечать за свои действия.</a:t>
            </a:r>
            <a:endParaRPr lang="ru-RU" sz="2000" dirty="0">
              <a:latin typeface="Calibri"/>
              <a:ea typeface="Calibri"/>
              <a:cs typeface="Times New Roman"/>
            </a:endParaRPr>
          </a:p>
          <a:p>
            <a:endParaRPr lang="ru-RU" dirty="0"/>
          </a:p>
        </p:txBody>
      </p:sp>
    </p:spTree>
    <p:extLst>
      <p:ext uri="{BB962C8B-B14F-4D97-AF65-F5344CB8AC3E}">
        <p14:creationId xmlns:p14="http://schemas.microsoft.com/office/powerpoint/2010/main" val="283222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TC102455610[[fn=Осень]]</Template>
  <TotalTime>117</TotalTime>
  <Words>1749</Words>
  <Application>Microsoft Office PowerPoint</Application>
  <PresentationFormat>Экран (4:3)</PresentationFormat>
  <Paragraphs>66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Autumn</vt:lpstr>
      <vt:lpstr>«трудновоспитуемость и пути её преодоления»</vt:lpstr>
      <vt:lpstr>Упражнение «Комплимент»</vt:lpstr>
      <vt:lpstr>Упражнение «живая анкета»</vt:lpstr>
      <vt:lpstr>Упражнение  «вопросы для обсуждения» </vt:lpstr>
      <vt:lpstr>«Причины возникновения «трудного» поведения» </vt:lpstr>
      <vt:lpstr>Привлечение внимания.</vt:lpstr>
      <vt:lpstr>Привлечение внимания</vt:lpstr>
      <vt:lpstr>Показать свою власть.</vt:lpstr>
      <vt:lpstr>Показать свою власть.</vt:lpstr>
      <vt:lpstr>Месть.</vt:lpstr>
      <vt:lpstr>Месть.</vt:lpstr>
      <vt:lpstr>Избегание неудачи.</vt:lpstr>
      <vt:lpstr>Рассмотрим принципы профилактики такого поведения. </vt:lpstr>
      <vt:lpstr>Презентация PowerPoint</vt:lpstr>
      <vt:lpstr>Презентация PowerPoint</vt:lpstr>
      <vt:lpstr>Упражнение «проблемные ситуации» </vt:lpstr>
      <vt:lpstr>Завершение занятия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«трудновоспитуемость и пути её преодоления»</dc:title>
  <dc:creator>Анюта</dc:creator>
  <cp:lastModifiedBy>Анюта</cp:lastModifiedBy>
  <cp:revision>8</cp:revision>
  <dcterms:created xsi:type="dcterms:W3CDTF">2012-11-14T16:25:44Z</dcterms:created>
  <dcterms:modified xsi:type="dcterms:W3CDTF">2012-11-14T18:35:11Z</dcterms:modified>
</cp:coreProperties>
</file>