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266" r:id="rId4"/>
    <p:sldId id="267" r:id="rId5"/>
    <p:sldId id="268" r:id="rId6"/>
    <p:sldId id="269" r:id="rId7"/>
    <p:sldId id="270" r:id="rId8"/>
    <p:sldId id="271" r:id="rId9"/>
    <p:sldId id="282" r:id="rId10"/>
    <p:sldId id="283" r:id="rId11"/>
    <p:sldId id="284" r:id="rId12"/>
    <p:sldId id="285" r:id="rId13"/>
    <p:sldId id="272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73" r:id="rId24"/>
    <p:sldId id="274" r:id="rId25"/>
    <p:sldId id="275" r:id="rId26"/>
    <p:sldId id="276" r:id="rId27"/>
    <p:sldId id="287" r:id="rId28"/>
    <p:sldId id="286" r:id="rId29"/>
    <p:sldId id="27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159C4B-9959-4516-9908-A872F26F8203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746693-5B3A-4BBF-806B-F77034CA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4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54B9F-317F-48F6-BC0F-71008DE25C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B8D6-F608-4D94-B2B3-513CE65EC350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4309-5021-4A20-9517-60275719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B8AC-96FA-41B0-B7FA-41AC766DB4A6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4AA3-E6F1-41D2-AA50-CF3D78D25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A7FF-C932-4EFA-8F18-258BF884FB22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BD69-941D-451F-848D-6FCCA299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25E0-D68D-4332-9522-2D3BBA907B92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6FD3-011F-42DE-954F-7CCD8BA61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9B54-DA82-4F9B-A93F-62FBB539D519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6C87-7CCA-4671-8117-1B8FB1AEF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A234-264B-48BA-8AD0-9EDC80CCD020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43F-F669-44ED-BD63-1B0B8CA68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DC50-D487-45E9-BEB1-B790228FF3BA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A0A1-1B96-4771-9E45-22F44751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8C67-41E7-4BB2-A1B9-A521F4FFFBA7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6FF1-6356-43B0-921B-F59012CFD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6505-AEA5-4D87-9882-7FA065C655FB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9821-9545-46E5-998F-BB402516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8C17-1A10-4B78-838A-9A3C34018C7E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DB89-B0F8-41EB-AD50-FE27C52A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D80-0992-4C56-8662-1F092E117BF5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C2AC-6CB6-4C27-9305-6A4CE564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B82B5-AB77-4EFB-97C3-8FB659AF4CE0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DAD58-DA28-473B-B3DC-CC19EF99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140968"/>
            <a:ext cx="3991005" cy="3288428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Совместный досуг. </a:t>
            </a:r>
            <a:r>
              <a:rPr lang="ru-RU" sz="2800" b="1" dirty="0" smtClean="0"/>
              <a:t>Семейные </a:t>
            </a:r>
            <a:r>
              <a:rPr lang="ru-RU" sz="2800" b="1" dirty="0" smtClean="0"/>
              <a:t>ценности в современном </a:t>
            </a:r>
            <a:r>
              <a:rPr lang="ru-RU" sz="2800" b="1" dirty="0" smtClean="0"/>
              <a:t>обществе</a:t>
            </a:r>
            <a:r>
              <a:rPr lang="ru-RU" sz="2800" b="1" dirty="0" smtClean="0"/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(занятие для родителей в рамках курса «Успешное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родительство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20688"/>
            <a:ext cx="74888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РЕБЕНОК РИСУЕТ КАРТИНКУ </a:t>
            </a:r>
            <a:endParaRPr lang="ru-RU" b="1" dirty="0" smtClean="0">
              <a:latin typeface="Arial Black" pitchFamily="34" charset="0"/>
            </a:endParaRPr>
          </a:p>
          <a:p>
            <a:pPr algn="ctr"/>
            <a:endParaRPr lang="ru-RU" b="1" dirty="0">
              <a:latin typeface="Arial Black" pitchFamily="34" charset="0"/>
            </a:endParaRPr>
          </a:p>
          <a:p>
            <a:r>
              <a:rPr lang="ru-RU" sz="2000" b="1" dirty="0">
                <a:latin typeface="Arial Black" pitchFamily="34" charset="0"/>
              </a:rPr>
              <a:t>1.  М-м-м. Очень красивая картинка. (Мнение) </a:t>
            </a:r>
          </a:p>
          <a:p>
            <a:r>
              <a:rPr lang="ru-RU" sz="2000" b="1" dirty="0">
                <a:latin typeface="Arial Black" pitchFamily="34" charset="0"/>
              </a:rPr>
              <a:t>2.  М-м-м. Ты рисуешь картинку. (Наблюдение) </a:t>
            </a:r>
          </a:p>
          <a:p>
            <a:r>
              <a:rPr lang="ru-RU" sz="2000" b="1" dirty="0">
                <a:latin typeface="Arial Black" pitchFamily="34" charset="0"/>
              </a:rPr>
              <a:t>3.  М-м-м… Что ты рисуешь? (Вопрос) </a:t>
            </a:r>
          </a:p>
          <a:p>
            <a:r>
              <a:rPr lang="ru-RU" sz="2000" b="1" dirty="0">
                <a:latin typeface="Arial Black" pitchFamily="34" charset="0"/>
              </a:rPr>
              <a:t>4.  Здесь слишком много черного цвета. </a:t>
            </a:r>
            <a:r>
              <a:rPr lang="ru-RU" sz="2000" b="1" dirty="0" smtClean="0">
                <a:latin typeface="Arial Black" pitchFamily="34" charset="0"/>
              </a:rPr>
              <a:t>(</a:t>
            </a:r>
            <a:r>
              <a:rPr lang="ru-RU" sz="2000" b="1" dirty="0">
                <a:latin typeface="Arial Black" pitchFamily="34" charset="0"/>
              </a:rPr>
              <a:t>Исправление) </a:t>
            </a:r>
          </a:p>
          <a:p>
            <a:r>
              <a:rPr lang="ru-RU" sz="2000" b="1" dirty="0">
                <a:latin typeface="Arial Black" pitchFamily="34" charset="0"/>
              </a:rPr>
              <a:t>5.  Я люблю на тебя смотреть. (</a:t>
            </a:r>
            <a:r>
              <a:rPr lang="ru-RU" sz="2000" b="1" dirty="0" smtClean="0">
                <a:latin typeface="Arial Black" pitchFamily="34" charset="0"/>
              </a:rPr>
              <a:t>Я-высказывание</a:t>
            </a:r>
            <a:r>
              <a:rPr lang="ru-RU" sz="2000" b="1" dirty="0">
                <a:latin typeface="Arial Black" pitchFamily="34" charset="0"/>
              </a:rPr>
              <a:t>) </a:t>
            </a:r>
          </a:p>
          <a:p>
            <a:r>
              <a:rPr lang="ru-RU" sz="2000" b="1" dirty="0">
                <a:latin typeface="Arial Black" pitchFamily="34" charset="0"/>
              </a:rPr>
              <a:t>6.  Может, раскрасишь небо? (Предложение) </a:t>
            </a:r>
          </a:p>
          <a:p>
            <a:r>
              <a:rPr lang="ru-RU" sz="2000" b="1" dirty="0">
                <a:latin typeface="Arial Black" pitchFamily="34" charset="0"/>
              </a:rPr>
              <a:t>7.  Ты добавляешь к картинке зеленый цвет. </a:t>
            </a:r>
            <a:r>
              <a:rPr lang="ru-RU" sz="2000" b="1" dirty="0" smtClean="0">
                <a:latin typeface="Arial Black" pitchFamily="34" charset="0"/>
              </a:rPr>
              <a:t>(</a:t>
            </a:r>
            <a:r>
              <a:rPr lang="ru-RU" sz="2000" b="1" dirty="0">
                <a:latin typeface="Arial Black" pitchFamily="34" charset="0"/>
              </a:rPr>
              <a:t>Наблюдение) </a:t>
            </a:r>
          </a:p>
          <a:p>
            <a:r>
              <a:rPr lang="ru-RU" sz="2000" b="1" dirty="0">
                <a:latin typeface="Arial Black" pitchFamily="34" charset="0"/>
              </a:rPr>
              <a:t>8.  Ты замечательный художник! (Мнение) </a:t>
            </a:r>
          </a:p>
          <a:p>
            <a:r>
              <a:rPr lang="ru-RU" sz="2000" b="1" dirty="0">
                <a:latin typeface="Arial Black" pitchFamily="34" charset="0"/>
              </a:rPr>
              <a:t>9.  Ты нарисовал три цветка. (Наблюдение) </a:t>
            </a:r>
          </a:p>
          <a:p>
            <a:r>
              <a:rPr lang="ru-RU" sz="2000" b="1" dirty="0">
                <a:latin typeface="Arial Black" pitchFamily="34" charset="0"/>
              </a:rPr>
              <a:t>10. Мне нравится этот цвет. (Я-высказывание) </a:t>
            </a:r>
          </a:p>
          <a:p>
            <a:r>
              <a:rPr lang="ru-RU" sz="2000" b="1" dirty="0">
                <a:latin typeface="Arial Black" pitchFamily="34" charset="0"/>
              </a:rPr>
              <a:t>11. Кто этот смешной человечек в середине? </a:t>
            </a:r>
            <a:r>
              <a:rPr lang="ru-RU" sz="2000" b="1" dirty="0" smtClean="0">
                <a:latin typeface="Arial Black" pitchFamily="34" charset="0"/>
              </a:rPr>
              <a:t>(</a:t>
            </a:r>
            <a:r>
              <a:rPr lang="ru-RU" sz="2000" b="1" dirty="0">
                <a:latin typeface="Arial Black" pitchFamily="34" charset="0"/>
              </a:rPr>
              <a:t>Вопрос) </a:t>
            </a:r>
          </a:p>
          <a:p>
            <a:r>
              <a:rPr lang="ru-RU" sz="2000" b="1" dirty="0">
                <a:latin typeface="Arial Black" pitchFamily="34" charset="0"/>
              </a:rPr>
              <a:t>12. А сейчас ты рисуешь желтым цветом… </a:t>
            </a:r>
            <a:r>
              <a:rPr lang="ru-RU" sz="2000" b="1" dirty="0" smtClean="0">
                <a:latin typeface="Arial Black" pitchFamily="34" charset="0"/>
              </a:rPr>
              <a:t>(</a:t>
            </a:r>
            <a:r>
              <a:rPr lang="ru-RU" sz="2000" b="1" dirty="0">
                <a:latin typeface="Arial Black" pitchFamily="34" charset="0"/>
              </a:rPr>
              <a:t>Наблюдение) </a:t>
            </a:r>
            <a:endParaRPr lang="ru-RU" sz="2000" b="1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87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2845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РЕБЕНОК ИГРАЕТ С ВОДОЙ </a:t>
            </a:r>
          </a:p>
          <a:p>
            <a:r>
              <a:rPr lang="ru-RU" sz="2000" b="1" dirty="0"/>
              <a:t>1.  У тебя обе руки в воде. </a:t>
            </a:r>
          </a:p>
          <a:p>
            <a:r>
              <a:rPr lang="ru-RU" sz="2000" b="1" dirty="0"/>
              <a:t>2.  Смотри, не разлей! </a:t>
            </a:r>
          </a:p>
          <a:p>
            <a:r>
              <a:rPr lang="ru-RU" sz="2000" b="1" dirty="0"/>
              <a:t>3.  Мне нравится быть здесь с тобой. </a:t>
            </a:r>
          </a:p>
          <a:p>
            <a:r>
              <a:rPr lang="ru-RU" sz="2000" b="1" dirty="0"/>
              <a:t>4.  Почему бы тебе не запустить сюда </a:t>
            </a:r>
            <a:r>
              <a:rPr lang="ru-RU" sz="2000" b="1" dirty="0" smtClean="0"/>
              <a:t>своих </a:t>
            </a:r>
            <a:r>
              <a:rPr lang="ru-RU" sz="2000" b="1" dirty="0"/>
              <a:t>рыбок? </a:t>
            </a:r>
          </a:p>
          <a:p>
            <a:r>
              <a:rPr lang="ru-RU" sz="2000" b="1" dirty="0"/>
              <a:t>5.  Ты положил в лодку два кубика. </a:t>
            </a:r>
          </a:p>
          <a:p>
            <a:r>
              <a:rPr lang="ru-RU" sz="2000" b="1" dirty="0"/>
              <a:t>6.  М-м-м. Ты моешь медвежонку </a:t>
            </a:r>
            <a:r>
              <a:rPr lang="ru-RU" sz="2000" b="1" dirty="0" smtClean="0"/>
              <a:t>мордочку</a:t>
            </a:r>
            <a:r>
              <a:rPr lang="ru-RU" sz="2000" b="1" dirty="0"/>
              <a:t>. </a:t>
            </a:r>
          </a:p>
          <a:p>
            <a:r>
              <a:rPr lang="ru-RU" sz="2000" b="1" dirty="0"/>
              <a:t>7.  М-м-м. Дай медвежонку попить, раз уж </a:t>
            </a:r>
            <a:r>
              <a:rPr lang="ru-RU" sz="2000" b="1" dirty="0" smtClean="0"/>
              <a:t>он </a:t>
            </a:r>
            <a:r>
              <a:rPr lang="ru-RU" sz="2000" b="1" dirty="0"/>
              <a:t>здесь плавает. </a:t>
            </a:r>
          </a:p>
          <a:p>
            <a:r>
              <a:rPr lang="ru-RU" sz="2000" b="1" dirty="0"/>
              <a:t>8.  Не жадничай – подвинься и дай Тиме </a:t>
            </a:r>
            <a:r>
              <a:rPr lang="ru-RU" sz="2000" b="1" dirty="0" smtClean="0"/>
              <a:t>поиграть</a:t>
            </a:r>
            <a:r>
              <a:rPr lang="ru-RU" sz="2000" b="1" dirty="0"/>
              <a:t>, ему ведь тоже хочется. </a:t>
            </a:r>
          </a:p>
          <a:p>
            <a:r>
              <a:rPr lang="ru-RU" sz="2000" b="1" dirty="0"/>
              <a:t>9.  Нет! Нельзя пить воду! </a:t>
            </a:r>
          </a:p>
          <a:p>
            <a:r>
              <a:rPr lang="ru-RU" sz="2000" b="1" dirty="0"/>
              <a:t>10. Ага, ты плещешься в воде… Плюх! </a:t>
            </a:r>
            <a:r>
              <a:rPr lang="ru-RU" sz="2000" b="1" dirty="0" smtClean="0"/>
              <a:t>Плюх</a:t>
            </a:r>
            <a:r>
              <a:rPr lang="ru-RU" sz="2000" b="1" dirty="0"/>
              <a:t>! </a:t>
            </a:r>
          </a:p>
          <a:p>
            <a:r>
              <a:rPr lang="ru-RU" sz="2000" b="1" dirty="0"/>
              <a:t>11. Мне нравится как ты заставляешь </a:t>
            </a:r>
            <a:r>
              <a:rPr lang="ru-RU" sz="2000" b="1" dirty="0" smtClean="0"/>
              <a:t>уточку </a:t>
            </a:r>
            <a:r>
              <a:rPr lang="ru-RU" sz="2000" b="1" dirty="0"/>
              <a:t>нырять. </a:t>
            </a:r>
          </a:p>
          <a:p>
            <a:r>
              <a:rPr lang="ru-RU" sz="2000" b="1" dirty="0"/>
              <a:t>12. Ты решил высушить медвежонка. </a:t>
            </a:r>
            <a:endParaRPr lang="ru-RU" sz="2000" b="1" dirty="0" smtClean="0"/>
          </a:p>
          <a:p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Я-высказывание, наблюдение, вопрос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мнение, исправление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предложение,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1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556792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Любовь, дружба, добрые друзья, взаимопомощь, уважение, семейные традиции, трудолюбие, уют, тепло, сюрпризы, подарки, родители и дети, бабушки и внуки, интересные увлечения, дым сигарет, алкоголь, брань, ложь, рукоприкладство, лень, безделье.</a:t>
            </a:r>
          </a:p>
        </p:txBody>
      </p:sp>
    </p:spTree>
    <p:extLst>
      <p:ext uri="{BB962C8B-B14F-4D97-AF65-F5344CB8AC3E}">
        <p14:creationId xmlns:p14="http://schemas.microsoft.com/office/powerpoint/2010/main" val="429148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Главные ценности жизни под угрозой исчезновения. Семья – это собирательный элемент многих факторов…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СОПЕРЕЖИВАНИЕ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Способность чувствовать другого человека, ощущать себя на его 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РАВЕНСТВО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Предполагает, что Вы считаетесь с интересами друг друга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ПОДДЕРЖКА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Всей семьёй Вы способны на многое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ТОЛЕРАНТНОСТЬ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принимать человека таким, какой он есть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КОМПРОМИСС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уступать друг другу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Нежная забота друг о друге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Слайд" r:id="rId3" imgW="4570854" imgH="3427624" progId="PowerPoint.Slide.12">
                  <p:embed/>
                </p:oleObj>
              </mc:Choice>
              <mc:Fallback>
                <p:oleObj name="Слайд" r:id="rId3" imgW="4570854" imgH="3427624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ВЕРНОСТЬ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Преданность друг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другу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НЕЖНОСТЬ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Чуткое отношение друг к другу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СЛУШАТЬ</a:t>
            </a:r>
            <a:endParaRPr lang="ru-RU" sz="66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Прислушиваться друг к другу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ПРИЗНАНИЕ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 и благодарность</a:t>
            </a:r>
            <a:endParaRPr lang="ru-RU" sz="7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ПРИСПОСОБЛЯЕМОСТЬ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Умение адаптироваться, если того требуют обстоятельства</a:t>
            </a:r>
            <a:endParaRPr lang="ru-RU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endParaRPr lang="ru-RU" sz="60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Чувство безопасности и уверенности</a:t>
            </a:r>
            <a:endParaRPr lang="ru-RU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992888" cy="4968552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Названные нами моменты  – не константа, ведь семья развивается, каждому этапу соответствует свой стиль отношений между близкими людьми и то, что в этих отношениях ценится</a:t>
            </a:r>
            <a:endParaRPr lang="ru-RU" sz="4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400" b="1" dirty="0"/>
              <a:t>Все счастливые семьи похожи друг на друга, каждая несчастливая семья несчастна по-своему</a:t>
            </a:r>
            <a:r>
              <a:rPr lang="ru-RU" sz="4400" b="1" dirty="0" smtClean="0"/>
              <a:t>.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/>
              <a:t>Л. Толстой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48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Семья – это, где тебя любят</a:t>
            </a:r>
          </a:p>
          <a:p>
            <a:r>
              <a:rPr lang="ru-RU" b="1" dirty="0"/>
              <a:t>Семья – это души огонёк</a:t>
            </a:r>
          </a:p>
          <a:p>
            <a:r>
              <a:rPr lang="ru-RU" b="1" dirty="0"/>
              <a:t>Семья – это близкие люди</a:t>
            </a:r>
          </a:p>
          <a:p>
            <a:r>
              <a:rPr lang="ru-RU" b="1" dirty="0"/>
              <a:t>Семья – это вера, надежда и любовь</a:t>
            </a:r>
          </a:p>
          <a:p>
            <a:r>
              <a:rPr lang="ru-RU" b="1" dirty="0"/>
              <a:t>Семья – это любящие люди, поддерживающие в трудную минуту</a:t>
            </a:r>
          </a:p>
          <a:p>
            <a:r>
              <a:rPr lang="ru-RU" b="1" dirty="0"/>
              <a:t>Семья – это те люди, которые помогут и поддержат, те, кто дарит тепло и заботу, ничего не требуя взамен</a:t>
            </a:r>
          </a:p>
          <a:p>
            <a:r>
              <a:rPr lang="ru-RU" b="1" dirty="0"/>
              <a:t>Семья – это источник доброты и тепла, это место, куда хочется приходить, где тебя всегда простят и поймут</a:t>
            </a:r>
          </a:p>
          <a:p>
            <a:r>
              <a:rPr lang="ru-RU" b="1" dirty="0"/>
              <a:t>Семья – это счастье, крепость, забота, терпение</a:t>
            </a:r>
          </a:p>
          <a:p>
            <a:r>
              <a:rPr lang="ru-RU" b="1" dirty="0"/>
              <a:t>Семья – это наша реальная обитель, где мы можем быть именно теми, кто мы есть</a:t>
            </a:r>
          </a:p>
          <a:p>
            <a:r>
              <a:rPr lang="ru-RU" b="1" dirty="0"/>
              <a:t>Семья – это гармония защищенности от «ударов» внешнего мира, это обеспеченная старость, это продолжение всего, что есть лучшего в нас, в наших детях и внуках</a:t>
            </a:r>
          </a:p>
          <a:p>
            <a:r>
              <a:rPr lang="ru-RU" b="1" dirty="0"/>
              <a:t>Семья – это место где тебя не обманут, где тебе спокойно и хорошо, где мы отдыхаем душой</a:t>
            </a:r>
          </a:p>
          <a:p>
            <a:r>
              <a:rPr lang="ru-RU" b="1" dirty="0"/>
              <a:t>Семья – это самое ценное, что есть у нас</a:t>
            </a:r>
          </a:p>
          <a:p>
            <a:r>
              <a:rPr lang="ru-RU" b="1" dirty="0"/>
              <a:t>Семья – это совместные праздники, походы, беседы за кружкой чая.</a:t>
            </a:r>
          </a:p>
        </p:txBody>
      </p:sp>
    </p:spTree>
    <p:extLst>
      <p:ext uri="{BB962C8B-B14F-4D97-AF65-F5344CB8AC3E}">
        <p14:creationId xmlns:p14="http://schemas.microsoft.com/office/powerpoint/2010/main" val="2948984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А.С.Макаренко («Книга для родителей»)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« Ваше собственное поведение- сама решающая вещь. Не думайте, что вы воспитываете ребёнка только тогда, когда с ним разговариваете, или поучаете его, или приказываете ему. Вы воспитываете его в каждый момент вашей жизни, даже тогда, когда вас нет дома».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то, что человек особенно ценит в жизни, чему он придает особый, положительный жизненный смысл;</a:t>
            </a:r>
          </a:p>
          <a:p>
            <a:endParaRPr lang="ru-RU" dirty="0" smtClean="0"/>
          </a:p>
          <a:p>
            <a:r>
              <a:rPr lang="ru-RU" dirty="0" smtClean="0"/>
              <a:t>- значимость, польза, полезность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ЦЕННОСТЕЙ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Социальные</a:t>
            </a:r>
          </a:p>
          <a:p>
            <a:r>
              <a:rPr lang="ru-RU" dirty="0" smtClean="0"/>
              <a:t>Политические</a:t>
            </a:r>
          </a:p>
          <a:p>
            <a:r>
              <a:rPr lang="ru-RU" dirty="0" smtClean="0"/>
              <a:t>Экономические</a:t>
            </a:r>
          </a:p>
          <a:p>
            <a:r>
              <a:rPr lang="ru-RU" dirty="0" smtClean="0"/>
              <a:t>Духовные</a:t>
            </a:r>
          </a:p>
          <a:p>
            <a:r>
              <a:rPr lang="ru-RU" dirty="0" smtClean="0"/>
              <a:t>Семейные ценности…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(Поскольку ценности влияют на поведение людей во всех сферах их жизнедеятельности, то простейшим и наиболее распространенным основанием для </a:t>
            </a:r>
            <a:r>
              <a:rPr lang="ru-RU" sz="2000" dirty="0" err="1" smtClean="0">
                <a:solidFill>
                  <a:srgbClr val="FF0000"/>
                </a:solidFill>
              </a:rPr>
              <a:t>типологизации</a:t>
            </a:r>
            <a:r>
              <a:rPr lang="ru-RU" sz="2000" dirty="0" smtClean="0">
                <a:solidFill>
                  <a:srgbClr val="FF0000"/>
                </a:solidFill>
              </a:rPr>
              <a:t> является их конкретное предметное содержание. Специалисты насчитывают многие десятки, даже сотни таких ценностей. 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ЦЕННОСТИ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Ценность родительства</a:t>
            </a:r>
          </a:p>
          <a:p>
            <a:r>
              <a:rPr lang="ru-RU" dirty="0" smtClean="0"/>
              <a:t>Ценность родства</a:t>
            </a:r>
          </a:p>
          <a:p>
            <a:r>
              <a:rPr lang="ru-RU" dirty="0" smtClean="0"/>
              <a:t>Ценность супружества</a:t>
            </a:r>
          </a:p>
          <a:p>
            <a:r>
              <a:rPr lang="ru-RU" dirty="0" smtClean="0"/>
              <a:t>Ценность здоровья</a:t>
            </a:r>
          </a:p>
          <a:p>
            <a:r>
              <a:rPr lang="ru-RU" dirty="0" smtClean="0"/>
              <a:t>Обычаи и традиции</a:t>
            </a:r>
          </a:p>
          <a:p>
            <a:r>
              <a:rPr lang="ru-RU" dirty="0" smtClean="0"/>
              <a:t>Взгляды…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традиции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 обычные принятые в семье нормы, манеры  поведения, обычаи и взгляды, которые передаются из поколения в поколение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крепкой и дружной семьи характерно: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Уважение друг к другу</a:t>
            </a:r>
          </a:p>
          <a:p>
            <a:r>
              <a:rPr lang="ru-RU" sz="2400" b="1" dirty="0" smtClean="0"/>
              <a:t>Честность</a:t>
            </a:r>
          </a:p>
          <a:p>
            <a:r>
              <a:rPr lang="ru-RU" sz="2400" b="1" dirty="0" smtClean="0"/>
              <a:t>Желание быть вместе</a:t>
            </a:r>
          </a:p>
          <a:p>
            <a:r>
              <a:rPr lang="ru-RU" sz="2400" b="1" dirty="0" smtClean="0"/>
              <a:t>Сходство интересов и жизненных ценностей</a:t>
            </a:r>
          </a:p>
          <a:p>
            <a:r>
              <a:rPr lang="ru-RU" sz="2400" b="1" dirty="0" smtClean="0"/>
              <a:t>Наличие общих целей и планов</a:t>
            </a:r>
          </a:p>
          <a:p>
            <a:r>
              <a:rPr lang="ru-RU" sz="2400" b="1" dirty="0" smtClean="0"/>
              <a:t>Поддержка друг друга</a:t>
            </a:r>
          </a:p>
          <a:p>
            <a:r>
              <a:rPr lang="ru-RU" sz="2400" b="1" dirty="0" smtClean="0"/>
              <a:t>Доверие</a:t>
            </a:r>
          </a:p>
          <a:p>
            <a:r>
              <a:rPr lang="ru-RU" sz="2400" b="1" dirty="0" smtClean="0"/>
              <a:t>Наличие семейных ритуалов и правил</a:t>
            </a:r>
          </a:p>
          <a:p>
            <a:r>
              <a:rPr lang="ru-RU" sz="2400" b="1" dirty="0" smtClean="0"/>
              <a:t>Общение и забота друг о друге</a:t>
            </a:r>
            <a:endParaRPr lang="ru-RU" sz="24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571612"/>
            <a:ext cx="697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радуги постройте дом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357430"/>
            <a:ext cx="6344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Основу заложите в нём: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214686"/>
            <a:ext cx="6554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Любовь, радушье и добро,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1200" y="4143380"/>
            <a:ext cx="7324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нём будет радостно, светло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6133"/>
              </p:ext>
            </p:extLst>
          </p:nvPr>
        </p:nvGraphicFramePr>
        <p:xfrm>
          <a:off x="20936" y="-642731"/>
          <a:ext cx="9123063" cy="7688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434"/>
                <a:gridCol w="7830629"/>
              </a:tblGrid>
              <a:tr h="255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</a:t>
                      </a:r>
                      <a:r>
                        <a:rPr lang="ru-RU" sz="1400" dirty="0" smtClean="0">
                          <a:effectLst/>
                        </a:rPr>
                        <a:t>делать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из этого получается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</a:tr>
              <a:tr h="154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Вместе играть и весело проводить время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Отец и мать дарят ребенку прекрасные воспоминания и создают у него ощущение безопасности, когда они находят время, чтобы поиграть вместе с каждым ребенком, будь то всей семьей или один на один, хотя бы в течение двадцати минут в неделю. Во время этого «праздника души» лучше не щекотать ребенка, не играть в конкурентные игры ради результата (не должно быть победителей и побежденных), и позволить ребенку самому решить, во  что он хочет  играть (в случае с маленьким ребенком,  вы поймете это, если  внимательно за ним понаблюдаете)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</a:tr>
              <a:tr h="120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Рассказывать сказки, петь песни, читать стихи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Когда вы усаживаете ребенка к себе на колени, читаете ему сказку и потом болтаете с ним обо всем и ни о чем, вы не просто стимулируете его воображение и способствуете его умственному и языковому развитию — вы также даете ему ощущение безопасности, помогаете ему формировать систему ценностей и развиваться в эмоциональном плане. (Телевидение тоже способствует развитию детей, но оно никогда не сможет заменить ребенку все это.) 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</a:tr>
              <a:tr h="1797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«Замечать», как ребенок играет (с водой, песком, игрушками…)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Дети развиваются в процессе игры  — даже если они просто плещутся в тазике с водой или играют с пустыми пакетами из-под йогурта на кухонном полу. Следите за тем, чтобы игра была для них интересна  — не навязывайте им «неподходящие» игрушки  —  но главное, «замечайте», как они играют. Это означает, что вы должны слушать, смотреть, проявлять интерес и в общем уделять детям позитивное внимание, когда они этого не требуют.  Можно присоединиться к игре, но откажитесь от соблазна «помогать» , организовывать игру, предлагать ребенку, что он должен делать  —  просто тихонько наблюдайте и время от времени говорите вслух, что вы видите перед собой.   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</a:tr>
              <a:tr h="144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«Замечать» ребенка  (улыбки, объятия, поцелую, касания)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Периодически демонстрируйте ребенку свою любовь и привязанность. Известно, что всем детям надо, чтобы их обнимали по крайней мере четыре раза в день только для того, чтобы они могли выжить, в то время как для нормального развития им нужно шестнадцать объятий в день! Когда вы прижимаете  ребенка к себе, улыбаетесь ему, касаетесь его, вы как бы говорите: Ты хороший. Ты достоин любви. Ты красивый. Вы можете прижать ребенка к себе , когда читаете сказку, или лечь рядом с ним на ковер.  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</a:tr>
              <a:tr h="544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Заботиться о себе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Активный досуг нужен и вам самим. Вы можете дать ребенку больше, если вы периодически занимаетесь спортом, выходите подышать свежим воздухом, расслабляетесь, занимаетесь любимым делом, смеетесь и развлекаетесь. Кроме того, надо проводить время со своим мужем, взрослыми друзьями, ближайшим окружением. Помните, что дети многое узнают о любви и жизни на примере отношений между взрослыми.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509875"/>
      </p:ext>
    </p:extLst>
  </p:cSld>
  <p:clrMapOvr>
    <a:masterClrMapping/>
  </p:clrMapOvr>
</p:sld>
</file>

<file path=ppt/theme/theme1.xml><?xml version="1.0" encoding="utf-8"?>
<a:theme xmlns:a="http://schemas.openxmlformats.org/drawingml/2006/main" name="Копия pril1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pril1</Template>
  <TotalTime>231</TotalTime>
  <Words>1401</Words>
  <Application>Microsoft Office PowerPoint</Application>
  <PresentationFormat>Экран (4:3)</PresentationFormat>
  <Paragraphs>136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Копия pril1</vt:lpstr>
      <vt:lpstr>Слайд</vt:lpstr>
      <vt:lpstr>Совместный досуг. Семейные ценности в современном обществе. (занятие для родителей в рамках курса «Успешное родительство»)</vt:lpstr>
      <vt:lpstr>Презентация PowerPoint</vt:lpstr>
      <vt:lpstr>ЦЕННОСТИ</vt:lpstr>
      <vt:lpstr>КЛАССИФИКАЦИЯ ЦЕННОСТЕЙ</vt:lpstr>
      <vt:lpstr>СЕМЕЙНЫЕ ЦЕННОСТИ</vt:lpstr>
      <vt:lpstr>Семейные традиции</vt:lpstr>
      <vt:lpstr> Для крепкой и дружной семьи характерно: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СОПЕРЕЖИВАНИЕ</vt:lpstr>
      <vt:lpstr>РАВЕНСТВО</vt:lpstr>
      <vt:lpstr>ПОДДЕРЖКА</vt:lpstr>
      <vt:lpstr>ТОЛЕРАНТНОСТЬ</vt:lpstr>
      <vt:lpstr>КОМПРОМИСС</vt:lpstr>
      <vt:lpstr>ЛЮБОВЬ</vt:lpstr>
      <vt:lpstr>ВЕРНОСТЬ</vt:lpstr>
      <vt:lpstr>НЕЖНОСТЬ</vt:lpstr>
      <vt:lpstr>УМЕНИЕ СЛУШАТЬ</vt:lpstr>
      <vt:lpstr>ПРИЗНАНИЕ</vt:lpstr>
      <vt:lpstr>ПРИСПОСОБЛЯЕМОСТЬ</vt:lpstr>
      <vt:lpstr>ДОВЕРИЕ</vt:lpstr>
      <vt:lpstr>Презентация PowerPoint</vt:lpstr>
      <vt:lpstr>Презентация PowerPoint</vt:lpstr>
      <vt:lpstr>Презентация PowerPoint</vt:lpstr>
      <vt:lpstr>А.С.Макаренко («Книга для родителей»)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ценности в современном обществе</dc:title>
  <dc:creator>Admin</dc:creator>
  <dc:description>http://aida.ucoz.ru</dc:description>
  <cp:lastModifiedBy>Admin</cp:lastModifiedBy>
  <cp:revision>30</cp:revision>
  <dcterms:created xsi:type="dcterms:W3CDTF">2015-03-24T07:58:35Z</dcterms:created>
  <dcterms:modified xsi:type="dcterms:W3CDTF">2015-04-09T13:26:58Z</dcterms:modified>
  <cp:category>шаблоны к Powerpoint</cp:category>
</cp:coreProperties>
</file>