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279" r:id="rId3"/>
    <p:sldId id="280" r:id="rId4"/>
    <p:sldId id="284" r:id="rId5"/>
    <p:sldId id="292" r:id="rId6"/>
    <p:sldId id="259" r:id="rId7"/>
    <p:sldId id="283" r:id="rId8"/>
    <p:sldId id="261" r:id="rId9"/>
    <p:sldId id="285" r:id="rId10"/>
    <p:sldId id="286" r:id="rId11"/>
    <p:sldId id="287" r:id="rId12"/>
    <p:sldId id="288" r:id="rId13"/>
    <p:sldId id="260" r:id="rId14"/>
    <p:sldId id="262" r:id="rId15"/>
    <p:sldId id="263" r:id="rId16"/>
    <p:sldId id="264" r:id="rId17"/>
    <p:sldId id="265" r:id="rId18"/>
    <p:sldId id="268" r:id="rId19"/>
    <p:sldId id="269" r:id="rId20"/>
    <p:sldId id="270" r:id="rId21"/>
    <p:sldId id="267" r:id="rId22"/>
    <p:sldId id="271" r:id="rId23"/>
    <p:sldId id="266" r:id="rId24"/>
    <p:sldId id="272" r:id="rId25"/>
    <p:sldId id="273" r:id="rId26"/>
    <p:sldId id="275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8A5E7-E784-4E9A-9746-649B517CC464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43FC6-E02A-4DB2-83CD-4373D8AB6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64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672839-FB83-4E32-8DDD-375F659B4893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12A868-1D21-4AAC-83F7-1671BD21D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2A82-6658-41F6-84FF-BD9D03C84D4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7576-E65F-4E42-99AC-F1BD85069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5C25F-3E37-4235-A980-DB8F7DA18947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96445BE-7B06-4405-B132-AF48013FD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BB43-C640-4DBF-8124-F679748649F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FC5F-3F67-48C7-970E-A532F143D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9733D6-27D9-4DE9-952B-DBFF4CFC0B2C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3D597-D8A5-46FD-8263-EB0B047AB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89C9-EFC6-4EA6-8DFA-FC224DF5FDD4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BF71-F9C3-47C6-9A79-3B9B65D1B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3DC5-35EB-4D2E-9572-6A03D4CC07CA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0C1A-00EF-4C54-BD58-6879725AD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785E-215F-4474-857C-D36721C5106C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9946-BA6F-42E6-AA2A-3C8F2E787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3A0C-27DE-4C82-9F2C-F6206944C99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3434-4401-4E51-B691-DF3B1B849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CBF9-FF8F-4E7C-8996-B004F74AE70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473B-4C40-49FA-B332-DB5668F01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84F41-770C-407C-A518-F65971B2B17E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D96829-DAAE-480C-A0B5-0D7FD6B9D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3DD6A6-2179-4112-9D38-EA2CADBCF96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361870-D0C4-425A-BC47-46645BAA6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30" r:id="rId9"/>
    <p:sldLayoutId id="2147483727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33400"/>
            <a:ext cx="7472168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Профилактика Злоупотреблений детьми  в киберпространстве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540125"/>
            <a:ext cx="6273577" cy="1101725"/>
          </a:xfrm>
        </p:spPr>
        <p:txBody>
          <a:bodyPr/>
          <a:lstStyle/>
          <a:p>
            <a:pPr eaLnBrk="1" hangingPunct="1"/>
            <a:r>
              <a:rPr lang="ru-RU" smtClean="0"/>
              <a:t>родительское </a:t>
            </a:r>
            <a:r>
              <a:rPr lang="ru-RU" dirty="0" smtClean="0"/>
              <a:t>собрание</a:t>
            </a:r>
            <a:endParaRPr lang="ru-RU" dirty="0" smtClean="0"/>
          </a:p>
          <a:p>
            <a:pPr eaLnBrk="1" hangingPunct="1"/>
            <a:r>
              <a:rPr lang="ru-RU" dirty="0" smtClean="0"/>
              <a:t>Педагог социальный СПЦ: Головня А.И.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Буллинг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6339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Физический</a:t>
            </a:r>
            <a:r>
              <a:rPr lang="ru-RU" sz="2800" b="1" dirty="0" smtClean="0"/>
              <a:t> – агрессия с физическим насилием;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Поведенческий </a:t>
            </a:r>
            <a:r>
              <a:rPr lang="ru-RU" sz="2800" b="1" dirty="0" smtClean="0"/>
              <a:t>– жертву ставят в оскорбительные и унижающие достоинство обстоятельства, используя сплетни, бойкот, вымогательства, шантаж;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Словесный</a:t>
            </a:r>
            <a:r>
              <a:rPr lang="ru-RU" sz="2800" b="1" dirty="0" smtClean="0"/>
              <a:t> -  унижение с помощью непристойный слов, издевательских ярлыков, кличек и т.п.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047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532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Демонстрация материалов, которые могут нанести психологический или физический вред ребёнку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244334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Приглашения: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sz="3600" dirty="0" smtClean="0"/>
              <a:t>в клубы самоубийц, </a:t>
            </a:r>
          </a:p>
          <a:p>
            <a:r>
              <a:rPr lang="ru-RU" sz="3600" dirty="0" smtClean="0"/>
              <a:t>- в деструктивные секты,</a:t>
            </a:r>
          </a:p>
          <a:p>
            <a:r>
              <a:rPr lang="ru-RU" sz="3600" dirty="0" smtClean="0"/>
              <a:t>- принять участие в нетрадиционных  формах секса</a:t>
            </a:r>
            <a:endParaRPr lang="be-BY" sz="3600" dirty="0"/>
          </a:p>
        </p:txBody>
      </p:sp>
    </p:spTree>
    <p:extLst>
      <p:ext uri="{BB962C8B-B14F-4D97-AF65-F5344CB8AC3E}">
        <p14:creationId xmlns:p14="http://schemas.microsoft.com/office/powerpoint/2010/main" val="18693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в киберпространстве: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* Дети, находящиеся в социально или экономически трудном положении</a:t>
            </a:r>
          </a:p>
          <a:p>
            <a:r>
              <a:rPr lang="ru-RU" sz="2800" b="1" dirty="0" smtClean="0"/>
              <a:t>(дети из малообеспеченных семей и семей группы риска);</a:t>
            </a:r>
          </a:p>
          <a:p>
            <a:r>
              <a:rPr lang="ru-RU" sz="2800" b="1" dirty="0" smtClean="0"/>
              <a:t>* Жертвы сексуального насилия и эксплуатации;</a:t>
            </a:r>
          </a:p>
          <a:p>
            <a:r>
              <a:rPr lang="ru-RU" sz="2800" b="1" dirty="0" smtClean="0"/>
              <a:t>* Дети, обладающие низкой самооценкой;</a:t>
            </a:r>
          </a:p>
          <a:p>
            <a:r>
              <a:rPr lang="ru-RU" sz="2800" b="1" dirty="0" smtClean="0"/>
              <a:t>* Воспитанники детских домов, приютов, интернатов;</a:t>
            </a:r>
          </a:p>
          <a:p>
            <a:r>
              <a:rPr lang="ru-RU" sz="2800" b="1" dirty="0" smtClean="0"/>
              <a:t>* Дети из благополучных семей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272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Современный Интернет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7239000" cy="5241925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широкополосная сеть </a:t>
            </a:r>
            <a:r>
              <a:rPr lang="ru-RU" dirty="0" err="1" smtClean="0"/>
              <a:t>Broadband</a:t>
            </a:r>
            <a:r>
              <a:rPr lang="ru-RU" dirty="0" smtClean="0"/>
              <a:t>  (скоростной Интернет, новые возможности для интерактивных </a:t>
            </a:r>
            <a:r>
              <a:rPr lang="ru-RU" dirty="0" err="1" smtClean="0"/>
              <a:t>Интернет-приложений</a:t>
            </a:r>
            <a:r>
              <a:rPr lang="ru-RU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Беларуси, подписка на </a:t>
            </a:r>
            <a:r>
              <a:rPr lang="ru-RU" dirty="0" err="1" smtClean="0"/>
              <a:t>Broadband</a:t>
            </a:r>
            <a:r>
              <a:rPr lang="ru-RU" dirty="0" smtClean="0"/>
              <a:t> увеличилась на 628%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Использование беспроводной сети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Система обмена файлами P2P (</a:t>
            </a:r>
            <a:r>
              <a:rPr lang="ru-RU" dirty="0" err="1" smtClean="0"/>
              <a:t>peer-to-peer</a:t>
            </a:r>
            <a:r>
              <a:rPr lang="ru-RU" dirty="0" smtClean="0"/>
              <a:t>, «</a:t>
            </a:r>
            <a:r>
              <a:rPr lang="ru-RU" dirty="0" err="1" smtClean="0"/>
              <a:t>равный-равному</a:t>
            </a:r>
            <a:r>
              <a:rPr lang="ru-RU" dirty="0" smtClean="0"/>
              <a:t>»)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самые популярные поисковые сайты: «Только лучшее детское порно: девочки от 5 до 14, части видео можете посмотреть бесплатно!»; «предлагаю обмен фотографиями девочек до 15 лет».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0792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632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Постоянная тенденция увеличения узлов (47%), содержащих записи насилия четвертого и пятого уровня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Самое брутальное и экстремальное сексуальное насилие, согласно категоризации Руководства Британского Совета, по вынесению приговоров: четвертый уровень: </a:t>
            </a:r>
            <a:r>
              <a:rPr lang="ru-RU" b="1" dirty="0" smtClean="0"/>
              <a:t>сексуальные действия с проникновением, включающие ребенка или детей, или детей и взрослых</a:t>
            </a:r>
            <a:r>
              <a:rPr lang="ru-RU" dirty="0" smtClean="0"/>
              <a:t>; пятый уровень: </a:t>
            </a:r>
            <a:r>
              <a:rPr lang="ru-RU" b="1" dirty="0" smtClean="0"/>
              <a:t>садизм или проникновение животного или с помощью животного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виртуальный мир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472363" cy="5313363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i="1" dirty="0" smtClean="0"/>
              <a:t>«Вторая Жизнь» </a:t>
            </a:r>
            <a:r>
              <a:rPr lang="ru-RU" sz="2800" dirty="0" smtClean="0"/>
              <a:t>- компьютерная среда, похожая на реальный мир, где пользователи могут взаимодействовать в виртуальной форме посредством </a:t>
            </a:r>
            <a:r>
              <a:rPr lang="ru-RU" sz="2800" i="1" dirty="0" smtClean="0"/>
              <a:t>«</a:t>
            </a:r>
            <a:r>
              <a:rPr lang="ru-RU" sz="2800" i="1" dirty="0" err="1" smtClean="0"/>
              <a:t>аватаров</a:t>
            </a:r>
            <a:r>
              <a:rPr lang="ru-RU" sz="2800" i="1" dirty="0" smtClean="0"/>
              <a:t>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доказаны случаи сексуального насилия, направленные на </a:t>
            </a:r>
            <a:r>
              <a:rPr lang="ru-RU" dirty="0" err="1" smtClean="0"/>
              <a:t>аватары</a:t>
            </a:r>
            <a:r>
              <a:rPr lang="ru-RU" dirty="0" smtClean="0"/>
              <a:t>, представляющие детей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 smtClean="0"/>
              <a:t>«Вторая Жизнь»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7239000" cy="53848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игра </a:t>
            </a:r>
            <a:r>
              <a:rPr lang="ru-RU" sz="2800" i="1" dirty="0" smtClean="0"/>
              <a:t>«</a:t>
            </a:r>
            <a:r>
              <a:rPr lang="ru-RU" sz="2800" i="1" dirty="0" err="1" smtClean="0"/>
              <a:t>ageplay</a:t>
            </a:r>
            <a:r>
              <a:rPr lang="ru-RU" sz="2800" i="1" dirty="0" smtClean="0"/>
              <a:t>»  - </a:t>
            </a:r>
            <a:r>
              <a:rPr lang="ru-RU" sz="2800" dirty="0" smtClean="0"/>
              <a:t>резиденты создают свои </a:t>
            </a:r>
            <a:r>
              <a:rPr lang="ru-RU" sz="2800" dirty="0" err="1" smtClean="0"/>
              <a:t>аватары</a:t>
            </a:r>
            <a:r>
              <a:rPr lang="ru-RU" sz="2800" dirty="0" smtClean="0"/>
              <a:t> так, чтобы они напоминали детей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В этой игре существует анимационный «комплект для изнасилования», который может быть куплен для усовершенствования </a:t>
            </a:r>
            <a:r>
              <a:rPr lang="ru-RU" sz="2800" dirty="0" err="1" smtClean="0"/>
              <a:t>аватара</a:t>
            </a:r>
            <a:endParaRPr lang="ru-RU" sz="2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Сайты знакомств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/>
              <a:t>размещение своих </a:t>
            </a:r>
            <a:r>
              <a:rPr lang="ru-RU" sz="3200" b="1" dirty="0" err="1" smtClean="0"/>
              <a:t>сексуализированных</a:t>
            </a:r>
            <a:r>
              <a:rPr lang="ru-RU" sz="3200" b="1" dirty="0" smtClean="0"/>
              <a:t> изображений или описаний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Ведут себя как сексуальные объекты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Факты насилия в киберпространстве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Беларусь.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житель Бреста был арестован за продажу в Интернете изображений насилия над детьми через форумы. Имел прейскурант на 12 DVD-дисков со сценами сексуального насилия над девочками, некоторым из них было лишь по 5 лет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solidFill>
                  <a:srgbClr val="0070C0"/>
                </a:solidFill>
              </a:rPr>
              <a:t>Moлдова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   </a:t>
            </a:r>
            <a:r>
              <a:rPr lang="ru-RU" dirty="0" smtClean="0"/>
              <a:t>трое иностранцев в сотрудничестве с молдавскими гражданами организовали псевдо «модельное агентство» в Кишиневе, где они производили изображения насилия над детьми и распространяли их в Интернете через различные </a:t>
            </a:r>
            <a:r>
              <a:rPr lang="ru-RU" dirty="0" err="1" smtClean="0"/>
              <a:t>вебсайты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0792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88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Украина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   </a:t>
            </a:r>
            <a:r>
              <a:rPr lang="ru-RU" dirty="0" smtClean="0"/>
              <a:t>2006 г. 43-летний мужчина и его жена (33) производили порнографические изображения своей дочери, которой на то время было 6 лет, включая смоделированный половой акт с ее отцом.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</a:t>
            </a:r>
            <a:r>
              <a:rPr lang="ru-RU" sz="2400" i="1" dirty="0" smtClean="0"/>
              <a:t>Они постепенно перешли к совершению насилия над некоторыми другими девочками такого же возраста и старше и распространяли созданные материалы через Интернет за 24-59 долларов США.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2400" i="1" dirty="0" smtClean="0"/>
              <a:t> К материалам получали доступ граждане скандинавских стран, США, Португалии, Уругвая и другие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насилие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Физическое</a:t>
            </a:r>
          </a:p>
          <a:p>
            <a:r>
              <a:rPr lang="ru-RU" sz="4000" dirty="0" smtClean="0"/>
              <a:t>Религиозное</a:t>
            </a:r>
          </a:p>
          <a:p>
            <a:r>
              <a:rPr lang="ru-RU" sz="4000" dirty="0" smtClean="0"/>
              <a:t>Психическое</a:t>
            </a:r>
          </a:p>
          <a:p>
            <a:r>
              <a:rPr lang="ru-RU" sz="4000" dirty="0" smtClean="0"/>
              <a:t>Социальное </a:t>
            </a:r>
            <a:endParaRPr lang="en-US" sz="4000" dirty="0" smtClean="0"/>
          </a:p>
          <a:p>
            <a:r>
              <a:rPr lang="be-BY" sz="4000" dirty="0" smtClean="0"/>
              <a:t>В</a:t>
            </a:r>
            <a:r>
              <a:rPr lang="ru-RU" sz="4000" dirty="0" err="1" smtClean="0"/>
              <a:t>иртуальное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79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Украина.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шестеро учеников были вовлечены в производство порнографического видео с участием их одноклассницы и распространили его в Интернете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Молдова.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23-летний юноша и его мать производили и распространяли </a:t>
            </a:r>
            <a:r>
              <a:rPr lang="ru-RU" dirty="0" err="1" smtClean="0"/>
              <a:t>порновидео</a:t>
            </a:r>
            <a:r>
              <a:rPr lang="ru-RU" dirty="0" smtClean="0"/>
              <a:t> в режиме реального времени с молодежью, включая и несовершеннолетних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39368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344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Россия, Иркутск.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пятеро молодых людей в возрасте 21-22 года организовали производство и распространение изображений насилия над детьми. Их жертвами стали около 100 мальчиков в возрасте 12-18 лет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Украина.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16-летние ученики элитной школы в Черкассах создали 13-минутный порнофильм, где сами снимались, и который затем распространили через локальную сеть Интернет, в Интернет-клубах и на компакт- дисках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793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344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Сеть, основанная в России и Беларуси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   занималась распространением изображений насилия над детьми через электронную почту, используя российские адреса, для клиентов в США, во Франции, Норвегии и Канаде. Деньги за просмотр снимков насилия над детьми </a:t>
            </a:r>
            <a:r>
              <a:rPr lang="ru-RU" dirty="0" err="1" smtClean="0"/>
              <a:t>онлайн</a:t>
            </a:r>
            <a:r>
              <a:rPr lang="ru-RU" dirty="0" smtClean="0"/>
              <a:t> переводились посреднику в Молдавии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i="1" dirty="0" smtClean="0"/>
              <a:t>    Жертвами были девочки предположительно в возрасте от 10 до 14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Мобильные телефоны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высококачественная </a:t>
            </a:r>
            <a:r>
              <a:rPr lang="ru-RU" sz="2800" dirty="0" err="1" smtClean="0"/>
              <a:t>мегапиксельная</a:t>
            </a:r>
            <a:r>
              <a:rPr lang="ru-RU" sz="2800" dirty="0" smtClean="0"/>
              <a:t> фотография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 видеокамера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err="1" smtClean="0"/>
              <a:t>видеозвонок</a:t>
            </a:r>
            <a:r>
              <a:rPr lang="ru-RU" sz="28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MP3-проигрыватели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общение с помощью 3G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высокоскоростной Интернет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растущая тенденция распространения порнографических изображений, видео или игр через СМС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07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7239000" cy="5884863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Насильники используют не только желание молодежи владеть самыми новыми мобильными телефонами, вызывающими восторг среди ровесников, но тот факт, что для оплаты звонков требуются деньги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В </a:t>
            </a:r>
            <a:r>
              <a:rPr lang="ru-RU" sz="2800" dirty="0" err="1" smtClean="0"/>
              <a:t>Тайланде</a:t>
            </a:r>
            <a:r>
              <a:rPr lang="ru-RU" sz="2800" dirty="0" smtClean="0"/>
              <a:t>, например, насильники находят детей </a:t>
            </a:r>
            <a:r>
              <a:rPr lang="ru-RU" sz="2800" dirty="0" err="1" smtClean="0"/>
              <a:t>онлайн</a:t>
            </a:r>
            <a:r>
              <a:rPr lang="ru-RU" sz="2800" dirty="0" smtClean="0"/>
              <a:t>, обещают им самые лучшие карточки для оплаты мобильной связи в обмен на сексуальные услуги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78583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детская порнография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7239000" cy="5384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i="1" dirty="0" smtClean="0"/>
              <a:t>«любое изображение какими бы то ни было средствами ребенка, совершающего реальные или смоделированные откровенно сексуальные действия, или любое изображение половых органов ребенка главным образом в сексуальны целях»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b="1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Факультативный протокол к Конвенции ООН о правах ребенка, касающийся торговли детьми, детской проституции и детской порнографии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/>
              <a:t>Конвенция Совета  Европы  о </a:t>
            </a:r>
            <a:r>
              <a:rPr lang="ru-RU" sz="2800" i="1" dirty="0" err="1" smtClean="0"/>
              <a:t>киберпреступности</a:t>
            </a:r>
            <a:r>
              <a:rPr lang="ru-RU" sz="2800" i="1" dirty="0" smtClean="0"/>
              <a:t>  (2004 г.)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КРИМИНАЛИЗИРУЕТ все действия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 созданию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предложению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открытию доступа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распространению и  передаче детской порнографии через компьютерную систему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нахождение детской порнографии в компьютерной системе для собственного пользования или для другого лица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владение детской порнографией в компьютерной системе или средствах сохранения компьютерных данных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Эти действия должны быть определены как УГОЛОВНЫЕ ПРЕСТУПЛЕНИЯ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420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Зависимость от  компьютерных Игр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5662" y="1668498"/>
            <a:ext cx="77987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On-Lin</a:t>
            </a:r>
            <a:r>
              <a:rPr lang="en-US" sz="3200" dirty="0" smtClean="0"/>
              <a:t> –</a:t>
            </a:r>
            <a:r>
              <a:rPr lang="be-BY" sz="3200" dirty="0" smtClean="0"/>
              <a:t> </a:t>
            </a:r>
            <a:r>
              <a:rPr lang="ru-RU" sz="3200" dirty="0" smtClean="0"/>
              <a:t>игры в сети Интернета</a:t>
            </a:r>
            <a:endParaRPr lang="en-US" sz="3200" dirty="0" smtClean="0"/>
          </a:p>
          <a:p>
            <a:r>
              <a:rPr lang="en-US" sz="3200" b="1" dirty="0" smtClean="0"/>
              <a:t>Off-Line</a:t>
            </a:r>
            <a:r>
              <a:rPr lang="ru-RU" sz="3200" dirty="0" smtClean="0"/>
              <a:t> – игры без выхода в Интернет</a:t>
            </a:r>
          </a:p>
          <a:p>
            <a:r>
              <a:rPr lang="ru-RU" sz="3200" b="1" dirty="0" smtClean="0"/>
              <a:t>Игровая компьютерная зависимость – </a:t>
            </a:r>
            <a:r>
              <a:rPr lang="ru-RU" sz="3200" dirty="0" smtClean="0"/>
              <a:t>болезненное увлечение ролевыми компьютерными играми, в которых играющий принимает на себя роль виртуального персонажа и живёт его жизнью, ощущая себя в реальности дискомфортно.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40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профилактике компьютерной зависимости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6339"/>
            <a:ext cx="63904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1.Будьте внимательны: вовремя заметить и предупредить появление и развитие компьютерной зависимости легче, нежели потом с ней бороться.</a:t>
            </a:r>
          </a:p>
          <a:p>
            <a:r>
              <a:rPr lang="ru-RU" b="1" dirty="0" smtClean="0"/>
              <a:t>2.Постоянно проявляйте внимание и содействуйте развитию интересов и склонностей детей.</a:t>
            </a:r>
          </a:p>
          <a:p>
            <a:r>
              <a:rPr lang="ru-RU" b="1" dirty="0" smtClean="0"/>
              <a:t>3. Поощряйте его творческие начинания от увлечения музыкой до катания на лыжах.</a:t>
            </a:r>
          </a:p>
          <a:p>
            <a:r>
              <a:rPr lang="ru-RU" b="1" dirty="0" smtClean="0"/>
              <a:t>3.Помните, что компьютерная зависимость реже проявляется у подростков, занимающихся спортом, поэтому следите, чтобы ваш ребёнок должное время уделял физическим нагрузкам.</a:t>
            </a:r>
          </a:p>
          <a:p>
            <a:r>
              <a:rPr lang="ru-RU" b="1" dirty="0" smtClean="0"/>
              <a:t>4. Учитывайте личный пример в использовании возможностей компьютера: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02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751344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Делайте акцент на применении компьютера в своей работе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Используйте его в качестве помощника в совместном с ребёнком досуговом творчестве (моделирование, дизайн), попутно прививая навыки общения с современной техникой</a:t>
            </a:r>
          </a:p>
          <a:p>
            <a:r>
              <a:rPr lang="ru-RU" b="1" dirty="0" smtClean="0"/>
              <a:t>5. Культивируйте чувства семейной, коллективной общности. Одиночество – повод и основание для ухода в виртуальный мир.</a:t>
            </a:r>
          </a:p>
          <a:p>
            <a:r>
              <a:rPr lang="ru-RU" b="1" dirty="0" smtClean="0"/>
              <a:t>6. Корректно используйте  своё право на запрет, так как «запретный плод сладок».</a:t>
            </a:r>
          </a:p>
          <a:p>
            <a:r>
              <a:rPr lang="ru-RU" b="1" dirty="0" smtClean="0"/>
              <a:t>7.Всегда ищите возможность подчеркнуть полноту жизненных проявлений в реальности и односторонность переживаний режиме </a:t>
            </a:r>
            <a:r>
              <a:rPr lang="en-US" b="1" dirty="0" smtClean="0"/>
              <a:t>on-line</a:t>
            </a:r>
            <a:r>
              <a:rPr lang="ru-RU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6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0799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насилие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7239000" cy="5456238"/>
          </a:xfrm>
        </p:spPr>
        <p:txBody>
          <a:bodyPr/>
          <a:lstStyle/>
          <a:p>
            <a:r>
              <a:rPr lang="ru-RU" sz="3200" dirty="0" smtClean="0"/>
              <a:t>Применение силы к кому – либо</a:t>
            </a:r>
          </a:p>
          <a:p>
            <a:endParaRPr lang="ru-RU" sz="3200" dirty="0" smtClean="0"/>
          </a:p>
          <a:p>
            <a:r>
              <a:rPr lang="ru-RU" sz="3200" dirty="0" smtClean="0"/>
              <a:t>Принудительное воздействие на кого – </a:t>
            </a:r>
            <a:r>
              <a:rPr lang="ru-RU" sz="3200" dirty="0" err="1" smtClean="0"/>
              <a:t>нибудь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Нарушение личной неприкосновенности</a:t>
            </a:r>
          </a:p>
          <a:p>
            <a:endParaRPr lang="ru-RU" sz="3200" dirty="0" smtClean="0"/>
          </a:p>
          <a:p>
            <a:r>
              <a:rPr lang="ru-RU" sz="3200" dirty="0" smtClean="0"/>
              <a:t>Притеснение беззаконное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/>
              <a:t>Компоненты </a:t>
            </a:r>
            <a:r>
              <a:rPr lang="be-BY" dirty="0" smtClean="0"/>
              <a:t>киберпространства: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Интернет (чаты, онлайновые дискуссии)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Мобильная </a:t>
            </a:r>
            <a:r>
              <a:rPr lang="ru-RU" sz="4000" dirty="0" smtClean="0"/>
              <a:t>связь (телефонные разговоры)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Компьютерные игры</a:t>
            </a:r>
          </a:p>
          <a:p>
            <a:endParaRPr lang="be-BY" sz="4000" dirty="0"/>
          </a:p>
        </p:txBody>
      </p:sp>
    </p:spTree>
    <p:extLst>
      <p:ext uri="{BB962C8B-B14F-4D97-AF65-F5344CB8AC3E}">
        <p14:creationId xmlns:p14="http://schemas.microsoft.com/office/powerpoint/2010/main" val="21502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15200" cy="117348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Интернет для</a:t>
            </a:r>
            <a:r>
              <a:rPr lang="ru-RU" sz="3600" dirty="0"/>
              <a:t>:</a:t>
            </a:r>
            <a:endParaRPr lang="be-BY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общения </a:t>
            </a:r>
            <a:r>
              <a:rPr lang="ru-RU" dirty="0"/>
              <a:t>с родственниками – 44%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dirty="0" smtClean="0"/>
              <a:t> </a:t>
            </a:r>
            <a:r>
              <a:rPr lang="ru-RU" dirty="0" smtClean="0"/>
              <a:t>общения </a:t>
            </a:r>
            <a:r>
              <a:rPr lang="ru-RU" dirty="0"/>
              <a:t>с виртуальными друзьями – 22%</a:t>
            </a:r>
          </a:p>
          <a:p>
            <a:endParaRPr lang="ru-RU" dirty="0"/>
          </a:p>
          <a:p>
            <a:r>
              <a:rPr lang="en-US" dirty="0" smtClean="0"/>
              <a:t> </a:t>
            </a:r>
            <a:r>
              <a:rPr lang="ru-RU" dirty="0" smtClean="0"/>
              <a:t>общения </a:t>
            </a:r>
            <a:r>
              <a:rPr lang="ru-RU" dirty="0"/>
              <a:t>с незнакомцами – 33 %</a:t>
            </a:r>
          </a:p>
          <a:p>
            <a:endParaRPr lang="ru-RU" dirty="0"/>
          </a:p>
          <a:p>
            <a:endParaRPr lang="ru-RU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979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Виды насилия над детьми в киберпространстве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3363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Производство, распространение и использование материалов, изображающих сексуальное насилие над детьми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Онлайн соблазнение или «обхаживание» (завоевание доверия ребенка для того, чтобы вовлечь его в ситуацию насилия для сексуального удовлетворения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 </a:t>
            </a:r>
            <a:r>
              <a:rPr lang="ru-RU" sz="2800" b="1" dirty="0" smtClean="0"/>
              <a:t>Доступ детей к материалам, которые могут нанести вред психике ребенка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Домогательства и запугивания (насмешки, оскорбления, запугивания, физический или психологический террор с целью вызвать страх и добиться подчинения)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Груминг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Выслушивание проблем ребёнка, завоевание доверия, обсуждение интимных вопросов с целью ослабления моральных запретов.</a:t>
            </a:r>
          </a:p>
          <a:p>
            <a:pPr marL="0" indent="0">
              <a:buNone/>
            </a:pPr>
            <a:r>
              <a:rPr lang="ru-RU" b="1" dirty="0" smtClean="0"/>
              <a:t>Результат: согласие ребёнка на встречу, вовлечение в производство порнографии путём отправки фотографий </a:t>
            </a:r>
          </a:p>
          <a:p>
            <a:pPr marL="0" indent="0">
              <a:buNone/>
            </a:pPr>
            <a:r>
              <a:rPr lang="ru-RU" b="1" dirty="0" smtClean="0"/>
              <a:t>+ использование веб-камер, </a:t>
            </a:r>
            <a:r>
              <a:rPr lang="ru-RU" b="1" dirty="0"/>
              <a:t>распространение и использование материалов, изображающих сексуальное насилие над детьми</a:t>
            </a:r>
          </a:p>
          <a:p>
            <a:pPr marL="0" indent="0">
              <a:buNone/>
            </a:pPr>
            <a:r>
              <a:rPr lang="ru-RU" dirty="0" smtClean="0"/>
              <a:t>Шантаж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8110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Обхаживание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4000" dirty="0" smtClean="0"/>
              <a:t>- приставание к ребёнку с целью использовать его в дальнейшем для сексуального удовлетворения (достаточно длительный процесс, который может быть прерван злоумышленником)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данным исследований 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56% в течение года вовлекались в разговоры сексуального характера в сети Интернет;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75,3 % получили встретиться вне сети;</a:t>
            </a:r>
          </a:p>
          <a:p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dirty="0" smtClean="0"/>
              <a:t>34% получили предложения, которые показались им странными и заставили насторожиться;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3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752</TotalTime>
  <Words>1327</Words>
  <Application>Microsoft Office PowerPoint</Application>
  <PresentationFormat>Экран (4:3)</PresentationFormat>
  <Paragraphs>155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Профилактика Злоупотреблений детьми  в киберпространстве</vt:lpstr>
      <vt:lpstr>насилие</vt:lpstr>
      <vt:lpstr>насилие</vt:lpstr>
      <vt:lpstr>Компоненты киберпространства:</vt:lpstr>
      <vt:lpstr>Интернет для:</vt:lpstr>
      <vt:lpstr>Виды насилия над детьми в киберпространстве </vt:lpstr>
      <vt:lpstr>Груминг</vt:lpstr>
      <vt:lpstr>Обхаживание</vt:lpstr>
      <vt:lpstr>По данным исследований </vt:lpstr>
      <vt:lpstr>Буллинг</vt:lpstr>
      <vt:lpstr>Демонстрация материалов, которые могут нанести психологический или физический вред ребёнку</vt:lpstr>
      <vt:lpstr>Дети в киберпространстве:</vt:lpstr>
      <vt:lpstr>Современный Интернет </vt:lpstr>
      <vt:lpstr>Презентация PowerPoint</vt:lpstr>
      <vt:lpstr>виртуальный мир</vt:lpstr>
      <vt:lpstr>«Вторая Жизнь»</vt:lpstr>
      <vt:lpstr>Сайты знакомств</vt:lpstr>
      <vt:lpstr>Факты насилия в киберпространстве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Мобильные телефоны </vt:lpstr>
      <vt:lpstr>Презентация PowerPoint</vt:lpstr>
      <vt:lpstr>детская порнография </vt:lpstr>
      <vt:lpstr>Конвенция Совета  Европы  о киберпреступности  (2004 г.)</vt:lpstr>
      <vt:lpstr>Зависимость от  компьютерных Игр</vt:lpstr>
      <vt:lpstr>Рекомендации по профилактике компьютерной зависимости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Насилие в киберпространстве</dc:title>
  <dc:creator>User</dc:creator>
  <cp:lastModifiedBy>Admin</cp:lastModifiedBy>
  <cp:revision>79</cp:revision>
  <cp:lastPrinted>2015-02-23T08:07:18Z</cp:lastPrinted>
  <dcterms:created xsi:type="dcterms:W3CDTF">2009-12-14T20:17:36Z</dcterms:created>
  <dcterms:modified xsi:type="dcterms:W3CDTF">2015-02-23T08:08:25Z</dcterms:modified>
</cp:coreProperties>
</file>