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31"/>
  </p:handoutMasterIdLst>
  <p:sldIdLst>
    <p:sldId id="256" r:id="rId2"/>
    <p:sldId id="279" r:id="rId3"/>
    <p:sldId id="280" r:id="rId4"/>
    <p:sldId id="284" r:id="rId5"/>
    <p:sldId id="292" r:id="rId6"/>
    <p:sldId id="259" r:id="rId7"/>
    <p:sldId id="283" r:id="rId8"/>
    <p:sldId id="261" r:id="rId9"/>
    <p:sldId id="285" r:id="rId10"/>
    <p:sldId id="286" r:id="rId11"/>
    <p:sldId id="287" r:id="rId12"/>
    <p:sldId id="288" r:id="rId13"/>
    <p:sldId id="260" r:id="rId14"/>
    <p:sldId id="262" r:id="rId15"/>
    <p:sldId id="263" r:id="rId16"/>
    <p:sldId id="264" r:id="rId17"/>
    <p:sldId id="265" r:id="rId18"/>
    <p:sldId id="268" r:id="rId19"/>
    <p:sldId id="269" r:id="rId20"/>
    <p:sldId id="270" r:id="rId21"/>
    <p:sldId id="267" r:id="rId22"/>
    <p:sldId id="271" r:id="rId23"/>
    <p:sldId id="266" r:id="rId24"/>
    <p:sldId id="272" r:id="rId25"/>
    <p:sldId id="273" r:id="rId26"/>
    <p:sldId id="275" r:id="rId27"/>
    <p:sldId id="289" r:id="rId28"/>
    <p:sldId id="290" r:id="rId29"/>
    <p:sldId id="291" r:id="rId3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03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58A5E7-E784-4E9A-9746-649B517CC464}" type="datetimeFigureOut">
              <a:rPr lang="ru-RU" smtClean="0"/>
              <a:t>23.02.2015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F43FC6-E02A-4DB2-83CD-4373D8AB62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43649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>
            <a:noAutofit/>
          </a:bodyPr>
          <a:lstStyle>
            <a:lvl1pPr algn="r">
              <a:defRPr sz="4200" b="1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6" name="Дата 30"/>
          <p:cNvSpPr>
            <a:spLocks noGrp="1"/>
          </p:cNvSpPr>
          <p:nvPr>
            <p:ph type="dt" sz="half" idx="10"/>
          </p:nvPr>
        </p:nvSpPr>
        <p:spPr>
          <a:xfrm>
            <a:off x="5870575" y="6557963"/>
            <a:ext cx="2003425" cy="227012"/>
          </a:xfrm>
        </p:spPr>
        <p:txBody>
          <a:bodyPr/>
          <a:lstStyle>
            <a:lvl1pPr>
              <a:defRPr lang="en-US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53672839-FB83-4E32-8DDD-375F659B4893}" type="datetimeFigureOut">
              <a:rPr lang="ru-RU"/>
              <a:pPr>
                <a:defRPr/>
              </a:pPr>
              <a:t>23.02.2015</a:t>
            </a:fld>
            <a:endParaRPr lang="ru-RU"/>
          </a:p>
        </p:txBody>
      </p:sp>
      <p:sp>
        <p:nvSpPr>
          <p:cNvPr id="7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63"/>
            <a:ext cx="2927350" cy="228600"/>
          </a:xfrm>
        </p:spPr>
        <p:txBody>
          <a:bodyPr/>
          <a:lstStyle>
            <a:lvl1pPr>
              <a:defRPr lang="en-US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350" y="6556375"/>
            <a:ext cx="588963" cy="228600"/>
          </a:xfrm>
        </p:spPr>
        <p:txBody>
          <a:bodyPr/>
          <a:lstStyle>
            <a:lvl1pPr>
              <a:defRPr lang="en-US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7312A868-1D21-4AAC-83F7-1671BD21D78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3C2A82-6658-41F6-84FF-BD9D03C84D46}" type="datetimeFigureOut">
              <a:rPr lang="ru-RU"/>
              <a:pPr>
                <a:defRPr/>
              </a:pPr>
              <a:t>23.02.2015</a:t>
            </a:fld>
            <a:endParaRPr lang="ru-RU"/>
          </a:p>
        </p:txBody>
      </p:sp>
      <p:sp>
        <p:nvSpPr>
          <p:cNvPr id="5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787576-E65F-4E42-99AC-F1BD85069AC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3388" y="6557963"/>
            <a:ext cx="2001837" cy="227012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D25C25F-3E37-4235-A980-DB8F7DA18947}" type="datetimeFigureOut">
              <a:rPr lang="ru-RU"/>
              <a:pPr>
                <a:defRPr/>
              </a:pPr>
              <a:t>23.02.2015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375"/>
            <a:ext cx="3657600" cy="22860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750" y="6553200"/>
            <a:ext cx="587375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C96445BE-7B06-4405-B132-AF48013FDCE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BBBB43-C640-4DBF-8124-F679748649F9}" type="datetimeFigureOut">
              <a:rPr lang="ru-RU"/>
              <a:pPr>
                <a:defRPr/>
              </a:pPr>
              <a:t>23.02.2015</a:t>
            </a:fld>
            <a:endParaRPr lang="ru-RU"/>
          </a:p>
        </p:txBody>
      </p:sp>
      <p:sp>
        <p:nvSpPr>
          <p:cNvPr id="5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78FC5F-3F67-48C7-970E-A532F143D1D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anchor="t"/>
          <a:lstStyle>
            <a:lvl1pPr algn="r">
              <a:buNone/>
              <a:defRPr sz="4200" b="1" cap="all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400" y="6556375"/>
            <a:ext cx="2001838" cy="22701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1E9733D6-27D9-4DE9-952B-DBFF4CFC0B2C}" type="datetimeFigureOut">
              <a:rPr lang="ru-RU"/>
              <a:pPr>
                <a:defRPr/>
              </a:pPr>
              <a:t>23.02.2015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138" y="6556375"/>
            <a:ext cx="2895600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4175" y="6554788"/>
            <a:ext cx="587375" cy="22860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E03D597-D8A5-46FD-8263-EB0B047ABA6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EA89C9-EFC6-4EA6-8DFA-FC224DF5FDD4}" type="datetimeFigureOut">
              <a:rPr lang="ru-RU"/>
              <a:pPr>
                <a:defRPr/>
              </a:pPr>
              <a:t>23.02.2015</a:t>
            </a:fld>
            <a:endParaRPr lang="ru-RU"/>
          </a:p>
        </p:txBody>
      </p:sp>
      <p:sp>
        <p:nvSpPr>
          <p:cNvPr id="6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78BF71-F9C3-47C6-9A79-3B9B65D1B55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A63DC5-35EB-4D2E-9572-6A03D4CC07CA}" type="datetimeFigureOut">
              <a:rPr lang="ru-RU"/>
              <a:pPr>
                <a:defRPr/>
              </a:pPr>
              <a:t>23.02.2015</a:t>
            </a:fld>
            <a:endParaRPr lang="ru-RU"/>
          </a:p>
        </p:txBody>
      </p:sp>
      <p:sp>
        <p:nvSpPr>
          <p:cNvPr id="8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250C1A-00EF-4C54-BD58-6879725AD2C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6E785E-215F-4474-857C-D36721C5106C}" type="datetimeFigureOut">
              <a:rPr lang="ru-RU"/>
              <a:pPr>
                <a:defRPr/>
              </a:pPr>
              <a:t>23.02.2015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1A9946-BA6F-42E6-AA2A-3C8F2E787ED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293A0C-27DE-4C82-9F2C-F6206944C999}" type="datetimeFigureOut">
              <a:rPr lang="ru-RU"/>
              <a:pPr>
                <a:defRPr/>
              </a:pPr>
              <a:t>23.02.2015</a:t>
            </a:fld>
            <a:endParaRPr lang="ru-RU"/>
          </a:p>
        </p:txBody>
      </p:sp>
      <p:sp>
        <p:nvSpPr>
          <p:cNvPr id="3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003434-4401-4E51-B691-DF3B1B8494C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lIns="45720" tIns="0" rIns="0" bIns="0" spcCol="0" rtlCol="0" fromWordArt="0" forceAA="0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06CBF9-FF8F-4E7C-8996-B004F74AE709}" type="datetimeFigureOut">
              <a:rPr lang="ru-RU"/>
              <a:pPr>
                <a:defRPr/>
              </a:pPr>
              <a:t>23.02.2015</a:t>
            </a:fld>
            <a:endParaRPr lang="ru-RU"/>
          </a:p>
        </p:txBody>
      </p:sp>
      <p:sp>
        <p:nvSpPr>
          <p:cNvPr id="6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E5473B-4C40-49FA-B332-DB5668F0161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 rot="21240000">
            <a:off x="598488" y="1004888"/>
            <a:ext cx="4319587" cy="4311650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 rot="21420000">
            <a:off x="596900" y="998538"/>
            <a:ext cx="4319588" cy="4313237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lIns="82296" tIns="0" rIns="0" bIns="0" spcCol="0" rtlCol="0" fromWordArt="0" forceAA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E984F41-770C-407C-A518-F65971B2B17E}" type="datetimeFigureOut">
              <a:rPr lang="ru-RU"/>
              <a:pPr>
                <a:defRPr/>
              </a:pPr>
              <a:t>23.02.2015</a:t>
            </a:fld>
            <a:endParaRPr lang="ru-RU"/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CD96829-DAAE-480C-A0B5-0D7FD6B9DC4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675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30" name="Текст 30"/>
          <p:cNvSpPr>
            <a:spLocks noGrp="1"/>
          </p:cNvSpPr>
          <p:nvPr>
            <p:ph type="body" idx="1"/>
          </p:nvPr>
        </p:nvSpPr>
        <p:spPr bwMode="auto">
          <a:xfrm>
            <a:off x="457200" y="1609725"/>
            <a:ext cx="7239000" cy="4846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6563" y="6557963"/>
            <a:ext cx="2001837" cy="227012"/>
          </a:xfrm>
          <a:prstGeom prst="rect">
            <a:avLst/>
          </a:prstGeom>
        </p:spPr>
        <p:txBody>
          <a:bodyPr vert="horz" t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2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8B3DD6A6-2179-4112-9D38-EA2CADBCF969}" type="datetimeFigureOut">
              <a:rPr lang="ru-RU"/>
              <a:pPr>
                <a:defRPr/>
              </a:pPr>
              <a:t>23.02.2015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63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2"/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575" y="6556375"/>
            <a:ext cx="588963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100">
                <a:solidFill>
                  <a:schemeClr val="tx2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55361870-D0C4-425A-BC47-46645BAA6BD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8" r:id="rId1"/>
    <p:sldLayoutId id="2147483721" r:id="rId2"/>
    <p:sldLayoutId id="2147483729" r:id="rId3"/>
    <p:sldLayoutId id="2147483722" r:id="rId4"/>
    <p:sldLayoutId id="2147483723" r:id="rId5"/>
    <p:sldLayoutId id="2147483724" r:id="rId6"/>
    <p:sldLayoutId id="2147483725" r:id="rId7"/>
    <p:sldLayoutId id="2147483726" r:id="rId8"/>
    <p:sldLayoutId id="2147483730" r:id="rId9"/>
    <p:sldLayoutId id="2147483727" r:id="rId10"/>
    <p:sldLayoutId id="214748373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 b="1" kern="1200" cap="all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9pPr>
      <a:extLst/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tx2"/>
        </a:buClr>
        <a:buSzPct val="73000"/>
        <a:buFont typeface="Wingdings 2" pitchFamily="18" charset="2"/>
        <a:buChar char="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20700" indent="-228600" algn="l" rtl="0" eaLnBrk="0" fontAlgn="base" hangingPunct="0">
        <a:spcBef>
          <a:spcPts val="500"/>
        </a:spcBef>
        <a:spcAft>
          <a:spcPct val="0"/>
        </a:spcAft>
        <a:buClr>
          <a:srgbClr val="F9B639"/>
        </a:buClr>
        <a:buSzPct val="80000"/>
        <a:buFont typeface="Wingdings 2" pitchFamily="18" charset="2"/>
        <a:buChar char=""/>
        <a:defRPr sz="2300" kern="1200">
          <a:solidFill>
            <a:srgbClr val="6C6C6C"/>
          </a:solidFill>
          <a:latin typeface="+mn-lt"/>
          <a:ea typeface="+mn-ea"/>
          <a:cs typeface="+mn-cs"/>
        </a:defRPr>
      </a:lvl2pPr>
      <a:lvl3pPr marL="758825" indent="-228600" algn="l" rtl="0" eaLnBrk="0" fontAlgn="base" hangingPunct="0">
        <a:spcBef>
          <a:spcPts val="400"/>
        </a:spcBef>
        <a:spcAft>
          <a:spcPct val="0"/>
        </a:spcAft>
        <a:buClr>
          <a:srgbClr val="F9B639"/>
        </a:buClr>
        <a:buSzPct val="60000"/>
        <a:buFont typeface="Wingdings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4888" indent="-228600" algn="l" rtl="0" eaLnBrk="0" fontAlgn="base" hangingPunct="0">
        <a:spcBef>
          <a:spcPct val="20000"/>
        </a:spcBef>
        <a:spcAft>
          <a:spcPct val="0"/>
        </a:spcAft>
        <a:buClr>
          <a:srgbClr val="F9B639"/>
        </a:buClr>
        <a:buSzPct val="80000"/>
        <a:buFont typeface="Wingdings 2" pitchFamily="18" charset="2"/>
        <a:buChar char=""/>
        <a:defRPr sz="2000" kern="1200">
          <a:solidFill>
            <a:srgbClr val="6C6C6C"/>
          </a:solidFill>
          <a:latin typeface="+mn-lt"/>
          <a:ea typeface="+mn-ea"/>
          <a:cs typeface="+mn-cs"/>
        </a:defRPr>
      </a:lvl4pPr>
      <a:lvl5pPr marL="1279525" indent="-228600" algn="l" rtl="0" eaLnBrk="0" fontAlgn="base" hangingPunct="0">
        <a:spcBef>
          <a:spcPts val="400"/>
        </a:spcBef>
        <a:spcAft>
          <a:spcPct val="0"/>
        </a:spcAft>
        <a:buClr>
          <a:srgbClr val="F9B639"/>
        </a:buClr>
        <a:buSzPct val="70000"/>
        <a:buFont typeface="Wingdings" pitchFamily="2" charset="2"/>
        <a:buChar char="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00100" y="533400"/>
            <a:ext cx="7472168" cy="2868168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Профилактика Злоупотреблений детьми  в киберпространстве</a:t>
            </a:r>
            <a:endParaRPr lang="ru-RU" dirty="0"/>
          </a:p>
        </p:txBody>
      </p:sp>
      <p:sp>
        <p:nvSpPr>
          <p:cNvPr id="6147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95736" y="3540125"/>
            <a:ext cx="6273577" cy="1101725"/>
          </a:xfrm>
        </p:spPr>
        <p:txBody>
          <a:bodyPr/>
          <a:lstStyle/>
          <a:p>
            <a:pPr eaLnBrk="1" hangingPunct="1"/>
            <a:r>
              <a:rPr lang="ru-RU" smtClean="0"/>
              <a:t>родительское </a:t>
            </a:r>
            <a:r>
              <a:rPr lang="ru-RU" dirty="0" smtClean="0"/>
              <a:t>собрание</a:t>
            </a:r>
            <a:endParaRPr lang="ru-RU" dirty="0" smtClean="0"/>
          </a:p>
          <a:p>
            <a:pPr eaLnBrk="1" hangingPunct="1"/>
            <a:r>
              <a:rPr lang="ru-RU" dirty="0" smtClean="0"/>
              <a:t>Педагог социальный СПЦ: Головня А.И.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ru-RU" dirty="0" err="1" smtClean="0"/>
              <a:t>Буллинг</a:t>
            </a:r>
            <a:endParaRPr lang="be-BY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683568" y="2136339"/>
            <a:ext cx="7488832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 </a:t>
            </a:r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</a:rPr>
              <a:t>Физический</a:t>
            </a:r>
            <a:r>
              <a:rPr lang="ru-RU" sz="2800" b="1" dirty="0" smtClean="0"/>
              <a:t> – агрессия с физическим насилием;</a:t>
            </a:r>
          </a:p>
          <a:p>
            <a:pPr algn="just"/>
            <a:r>
              <a:rPr lang="ru-RU" sz="2800" b="1" dirty="0" smtClean="0">
                <a:solidFill>
                  <a:srgbClr val="FF0000"/>
                </a:solidFill>
              </a:rPr>
              <a:t>Поведенческий </a:t>
            </a:r>
            <a:r>
              <a:rPr lang="ru-RU" sz="2800" b="1" dirty="0" smtClean="0"/>
              <a:t>– жертву ставят в оскорбительные и унижающие достоинство обстоятельства, используя сплетни, бойкот, вымогательства, шантаж;</a:t>
            </a:r>
          </a:p>
          <a:p>
            <a:pPr algn="just"/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</a:rPr>
              <a:t>Словесный</a:t>
            </a:r>
            <a:r>
              <a:rPr lang="ru-RU" sz="2800" b="1" dirty="0" smtClean="0"/>
              <a:t> -  унижение с помощью непристойный слов, издевательских ярлыков, кличек и т.п.</a:t>
            </a: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1104730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253289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Демонстрация материалов, которые могут нанести психологический или физический вред ребёнку</a:t>
            </a:r>
            <a:endParaRPr lang="be-BY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043608" y="3244334"/>
            <a:ext cx="7416824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b="1" dirty="0" smtClean="0"/>
              <a:t>Приглашения:</a:t>
            </a:r>
          </a:p>
          <a:p>
            <a:r>
              <a:rPr lang="ru-RU" b="1" dirty="0" smtClean="0"/>
              <a:t>-</a:t>
            </a:r>
            <a:r>
              <a:rPr lang="ru-RU" dirty="0" smtClean="0"/>
              <a:t> </a:t>
            </a:r>
            <a:r>
              <a:rPr lang="ru-RU" sz="3600" dirty="0" smtClean="0"/>
              <a:t>в клубы самоубийц, </a:t>
            </a:r>
          </a:p>
          <a:p>
            <a:r>
              <a:rPr lang="ru-RU" sz="3600" dirty="0" smtClean="0"/>
              <a:t>- в деструктивные секты,</a:t>
            </a:r>
          </a:p>
          <a:p>
            <a:r>
              <a:rPr lang="ru-RU" sz="3600" dirty="0" smtClean="0"/>
              <a:t>- принять участие в нетрадиционных  формах секса</a:t>
            </a:r>
            <a:endParaRPr lang="be-BY" sz="3600" dirty="0"/>
          </a:p>
        </p:txBody>
      </p:sp>
    </p:spTree>
    <p:extLst>
      <p:ext uri="{BB962C8B-B14F-4D97-AF65-F5344CB8AC3E}">
        <p14:creationId xmlns:p14="http://schemas.microsoft.com/office/powerpoint/2010/main" val="1869300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Дети в киберпространстве:</a:t>
            </a:r>
            <a:endParaRPr lang="be-BY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1628800"/>
            <a:ext cx="7992888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/>
              <a:t>* Дети, находящиеся в социально или экономически трудном положении</a:t>
            </a:r>
          </a:p>
          <a:p>
            <a:r>
              <a:rPr lang="ru-RU" sz="2800" b="1" dirty="0" smtClean="0"/>
              <a:t>(дети из малообеспеченных семей и семей группы риска);</a:t>
            </a:r>
          </a:p>
          <a:p>
            <a:r>
              <a:rPr lang="ru-RU" sz="2800" b="1" dirty="0" smtClean="0"/>
              <a:t>* Жертвы сексуального насилия и эксплуатации;</a:t>
            </a:r>
          </a:p>
          <a:p>
            <a:r>
              <a:rPr lang="ru-RU" sz="2800" b="1" dirty="0" smtClean="0"/>
              <a:t>* Дети, обладающие низкой самооценкой;</a:t>
            </a:r>
          </a:p>
          <a:p>
            <a:r>
              <a:rPr lang="ru-RU" sz="2800" b="1" dirty="0" smtClean="0"/>
              <a:t>* Воспитанники детских домов, приютов, интернатов;</a:t>
            </a:r>
          </a:p>
          <a:p>
            <a:r>
              <a:rPr lang="ru-RU" sz="2800" b="1" dirty="0" smtClean="0"/>
              <a:t>* Дети из благополучных семей </a:t>
            </a: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2627298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751506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Современный Интернет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4438"/>
            <a:ext cx="7239000" cy="5241925"/>
          </a:xfrm>
          <a:solidFill>
            <a:schemeClr val="bg2">
              <a:lumMod val="75000"/>
            </a:schemeClr>
          </a:solidFill>
        </p:spPr>
        <p:txBody>
          <a:bodyPr>
            <a:normAutofit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dirty="0" smtClean="0"/>
              <a:t>широкополосная сеть </a:t>
            </a:r>
            <a:r>
              <a:rPr lang="ru-RU" dirty="0" err="1" smtClean="0"/>
              <a:t>Broadband</a:t>
            </a:r>
            <a:r>
              <a:rPr lang="ru-RU" dirty="0" smtClean="0"/>
              <a:t>  (скоростной Интернет, новые возможности для интерактивных </a:t>
            </a:r>
            <a:r>
              <a:rPr lang="ru-RU" dirty="0" err="1" smtClean="0"/>
              <a:t>Интернет-приложений</a:t>
            </a:r>
            <a:r>
              <a:rPr lang="ru-RU" dirty="0" smtClean="0"/>
              <a:t>)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В Беларуси, подписка на </a:t>
            </a:r>
            <a:r>
              <a:rPr lang="ru-RU" dirty="0" err="1" smtClean="0"/>
              <a:t>Broadband</a:t>
            </a:r>
            <a:r>
              <a:rPr lang="ru-RU" dirty="0" smtClean="0"/>
              <a:t> увеличилась на 628%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dirty="0" smtClean="0"/>
              <a:t>Использование беспроводной сети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dirty="0" smtClean="0"/>
              <a:t>Система обмена файлами P2P (</a:t>
            </a:r>
            <a:r>
              <a:rPr lang="ru-RU" dirty="0" err="1" smtClean="0"/>
              <a:t>peer-to-peer</a:t>
            </a:r>
            <a:r>
              <a:rPr lang="ru-RU" dirty="0" smtClean="0"/>
              <a:t>, «</a:t>
            </a:r>
            <a:r>
              <a:rPr lang="ru-RU" dirty="0" err="1" smtClean="0"/>
              <a:t>равный-равному</a:t>
            </a:r>
            <a:r>
              <a:rPr lang="ru-RU" dirty="0" smtClean="0"/>
              <a:t>»)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dirty="0" smtClean="0"/>
              <a:t>самые популярные поисковые сайты: «Только лучшее детское порно: девочки от 5 до 14, части видео можете посмотреть бесплатно!»; «предлагаю обмен фотографиями девочек до 15 лет».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675"/>
            <a:ext cx="7239000" cy="107929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0042"/>
            <a:ext cx="7239000" cy="5956321"/>
          </a:xfrm>
          <a:solidFill>
            <a:schemeClr val="bg2">
              <a:lumMod val="75000"/>
            </a:schemeClr>
          </a:solidFill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dirty="0" smtClean="0"/>
              <a:t>Постоянная тенденция увеличения узлов (47%), содержащих записи насилия четвертого и пятого уровня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endParaRPr lang="ru-RU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dirty="0" smtClean="0"/>
              <a:t>Самое брутальное и экстремальное сексуальное насилие, согласно категоризации Руководства Британского Совета, по вынесению приговоров: четвертый уровень: </a:t>
            </a:r>
            <a:r>
              <a:rPr lang="ru-RU" b="1" dirty="0" smtClean="0"/>
              <a:t>сексуальные действия с проникновением, включающие ребенка или детей, или детей и взрослых</a:t>
            </a:r>
            <a:r>
              <a:rPr lang="ru-RU" dirty="0" smtClean="0"/>
              <a:t>; пятый уровень: </a:t>
            </a:r>
            <a:r>
              <a:rPr lang="ru-RU" b="1" dirty="0" smtClean="0"/>
              <a:t>садизм или проникновение животного или с помощью животного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680068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800" dirty="0" smtClean="0"/>
              <a:t>виртуальный мир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3000"/>
            <a:ext cx="7472363" cy="5313363"/>
          </a:xfrm>
          <a:solidFill>
            <a:schemeClr val="bg2">
              <a:lumMod val="75000"/>
            </a:schemeClr>
          </a:solidFill>
        </p:spPr>
        <p:txBody>
          <a:bodyPr>
            <a:normAutofit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sz="2800" i="1" dirty="0" smtClean="0"/>
              <a:t>«Вторая Жизнь» </a:t>
            </a:r>
            <a:r>
              <a:rPr lang="ru-RU" sz="2800" dirty="0" smtClean="0"/>
              <a:t>- компьютерная среда, похожая на реальный мир, где пользователи могут взаимодействовать в виртуальной форме посредством </a:t>
            </a:r>
            <a:r>
              <a:rPr lang="ru-RU" sz="2800" i="1" dirty="0" smtClean="0"/>
              <a:t>«</a:t>
            </a:r>
            <a:r>
              <a:rPr lang="ru-RU" sz="2800" i="1" dirty="0" err="1" smtClean="0"/>
              <a:t>аватаров</a:t>
            </a:r>
            <a:r>
              <a:rPr lang="ru-RU" sz="2800" i="1" dirty="0" smtClean="0"/>
              <a:t>»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endParaRPr lang="ru-RU" i="1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endParaRPr lang="ru-RU" i="1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endParaRPr lang="ru-RU" i="1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endParaRPr lang="ru-RU" i="1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dirty="0" smtClean="0"/>
              <a:t>доказаны случаи сексуального насилия, направленные на </a:t>
            </a:r>
            <a:r>
              <a:rPr lang="ru-RU" dirty="0" err="1" smtClean="0"/>
              <a:t>аватары</a:t>
            </a:r>
            <a:r>
              <a:rPr lang="ru-RU" dirty="0" smtClean="0"/>
              <a:t>, представляющие детей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465754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400" i="1" dirty="0" smtClean="0"/>
              <a:t>«Вторая Жизнь»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71563"/>
            <a:ext cx="7239000" cy="5384800"/>
          </a:xfrm>
          <a:solidFill>
            <a:schemeClr val="bg2">
              <a:lumMod val="75000"/>
            </a:schemeClr>
          </a:solidFill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sz="2800" dirty="0" smtClean="0"/>
              <a:t>игра </a:t>
            </a:r>
            <a:r>
              <a:rPr lang="ru-RU" sz="2800" i="1" dirty="0" smtClean="0"/>
              <a:t>«</a:t>
            </a:r>
            <a:r>
              <a:rPr lang="ru-RU" sz="2800" i="1" dirty="0" err="1" smtClean="0"/>
              <a:t>ageplay</a:t>
            </a:r>
            <a:r>
              <a:rPr lang="ru-RU" sz="2800" i="1" dirty="0" smtClean="0"/>
              <a:t>»  - </a:t>
            </a:r>
            <a:r>
              <a:rPr lang="ru-RU" sz="2800" dirty="0" smtClean="0"/>
              <a:t>резиденты создают свои </a:t>
            </a:r>
            <a:r>
              <a:rPr lang="ru-RU" sz="2800" dirty="0" err="1" smtClean="0"/>
              <a:t>аватары</a:t>
            </a:r>
            <a:r>
              <a:rPr lang="ru-RU" sz="2800" dirty="0" smtClean="0"/>
              <a:t> так, чтобы они напоминали детей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endParaRPr lang="ru-RU" sz="2800" i="1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endParaRPr lang="ru-RU" sz="2800" i="1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2800" dirty="0" smtClean="0"/>
              <a:t>В этой игре существует анимационный «комплект для изнасилования», который может быть куплен для усовершенствования </a:t>
            </a:r>
            <a:r>
              <a:rPr lang="ru-RU" sz="2800" dirty="0" err="1" smtClean="0"/>
              <a:t>аватара</a:t>
            </a:r>
            <a:endParaRPr lang="ru-RU" sz="2800" i="1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Сайты знакомств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chemeClr val="bg2">
              <a:lumMod val="75000"/>
            </a:schemeClr>
          </a:solidFill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sz="3200" b="1" dirty="0" smtClean="0"/>
              <a:t>размещение своих </a:t>
            </a:r>
            <a:r>
              <a:rPr lang="ru-RU" sz="3200" b="1" dirty="0" err="1" smtClean="0"/>
              <a:t>сексуализированных</a:t>
            </a:r>
            <a:r>
              <a:rPr lang="ru-RU" sz="3200" b="1" dirty="0" smtClean="0"/>
              <a:t> изображений или описаний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endParaRPr lang="ru-RU" sz="3200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sz="3200" dirty="0" smtClean="0"/>
              <a:t>Ведут себя как сексуальные объекты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4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Факты насилия в киберпространстве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chemeClr val="bg2">
              <a:lumMod val="75000"/>
            </a:schemeClr>
          </a:solidFill>
        </p:spPr>
        <p:txBody>
          <a:bodyPr>
            <a:normAutofit fontScale="92500" lnSpcReduction="2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b="1" dirty="0" smtClean="0">
                <a:solidFill>
                  <a:srgbClr val="0070C0"/>
                </a:solidFill>
              </a:rPr>
              <a:t>Беларусь.</a:t>
            </a:r>
          </a:p>
          <a:p>
            <a:pPr marL="274320" indent="-274320" eaLnBrk="1" fontAlgn="auto" hangingPunct="1">
              <a:spcAft>
                <a:spcPts val="0"/>
              </a:spcAft>
              <a:buNone/>
              <a:defRPr/>
            </a:pPr>
            <a:r>
              <a:rPr lang="ru-RU" dirty="0" smtClean="0"/>
              <a:t>   житель Бреста был арестован за продажу в Интернете изображений насилия над детьми через форумы. Имел прейскурант на 12 DVD-дисков со сценами сексуального насилия над девочками, некоторым из них было лишь по 5 лет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b="1" dirty="0" err="1" smtClean="0">
                <a:solidFill>
                  <a:srgbClr val="0070C0"/>
                </a:solidFill>
              </a:rPr>
              <a:t>Moлдова</a:t>
            </a:r>
            <a:r>
              <a:rPr lang="ru-RU" b="1" dirty="0" smtClean="0">
                <a:solidFill>
                  <a:srgbClr val="0070C0"/>
                </a:solidFill>
              </a:rPr>
              <a:t>. </a:t>
            </a:r>
          </a:p>
          <a:p>
            <a:pPr marL="274320" indent="-274320" eaLnBrk="1" fontAlgn="auto" hangingPunct="1">
              <a:spcAft>
                <a:spcPts val="0"/>
              </a:spcAft>
              <a:buNone/>
              <a:defRPr/>
            </a:pPr>
            <a:r>
              <a:rPr lang="ru-RU" b="1" dirty="0" smtClean="0"/>
              <a:t>   </a:t>
            </a:r>
            <a:r>
              <a:rPr lang="ru-RU" dirty="0" smtClean="0"/>
              <a:t>трое иностранцев в сотрудничестве с молдавскими гражданами организовали псевдо «модельное агентство» в Кишиневе, где они производили изображения насилия над детьми и распространяли их в Интернете через различные </a:t>
            </a:r>
            <a:r>
              <a:rPr lang="ru-RU" dirty="0" err="1" smtClean="0"/>
              <a:t>вебсайты</a:t>
            </a:r>
            <a:endParaRPr lang="ru-RU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675"/>
            <a:ext cx="7239000" cy="107929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71480"/>
            <a:ext cx="7239000" cy="5884883"/>
          </a:xfrm>
          <a:solidFill>
            <a:schemeClr val="bg2">
              <a:lumMod val="75000"/>
            </a:schemeClr>
          </a:solidFill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b="1" dirty="0" smtClean="0">
                <a:solidFill>
                  <a:srgbClr val="0070C0"/>
                </a:solidFill>
              </a:rPr>
              <a:t>Украина </a:t>
            </a:r>
          </a:p>
          <a:p>
            <a:pPr marL="274320" indent="-274320" eaLnBrk="1" fontAlgn="auto" hangingPunct="1">
              <a:spcAft>
                <a:spcPts val="0"/>
              </a:spcAft>
              <a:buNone/>
              <a:defRPr/>
            </a:pPr>
            <a:r>
              <a:rPr lang="ru-RU" b="1" dirty="0" smtClean="0"/>
              <a:t>   </a:t>
            </a:r>
            <a:r>
              <a:rPr lang="ru-RU" dirty="0" smtClean="0"/>
              <a:t>2006 г. 43-летний мужчина и его жена (33) производили порнографические изображения своей дочери, которой на то время было 6 лет, включая смоделированный половой акт с ее отцом.</a:t>
            </a:r>
          </a:p>
          <a:p>
            <a:pPr marL="274320" indent="-274320" eaLnBrk="1" fontAlgn="auto" hangingPunct="1">
              <a:spcAft>
                <a:spcPts val="0"/>
              </a:spcAft>
              <a:buNone/>
              <a:defRPr/>
            </a:pPr>
            <a:r>
              <a:rPr lang="ru-RU" dirty="0" smtClean="0"/>
              <a:t> </a:t>
            </a:r>
            <a:r>
              <a:rPr lang="ru-RU" sz="2400" i="1" dirty="0" smtClean="0"/>
              <a:t>Они постепенно перешли к совершению насилия над некоторыми другими девочками такого же возраста и старше и распространяли созданные материалы через Интернет за 24-59 долларов США.</a:t>
            </a:r>
          </a:p>
          <a:p>
            <a:pPr marL="274320" indent="-274320" eaLnBrk="1" fontAlgn="auto" hangingPunct="1">
              <a:spcAft>
                <a:spcPts val="0"/>
              </a:spcAft>
              <a:buNone/>
              <a:defRPr/>
            </a:pPr>
            <a:r>
              <a:rPr lang="ru-RU" sz="2400" i="1" dirty="0" smtClean="0"/>
              <a:t> К материалам получали доступ граждане скандинавских стран, США, Португалии, Уругвая и другие</a:t>
            </a:r>
            <a:endParaRPr lang="ru-RU" sz="24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/>
              <a:t>насилие</a:t>
            </a:r>
            <a:endParaRPr lang="ru-RU" dirty="0"/>
          </a:p>
        </p:txBody>
      </p:sp>
      <p:sp>
        <p:nvSpPr>
          <p:cNvPr id="7171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4000" dirty="0" smtClean="0"/>
              <a:t>Физическое</a:t>
            </a:r>
          </a:p>
          <a:p>
            <a:r>
              <a:rPr lang="ru-RU" sz="4000" dirty="0" smtClean="0"/>
              <a:t>Религиозное</a:t>
            </a:r>
          </a:p>
          <a:p>
            <a:r>
              <a:rPr lang="ru-RU" sz="4000" dirty="0" smtClean="0"/>
              <a:t>Психическое</a:t>
            </a:r>
          </a:p>
          <a:p>
            <a:r>
              <a:rPr lang="ru-RU" sz="4000" dirty="0" smtClean="0"/>
              <a:t>Социальное </a:t>
            </a:r>
            <a:endParaRPr lang="en-US" sz="4000" dirty="0" smtClean="0"/>
          </a:p>
          <a:p>
            <a:r>
              <a:rPr lang="be-BY" sz="4000" dirty="0" smtClean="0"/>
              <a:t>В</a:t>
            </a:r>
            <a:r>
              <a:rPr lang="ru-RU" sz="4000" dirty="0" err="1" smtClean="0"/>
              <a:t>иртуальное</a:t>
            </a:r>
            <a:endParaRPr lang="ru-RU" sz="4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675"/>
            <a:ext cx="7239000" cy="67945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chemeClr val="bg2">
              <a:lumMod val="75000"/>
            </a:schemeClr>
          </a:solidFill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b="1" dirty="0" smtClean="0">
                <a:solidFill>
                  <a:srgbClr val="0070C0"/>
                </a:solidFill>
              </a:rPr>
              <a:t>Украина.</a:t>
            </a:r>
          </a:p>
          <a:p>
            <a:pPr marL="274320" indent="-274320" eaLnBrk="1" fontAlgn="auto" hangingPunct="1">
              <a:spcAft>
                <a:spcPts val="0"/>
              </a:spcAft>
              <a:buNone/>
              <a:defRPr/>
            </a:pPr>
            <a:r>
              <a:rPr lang="ru-RU" dirty="0" smtClean="0"/>
              <a:t>   шестеро учеников были вовлечены в производство порнографического видео с участием их одноклассницы и распространили его в Интернете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b="1" dirty="0" smtClean="0">
                <a:solidFill>
                  <a:srgbClr val="0070C0"/>
                </a:solidFill>
              </a:rPr>
              <a:t>Молдова.</a:t>
            </a:r>
          </a:p>
          <a:p>
            <a:pPr marL="274320" indent="-274320" eaLnBrk="1" fontAlgn="auto" hangingPunct="1">
              <a:spcAft>
                <a:spcPts val="0"/>
              </a:spcAft>
              <a:buNone/>
              <a:defRPr/>
            </a:pPr>
            <a:r>
              <a:rPr lang="ru-RU" dirty="0" smtClean="0"/>
              <a:t>   23-летний юноша и его мать производили и распространяли </a:t>
            </a:r>
            <a:r>
              <a:rPr lang="ru-RU" dirty="0" err="1" smtClean="0"/>
              <a:t>порновидео</a:t>
            </a:r>
            <a:r>
              <a:rPr lang="ru-RU" dirty="0" smtClean="0"/>
              <a:t> в режиме реального времени с молодежью, включая и несовершеннолетних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675"/>
            <a:ext cx="7239000" cy="393681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42918"/>
            <a:ext cx="7239000" cy="5813445"/>
          </a:xfrm>
          <a:solidFill>
            <a:schemeClr val="bg2">
              <a:lumMod val="75000"/>
            </a:schemeClr>
          </a:solidFill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b="1" dirty="0" smtClean="0">
                <a:solidFill>
                  <a:srgbClr val="0070C0"/>
                </a:solidFill>
              </a:rPr>
              <a:t>Россия, Иркутск. </a:t>
            </a:r>
          </a:p>
          <a:p>
            <a:pPr marL="274320" indent="-274320" eaLnBrk="1" fontAlgn="auto" hangingPunct="1">
              <a:spcAft>
                <a:spcPts val="0"/>
              </a:spcAft>
              <a:buNone/>
              <a:defRPr/>
            </a:pPr>
            <a:r>
              <a:rPr lang="ru-RU" dirty="0" smtClean="0"/>
              <a:t>   пятеро молодых людей в возрасте 21-22 года организовали производство и распространение изображений насилия над детьми. Их жертвами стали около 100 мальчиков в возрасте 12-18 лет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b="1" dirty="0" smtClean="0">
                <a:solidFill>
                  <a:srgbClr val="0070C0"/>
                </a:solidFill>
              </a:rPr>
              <a:t>Украина.</a:t>
            </a:r>
          </a:p>
          <a:p>
            <a:pPr marL="274320" indent="-274320" eaLnBrk="1" fontAlgn="auto" hangingPunct="1">
              <a:spcAft>
                <a:spcPts val="0"/>
              </a:spcAft>
              <a:buNone/>
              <a:defRPr/>
            </a:pPr>
            <a:r>
              <a:rPr lang="ru-RU" dirty="0" smtClean="0"/>
              <a:t>   16-летние ученики элитной школы в Черкассах создали 13-минутный порнофильм, где сами снимались, и который затем распространили через локальную сеть Интернет, в Интернет-клубах и на компакт- дисках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675"/>
            <a:ext cx="7239000" cy="179367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42918"/>
            <a:ext cx="7239000" cy="5813445"/>
          </a:xfrm>
          <a:solidFill>
            <a:schemeClr val="bg2">
              <a:lumMod val="75000"/>
            </a:schemeClr>
          </a:solidFill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sz="2800" b="1" dirty="0" smtClean="0">
                <a:solidFill>
                  <a:srgbClr val="0070C0"/>
                </a:solidFill>
              </a:rPr>
              <a:t>Сеть, основанная в России и Беларуси </a:t>
            </a:r>
          </a:p>
          <a:p>
            <a:pPr marL="274320" indent="-274320" eaLnBrk="1" fontAlgn="auto" hangingPunct="1">
              <a:spcAft>
                <a:spcPts val="0"/>
              </a:spcAft>
              <a:buNone/>
              <a:defRPr/>
            </a:pPr>
            <a:r>
              <a:rPr lang="ru-RU" dirty="0" smtClean="0"/>
              <a:t>      занималась распространением изображений насилия над детьми через электронную почту, используя российские адреса, для клиентов в США, во Франции, Норвегии и Канаде. Деньги за просмотр снимков насилия над детьми </a:t>
            </a:r>
            <a:r>
              <a:rPr lang="ru-RU" dirty="0" err="1" smtClean="0"/>
              <a:t>онлайн</a:t>
            </a:r>
            <a:r>
              <a:rPr lang="ru-RU" dirty="0" smtClean="0"/>
              <a:t> переводились посреднику в Молдавии </a:t>
            </a:r>
          </a:p>
          <a:p>
            <a:pPr marL="274320" indent="-274320" eaLnBrk="1" fontAlgn="auto" hangingPunct="1">
              <a:spcAft>
                <a:spcPts val="0"/>
              </a:spcAft>
              <a:buNone/>
              <a:defRPr/>
            </a:pPr>
            <a:endParaRPr lang="ru-RU" dirty="0" smtClean="0"/>
          </a:p>
          <a:p>
            <a:pPr marL="274320" indent="-274320" eaLnBrk="1" fontAlgn="auto" hangingPunct="1">
              <a:spcAft>
                <a:spcPts val="0"/>
              </a:spcAft>
              <a:buNone/>
              <a:defRPr/>
            </a:pPr>
            <a:r>
              <a:rPr lang="ru-RU" i="1" dirty="0" smtClean="0"/>
              <a:t>    Жертвами были девочки предположительно в возрасте от 10 до 14 лет.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Мобильные телефоны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chemeClr val="bg2">
              <a:lumMod val="75000"/>
            </a:schemeClr>
          </a:solidFill>
        </p:spPr>
        <p:txBody>
          <a:bodyPr>
            <a:normAutofit fontScale="92500"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sz="2800" dirty="0" smtClean="0"/>
              <a:t>высококачественная </a:t>
            </a:r>
            <a:r>
              <a:rPr lang="ru-RU" sz="2800" dirty="0" err="1" smtClean="0"/>
              <a:t>мегапиксельная</a:t>
            </a:r>
            <a:r>
              <a:rPr lang="ru-RU" sz="2800" dirty="0" smtClean="0"/>
              <a:t> фотография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sz="2800" dirty="0" smtClean="0"/>
              <a:t> видеокамера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sz="2800" dirty="0" err="1" smtClean="0"/>
              <a:t>видеозвонок</a:t>
            </a:r>
            <a:r>
              <a:rPr lang="ru-RU" sz="2800" dirty="0" smtClean="0"/>
              <a:t>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sz="2800" dirty="0" smtClean="0"/>
              <a:t>MP3-проигрыватели 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sz="2800" dirty="0" smtClean="0"/>
              <a:t>общение с помощью 3G 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sz="2800" dirty="0" smtClean="0"/>
              <a:t>высокоскоростной Интернет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endParaRPr lang="ru-RU" sz="2800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2800" i="1" dirty="0" smtClean="0"/>
              <a:t>растущая тенденция распространения порнографических изображений, видео или игр через СМС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675"/>
            <a:ext cx="7239000" cy="10795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ru-RU" sz="1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71500"/>
            <a:ext cx="7239000" cy="5884863"/>
          </a:xfrm>
          <a:solidFill>
            <a:schemeClr val="bg2">
              <a:lumMod val="75000"/>
            </a:schemeClr>
          </a:solidFill>
        </p:spPr>
        <p:txBody>
          <a:bodyPr>
            <a:no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sz="2800" dirty="0" smtClean="0"/>
              <a:t>Насильники используют не только желание молодежи владеть самыми новыми мобильными телефонами, вызывающими восторг среди ровесников, но тот факт, что для оплаты звонков требуются деньги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endParaRPr lang="ru-RU" sz="2800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sz="2800" dirty="0" smtClean="0"/>
              <a:t>В </a:t>
            </a:r>
            <a:r>
              <a:rPr lang="ru-RU" sz="2800" dirty="0" err="1" smtClean="0"/>
              <a:t>Тайланде</a:t>
            </a:r>
            <a:r>
              <a:rPr lang="ru-RU" sz="2800" dirty="0" smtClean="0"/>
              <a:t>, например, насильники находят детей </a:t>
            </a:r>
            <a:r>
              <a:rPr lang="ru-RU" sz="2800" dirty="0" err="1" smtClean="0"/>
              <a:t>онлайн</a:t>
            </a:r>
            <a:r>
              <a:rPr lang="ru-RU" sz="2800" dirty="0" smtClean="0"/>
              <a:t>, обещают им самые лучшие карточки для оплаты мобильной связи в обмен на сексуальные услуги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7239000" cy="785834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детская порнография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71563"/>
            <a:ext cx="7239000" cy="5384800"/>
          </a:xfrm>
          <a:solidFill>
            <a:schemeClr val="bg2">
              <a:lumMod val="75000"/>
            </a:schemeClr>
          </a:solidFill>
          <a:ln w="38100">
            <a:solidFill>
              <a:schemeClr val="tx1"/>
            </a:solidFill>
          </a:ln>
        </p:spPr>
        <p:txBody>
          <a:bodyPr>
            <a:normAutofit fontScale="85000"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endParaRPr lang="ru-RU" sz="2800" i="1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sz="3300" i="1" dirty="0" smtClean="0"/>
              <a:t>«любое изображение какими бы то ни было средствами ребенка, совершающего реальные или смоделированные откровенно сексуальные действия, или любое изображение половых органов ребенка главным образом в сексуальны целях»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endParaRPr lang="ru-RU" sz="2800" i="1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endParaRPr lang="ru-RU" sz="2800" b="1" i="1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b="1" i="1" dirty="0" smtClean="0"/>
              <a:t>Факультативный протокол к Конвенции ООН о правах ребенка, касающийся торговли детьми, детской проституции и детской порнографии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96582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800" i="1" dirty="0" smtClean="0"/>
              <a:t>Конвенция Совета  Европы  о </a:t>
            </a:r>
            <a:r>
              <a:rPr lang="ru-RU" sz="2800" i="1" dirty="0" err="1" smtClean="0"/>
              <a:t>киберпреступности</a:t>
            </a:r>
            <a:r>
              <a:rPr lang="ru-RU" sz="2800" i="1" dirty="0" smtClean="0"/>
              <a:t>  (2004 г.)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chemeClr val="bg2">
              <a:lumMod val="75000"/>
            </a:schemeClr>
          </a:solidFill>
        </p:spPr>
        <p:txBody>
          <a:bodyPr>
            <a:normAutofit fontScale="92500" lnSpcReduction="2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b="1" dirty="0" smtClean="0">
                <a:solidFill>
                  <a:srgbClr val="0070C0"/>
                </a:solidFill>
              </a:rPr>
              <a:t>КРИМИНАЛИЗИРУЕТ все действия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dirty="0" smtClean="0"/>
              <a:t>по созданию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dirty="0" smtClean="0"/>
              <a:t> предложению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dirty="0" smtClean="0"/>
              <a:t>открытию доступа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dirty="0" smtClean="0"/>
              <a:t>распространению и  передаче детской порнографии через компьютерную систему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dirty="0" smtClean="0"/>
              <a:t>нахождение детской порнографии в компьютерной системе для собственного пользования или для другого лица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dirty="0" smtClean="0"/>
              <a:t> владение детской порнографией в компьютерной системе или средствах сохранения компьютерных данных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 </a:t>
            </a:r>
            <a:r>
              <a:rPr lang="ru-RU" b="1" dirty="0" smtClean="0">
                <a:solidFill>
                  <a:srgbClr val="0070C0"/>
                </a:solidFill>
              </a:rPr>
              <a:t>Эти действия должны быть определены как УГОЛОВНЫЕ ПРЕСТУПЛЕНИЯ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7242048" cy="1143000"/>
          </a:xfrm>
        </p:spPr>
        <p:txBody>
          <a:bodyPr>
            <a:normAutofit fontScale="90000"/>
          </a:bodyPr>
          <a:lstStyle/>
          <a:p>
            <a:pPr algn="r"/>
            <a:r>
              <a:rPr lang="ru-RU" dirty="0" smtClean="0"/>
              <a:t>Зависимость от  компьютерных Игр</a:t>
            </a:r>
            <a:endParaRPr lang="be-BY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45662" y="1668498"/>
            <a:ext cx="779874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/>
              <a:t>On-Lin</a:t>
            </a:r>
            <a:r>
              <a:rPr lang="en-US" sz="3200" dirty="0" smtClean="0"/>
              <a:t> –</a:t>
            </a:r>
            <a:r>
              <a:rPr lang="be-BY" sz="3200" dirty="0" smtClean="0"/>
              <a:t> </a:t>
            </a:r>
            <a:r>
              <a:rPr lang="ru-RU" sz="3200" dirty="0" smtClean="0"/>
              <a:t>игры в сети Интернета</a:t>
            </a:r>
            <a:endParaRPr lang="en-US" sz="3200" dirty="0" smtClean="0"/>
          </a:p>
          <a:p>
            <a:r>
              <a:rPr lang="en-US" sz="3200" b="1" dirty="0" smtClean="0"/>
              <a:t>Off-Line</a:t>
            </a:r>
            <a:r>
              <a:rPr lang="ru-RU" sz="3200" dirty="0" smtClean="0"/>
              <a:t> – игры без выхода в Интернет</a:t>
            </a:r>
          </a:p>
          <a:p>
            <a:r>
              <a:rPr lang="ru-RU" sz="3200" b="1" dirty="0" smtClean="0"/>
              <a:t>Игровая компьютерная зависимость – </a:t>
            </a:r>
            <a:r>
              <a:rPr lang="ru-RU" sz="3200" dirty="0" smtClean="0"/>
              <a:t>болезненное увлечение ролевыми компьютерными играми, в которых играющий принимает на себя роль виртуального персонажа и живёт его жизнью, ощущая себя в реальности дискомфортно. 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224008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596792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Рекомендации по профилактике компьютерной зависимости</a:t>
            </a:r>
            <a:endParaRPr lang="be-BY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67544" y="2136339"/>
            <a:ext cx="6390456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1.Будьте внимательны: вовремя заметить и предупредить появление и развитие компьютерной зависимости легче, нежели потом с ней бороться.</a:t>
            </a:r>
          </a:p>
          <a:p>
            <a:r>
              <a:rPr lang="ru-RU" b="1" dirty="0" smtClean="0"/>
              <a:t>2.Постоянно проявляйте внимание и содействуйте развитию интересов и склонностей детей.</a:t>
            </a:r>
          </a:p>
          <a:p>
            <a:r>
              <a:rPr lang="ru-RU" b="1" dirty="0" smtClean="0"/>
              <a:t>3. Поощряйте его творческие начинания от увлечения музыкой до катания на лыжах.</a:t>
            </a:r>
          </a:p>
          <a:p>
            <a:r>
              <a:rPr lang="ru-RU" b="1" dirty="0" smtClean="0"/>
              <a:t>3.Помните, что компьютерная зависимость реже проявляется у подростков, занимающихся спортом, поэтому следите, чтобы ваш ребёнок должное время уделял физическим нагрузкам.</a:t>
            </a:r>
          </a:p>
          <a:p>
            <a:r>
              <a:rPr lang="ru-RU" b="1" dirty="0" smtClean="0"/>
              <a:t>4. Учитывайте личный пример в использовании возможностей компьютера: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280298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251520" y="751344"/>
            <a:ext cx="7848872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Tx/>
              <a:buChar char="-"/>
            </a:pPr>
            <a:r>
              <a:rPr lang="ru-RU" b="1" dirty="0" smtClean="0"/>
              <a:t>Делайте акцент на применении компьютера в своей работе </a:t>
            </a:r>
          </a:p>
          <a:p>
            <a:pPr marL="285750" indent="-285750">
              <a:buFontTx/>
              <a:buChar char="-"/>
            </a:pPr>
            <a:r>
              <a:rPr lang="ru-RU" b="1" dirty="0" smtClean="0"/>
              <a:t>Используйте его в качестве помощника в совместном с ребёнком досуговом творчестве (моделирование, дизайн), попутно прививая навыки общения с современной техникой</a:t>
            </a:r>
          </a:p>
          <a:p>
            <a:r>
              <a:rPr lang="ru-RU" b="1" dirty="0" smtClean="0"/>
              <a:t>5. Культивируйте чувства семейной, коллективной общности. Одиночество – повод и основание для ухода в виртуальный мир.</a:t>
            </a:r>
          </a:p>
          <a:p>
            <a:r>
              <a:rPr lang="ru-RU" b="1" dirty="0" smtClean="0"/>
              <a:t>6. Корректно используйте  своё право на запрет, так как «запретный плод сладок».</a:t>
            </a:r>
          </a:p>
          <a:p>
            <a:r>
              <a:rPr lang="ru-RU" b="1" dirty="0" smtClean="0"/>
              <a:t>7.Всегда ищите возможность подчеркнуть полноту жизненных проявлений в реальности и односторонность переживаний режиме </a:t>
            </a:r>
            <a:r>
              <a:rPr lang="en-US" b="1" dirty="0" smtClean="0"/>
              <a:t>on-line</a:t>
            </a:r>
            <a:r>
              <a:rPr lang="ru-RU" b="1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90619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675"/>
            <a:ext cx="7239000" cy="607995"/>
          </a:xfrm>
        </p:spPr>
        <p:txBody>
          <a:bodyPr/>
          <a:lstStyle/>
          <a:p>
            <a:pPr>
              <a:defRPr/>
            </a:pPr>
            <a:r>
              <a:rPr lang="ru-RU" dirty="0" smtClean="0"/>
              <a:t>насилие</a:t>
            </a:r>
            <a:endParaRPr lang="ru-RU" dirty="0"/>
          </a:p>
        </p:txBody>
      </p:sp>
      <p:sp>
        <p:nvSpPr>
          <p:cNvPr id="8195" name="Содержимое 2"/>
          <p:cNvSpPr>
            <a:spLocks noGrp="1"/>
          </p:cNvSpPr>
          <p:nvPr>
            <p:ph idx="1"/>
          </p:nvPr>
        </p:nvSpPr>
        <p:spPr>
          <a:xfrm>
            <a:off x="457200" y="1000125"/>
            <a:ext cx="7239000" cy="5456238"/>
          </a:xfrm>
        </p:spPr>
        <p:txBody>
          <a:bodyPr/>
          <a:lstStyle/>
          <a:p>
            <a:r>
              <a:rPr lang="ru-RU" sz="3200" dirty="0" smtClean="0"/>
              <a:t>Применение силы к кому – либо</a:t>
            </a:r>
          </a:p>
          <a:p>
            <a:endParaRPr lang="ru-RU" sz="3200" dirty="0" smtClean="0"/>
          </a:p>
          <a:p>
            <a:r>
              <a:rPr lang="ru-RU" sz="3200" dirty="0" smtClean="0"/>
              <a:t>Принудительное воздействие на кого – </a:t>
            </a:r>
            <a:r>
              <a:rPr lang="ru-RU" sz="3200" dirty="0" err="1" smtClean="0"/>
              <a:t>нибудь</a:t>
            </a:r>
            <a:endParaRPr lang="ru-RU" sz="3200" dirty="0" smtClean="0"/>
          </a:p>
          <a:p>
            <a:endParaRPr lang="ru-RU" sz="3200" dirty="0" smtClean="0"/>
          </a:p>
          <a:p>
            <a:r>
              <a:rPr lang="ru-RU" sz="3200" dirty="0" smtClean="0"/>
              <a:t>Нарушение личной неприкосновенности</a:t>
            </a:r>
          </a:p>
          <a:p>
            <a:endParaRPr lang="ru-RU" sz="3200" dirty="0" smtClean="0"/>
          </a:p>
          <a:p>
            <a:r>
              <a:rPr lang="ru-RU" sz="3200" dirty="0" smtClean="0"/>
              <a:t>Притеснение беззаконное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be-BY" dirty="0"/>
              <a:t>Компоненты </a:t>
            </a:r>
            <a:r>
              <a:rPr lang="be-BY" dirty="0" smtClean="0"/>
              <a:t>киберпространства:</a:t>
            </a:r>
            <a:endParaRPr lang="be-BY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4000" dirty="0" smtClean="0"/>
              <a:t>Интернет (чаты, онлайновые дискуссии)</a:t>
            </a:r>
            <a:endParaRPr lang="ru-RU" sz="4000" dirty="0"/>
          </a:p>
          <a:p>
            <a:endParaRPr lang="ru-RU" sz="4000" dirty="0"/>
          </a:p>
          <a:p>
            <a:r>
              <a:rPr lang="ru-RU" sz="4000" dirty="0"/>
              <a:t>Мобильная </a:t>
            </a:r>
            <a:r>
              <a:rPr lang="ru-RU" sz="4000" dirty="0" smtClean="0"/>
              <a:t>связь (телефонные разговоры)</a:t>
            </a:r>
            <a:endParaRPr lang="ru-RU" sz="4000" dirty="0"/>
          </a:p>
          <a:p>
            <a:endParaRPr lang="ru-RU" sz="4000" dirty="0"/>
          </a:p>
          <a:p>
            <a:r>
              <a:rPr lang="ru-RU" sz="4000" dirty="0"/>
              <a:t>Компьютерные игры</a:t>
            </a:r>
          </a:p>
          <a:p>
            <a:endParaRPr lang="be-BY" sz="4000" dirty="0"/>
          </a:p>
        </p:txBody>
      </p:sp>
    </p:spTree>
    <p:extLst>
      <p:ext uri="{BB962C8B-B14F-4D97-AF65-F5344CB8AC3E}">
        <p14:creationId xmlns:p14="http://schemas.microsoft.com/office/powerpoint/2010/main" val="2150253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7715200" cy="1173480"/>
          </a:xfrm>
        </p:spPr>
        <p:txBody>
          <a:bodyPr>
            <a:normAutofit/>
          </a:bodyPr>
          <a:lstStyle/>
          <a:p>
            <a:pPr algn="ctr"/>
            <a:r>
              <a:rPr lang="ru-RU" sz="4400" dirty="0"/>
              <a:t>Интернет для</a:t>
            </a:r>
            <a:r>
              <a:rPr lang="ru-RU" sz="3600" dirty="0"/>
              <a:t>:</a:t>
            </a:r>
            <a:endParaRPr lang="be-BY" sz="3600" dirty="0"/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ru-RU" dirty="0" smtClean="0"/>
              <a:t>общения </a:t>
            </a:r>
            <a:r>
              <a:rPr lang="ru-RU" dirty="0"/>
              <a:t>с родственниками – 44%</a:t>
            </a:r>
          </a:p>
          <a:p>
            <a:pPr marL="0" indent="0">
              <a:buNone/>
            </a:pPr>
            <a:endParaRPr lang="ru-RU" dirty="0"/>
          </a:p>
          <a:p>
            <a:r>
              <a:rPr lang="en-US" dirty="0" smtClean="0"/>
              <a:t> </a:t>
            </a:r>
            <a:r>
              <a:rPr lang="ru-RU" dirty="0" smtClean="0"/>
              <a:t>общения </a:t>
            </a:r>
            <a:r>
              <a:rPr lang="ru-RU" dirty="0"/>
              <a:t>с виртуальными друзьями – 22%</a:t>
            </a:r>
          </a:p>
          <a:p>
            <a:endParaRPr lang="ru-RU" dirty="0"/>
          </a:p>
          <a:p>
            <a:r>
              <a:rPr lang="en-US" dirty="0" smtClean="0"/>
              <a:t> </a:t>
            </a:r>
            <a:r>
              <a:rPr lang="ru-RU" dirty="0" smtClean="0"/>
              <a:t>общения </a:t>
            </a:r>
            <a:r>
              <a:rPr lang="ru-RU" dirty="0"/>
              <a:t>с незнакомцами – 33 %</a:t>
            </a:r>
          </a:p>
          <a:p>
            <a:endParaRPr lang="ru-RU" dirty="0"/>
          </a:p>
          <a:p>
            <a:endParaRPr lang="ru-RU" dirty="0"/>
          </a:p>
          <a:p>
            <a:endParaRPr lang="be-BY" dirty="0"/>
          </a:p>
        </p:txBody>
      </p:sp>
    </p:spTree>
    <p:extLst>
      <p:ext uri="{BB962C8B-B14F-4D97-AF65-F5344CB8AC3E}">
        <p14:creationId xmlns:p14="http://schemas.microsoft.com/office/powerpoint/2010/main" val="297996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404664"/>
            <a:ext cx="7239000" cy="11430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100" dirty="0" smtClean="0"/>
              <a:t>Виды насилия над детьми в киберпространстве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3000"/>
            <a:ext cx="7239000" cy="5313363"/>
          </a:xfrm>
          <a:solidFill>
            <a:schemeClr val="bg2">
              <a:lumMod val="75000"/>
            </a:schemeClr>
          </a:solidFill>
        </p:spPr>
        <p:txBody>
          <a:bodyPr>
            <a:normAutofit fontScale="92500" lnSpcReduction="2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sz="2800" b="1" dirty="0" smtClean="0"/>
              <a:t>Производство, распространение и использование материалов, изображающих сексуальное насилие над детьми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sz="2800" b="1" dirty="0" smtClean="0">
                <a:solidFill>
                  <a:srgbClr val="C00000"/>
                </a:solidFill>
              </a:rPr>
              <a:t>Онлайн соблазнение или «обхаживание» (завоевание доверия ребенка для того, чтобы вовлечь его в ситуацию насилия для сексуального удовлетворения )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sz="2800" dirty="0" smtClean="0"/>
              <a:t> </a:t>
            </a:r>
            <a:r>
              <a:rPr lang="ru-RU" sz="2800" b="1" dirty="0" smtClean="0"/>
              <a:t>Доступ детей к материалам, которые могут нанести вред психике ребенка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sz="2800" b="1" dirty="0" smtClean="0">
                <a:solidFill>
                  <a:srgbClr val="C00000"/>
                </a:solidFill>
              </a:rPr>
              <a:t>Домогательства и запугивания (насмешки, оскорбления, запугивания, физический или психологический террор с целью вызвать страх и добиться подчинения)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ru-RU" dirty="0" err="1" smtClean="0"/>
              <a:t>Груминг</a:t>
            </a:r>
            <a:endParaRPr lang="be-BY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Выслушивание проблем ребёнка, завоевание доверия, обсуждение интимных вопросов с целью ослабления моральных запретов.</a:t>
            </a:r>
          </a:p>
          <a:p>
            <a:pPr marL="0" indent="0">
              <a:buNone/>
            </a:pPr>
            <a:r>
              <a:rPr lang="ru-RU" b="1" dirty="0" smtClean="0"/>
              <a:t>Результат: согласие ребёнка на встречу, вовлечение в производство порнографии путём отправки фотографий </a:t>
            </a:r>
          </a:p>
          <a:p>
            <a:pPr marL="0" indent="0">
              <a:buNone/>
            </a:pPr>
            <a:r>
              <a:rPr lang="ru-RU" b="1" dirty="0" smtClean="0"/>
              <a:t>+ использование веб-камер, </a:t>
            </a:r>
            <a:r>
              <a:rPr lang="ru-RU" b="1" dirty="0"/>
              <a:t>распространение и использование материалов, изображающих сексуальное насилие над детьми</a:t>
            </a:r>
          </a:p>
          <a:p>
            <a:pPr marL="0" indent="0">
              <a:buNone/>
            </a:pPr>
            <a:r>
              <a:rPr lang="ru-RU" dirty="0" smtClean="0"/>
              <a:t>Шантаж</a:t>
            </a:r>
            <a:endParaRPr lang="be-BY" dirty="0"/>
          </a:p>
        </p:txBody>
      </p:sp>
    </p:spTree>
    <p:extLst>
      <p:ext uri="{BB962C8B-B14F-4D97-AF65-F5344CB8AC3E}">
        <p14:creationId xmlns:p14="http://schemas.microsoft.com/office/powerpoint/2010/main" val="3811004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08696"/>
          </a:xfrm>
        </p:spPr>
        <p:txBody>
          <a:bodyPr>
            <a:normAutofit/>
          </a:bodyPr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ru-RU" dirty="0" smtClean="0"/>
              <a:t>Обхаживание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chemeClr val="bg2">
              <a:lumMod val="75000"/>
            </a:schemeClr>
          </a:solidFill>
        </p:spPr>
        <p:txBody>
          <a:bodyPr>
            <a:normAutofit lnSpcReduction="10000"/>
          </a:bodyPr>
          <a:lstStyle/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ru-RU" sz="4000" dirty="0" smtClean="0"/>
              <a:t>- приставание к ребёнку с целью использовать его в дальнейшем для сексуального удовлетворения (достаточно длительный процесс, который может быть прерван злоумышленником)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 данным исследований </a:t>
            </a:r>
            <a:endParaRPr lang="be-BY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1628800"/>
            <a:ext cx="8136904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/>
              <a:t>56% в течение года вовлекались в разговоры сексуального характера в сети Интернет;</a:t>
            </a:r>
          </a:p>
          <a:p>
            <a:endParaRPr lang="ru-RU" sz="2800" b="1" dirty="0" smtClean="0"/>
          </a:p>
          <a:p>
            <a:r>
              <a:rPr lang="ru-RU" sz="2800" b="1" dirty="0" smtClean="0">
                <a:solidFill>
                  <a:schemeClr val="accent5">
                    <a:lumMod val="50000"/>
                  </a:schemeClr>
                </a:solidFill>
              </a:rPr>
              <a:t>75,3 % получили встретиться вне сети;</a:t>
            </a:r>
          </a:p>
          <a:p>
            <a:endParaRPr lang="ru-RU" sz="2800" b="1" dirty="0" smtClean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ru-RU" sz="2800" b="1" dirty="0" smtClean="0"/>
              <a:t>34% получили предложения, которые показались им странными и заставили насторожиться;</a:t>
            </a:r>
          </a:p>
          <a:p>
            <a:endParaRPr lang="ru-RU" dirty="0" smtClean="0"/>
          </a:p>
          <a:p>
            <a:endParaRPr lang="ru-RU" dirty="0"/>
          </a:p>
          <a:p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38300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Изящная">
    <a:dk1>
      <a:sysClr val="windowText" lastClr="000000"/>
    </a:dk1>
    <a:lt1>
      <a:sysClr val="window" lastClr="FFFFFF"/>
    </a:lt1>
    <a:dk2>
      <a:srgbClr val="B13F9A"/>
    </a:dk2>
    <a:lt2>
      <a:srgbClr val="F4E7ED"/>
    </a:lt2>
    <a:accent1>
      <a:srgbClr val="B83D68"/>
    </a:accent1>
    <a:accent2>
      <a:srgbClr val="AC66BB"/>
    </a:accent2>
    <a:accent3>
      <a:srgbClr val="DE6C36"/>
    </a:accent3>
    <a:accent4>
      <a:srgbClr val="F9B639"/>
    </a:accent4>
    <a:accent5>
      <a:srgbClr val="CF6DA4"/>
    </a:accent5>
    <a:accent6>
      <a:srgbClr val="FA8D3D"/>
    </a:accent6>
    <a:hlink>
      <a:srgbClr val="FFDE66"/>
    </a:hlink>
    <a:folHlink>
      <a:srgbClr val="D490C5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752</TotalTime>
  <Words>1327</Words>
  <Application>Microsoft Office PowerPoint</Application>
  <PresentationFormat>Экран (4:3)</PresentationFormat>
  <Paragraphs>155</Paragraphs>
  <Slides>29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29</vt:i4>
      </vt:variant>
    </vt:vector>
  </HeadingPairs>
  <TitlesOfParts>
    <vt:vector size="30" baseType="lpstr">
      <vt:lpstr>Изящная</vt:lpstr>
      <vt:lpstr>Профилактика Злоупотреблений детьми  в киберпространстве</vt:lpstr>
      <vt:lpstr>насилие</vt:lpstr>
      <vt:lpstr>насилие</vt:lpstr>
      <vt:lpstr>Компоненты киберпространства:</vt:lpstr>
      <vt:lpstr>Интернет для:</vt:lpstr>
      <vt:lpstr>Виды насилия над детьми в киберпространстве </vt:lpstr>
      <vt:lpstr>Груминг</vt:lpstr>
      <vt:lpstr>Обхаживание</vt:lpstr>
      <vt:lpstr>По данным исследований </vt:lpstr>
      <vt:lpstr>Буллинг</vt:lpstr>
      <vt:lpstr>Демонстрация материалов, которые могут нанести психологический или физический вред ребёнку</vt:lpstr>
      <vt:lpstr>Дети в киберпространстве:</vt:lpstr>
      <vt:lpstr>Современный Интернет </vt:lpstr>
      <vt:lpstr>Презентация PowerPoint</vt:lpstr>
      <vt:lpstr>виртуальный мир</vt:lpstr>
      <vt:lpstr>«Вторая Жизнь»</vt:lpstr>
      <vt:lpstr>Сайты знакомств</vt:lpstr>
      <vt:lpstr>Факты насилия в киберпространстве</vt:lpstr>
      <vt:lpstr>Презентация PowerPoint</vt:lpstr>
      <vt:lpstr>Презентация PowerPoint</vt:lpstr>
      <vt:lpstr>Презентация PowerPoint</vt:lpstr>
      <vt:lpstr>Презентация PowerPoint</vt:lpstr>
      <vt:lpstr>Мобильные телефоны </vt:lpstr>
      <vt:lpstr>Презентация PowerPoint</vt:lpstr>
      <vt:lpstr>детская порнография </vt:lpstr>
      <vt:lpstr>Конвенция Совета  Европы  о киберпреступности  (2004 г.)</vt:lpstr>
      <vt:lpstr>Зависимость от  компьютерных Игр</vt:lpstr>
      <vt:lpstr>Рекомендации по профилактике компьютерной зависимости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Насилие в киберпространстве</dc:title>
  <dc:creator>User</dc:creator>
  <cp:lastModifiedBy>Admin</cp:lastModifiedBy>
  <cp:revision>79</cp:revision>
  <cp:lastPrinted>2015-02-23T08:07:18Z</cp:lastPrinted>
  <dcterms:created xsi:type="dcterms:W3CDTF">2009-12-14T20:17:36Z</dcterms:created>
  <dcterms:modified xsi:type="dcterms:W3CDTF">2015-02-23T08:08:25Z</dcterms:modified>
</cp:coreProperties>
</file>