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0" r:id="rId3"/>
    <p:sldId id="272" r:id="rId4"/>
    <p:sldId id="273" r:id="rId5"/>
    <p:sldId id="274" r:id="rId6"/>
    <p:sldId id="275" r:id="rId7"/>
    <p:sldId id="276" r:id="rId8"/>
    <p:sldId id="277" r:id="rId9"/>
    <p:sldId id="280" r:id="rId10"/>
    <p:sldId id="281" r:id="rId11"/>
    <p:sldId id="282" r:id="rId12"/>
    <p:sldId id="283" r:id="rId13"/>
    <p:sldId id="284" r:id="rId14"/>
    <p:sldId id="285" r:id="rId15"/>
    <p:sldId id="279" r:id="rId16"/>
    <p:sldId id="286" r:id="rId17"/>
    <p:sldId id="278" r:id="rId18"/>
    <p:sldId id="287" r:id="rId19"/>
    <p:sldId id="288" r:id="rId20"/>
    <p:sldId id="256" r:id="rId21"/>
    <p:sldId id="262" r:id="rId22"/>
    <p:sldId id="263" r:id="rId23"/>
    <p:sldId id="257" r:id="rId24"/>
    <p:sldId id="264" r:id="rId25"/>
    <p:sldId id="267" r:id="rId26"/>
    <p:sldId id="265" r:id="rId27"/>
    <p:sldId id="259" r:id="rId28"/>
    <p:sldId id="260" r:id="rId29"/>
    <p:sldId id="258" r:id="rId30"/>
    <p:sldId id="266" r:id="rId31"/>
    <p:sldId id="268" r:id="rId32"/>
    <p:sldId id="269"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3B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2" d="100"/>
          <a:sy n="72" d="100"/>
        </p:scale>
        <p:origin x="-132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88258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72409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29297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229077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08024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34080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34718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2757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422018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7544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9C7DE0-4649-464B-8DE9-DE5C796E0FF3}"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162271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C7DE0-4649-464B-8DE9-DE5C796E0FF3}" type="datetimeFigureOut">
              <a:rPr lang="ru-RU" smtClean="0"/>
              <a:pPr/>
              <a:t>19.02.2020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5C260-742F-4502-8051-9DF259DC32B6}" type="slidenum">
              <a:rPr lang="ru-RU" smtClean="0"/>
              <a:pPr/>
              <a:t>‹#›</a:t>
            </a:fld>
            <a:endParaRPr lang="ru-RU"/>
          </a:p>
        </p:txBody>
      </p:sp>
    </p:spTree>
    <p:extLst>
      <p:ext uri="{BB962C8B-B14F-4D97-AF65-F5344CB8AC3E}">
        <p14:creationId xmlns:p14="http://schemas.microsoft.com/office/powerpoint/2010/main" xmlns="" val="51677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98000">
              <a:srgbClr val="193B65"/>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772400" cy="2664295"/>
          </a:xfrm>
        </p:spPr>
        <p:txBody>
          <a:bodyPr>
            <a:normAutofit fontScale="90000"/>
          </a:bodyPr>
          <a:lstStyle/>
          <a:p>
            <a:r>
              <a:rPr lang="ru-RU" b="1" dirty="0">
                <a:solidFill>
                  <a:srgbClr val="002060"/>
                </a:solidFill>
                <a:latin typeface="Arial Black" pitchFamily="34" charset="0"/>
              </a:rPr>
              <a:t>«Профилактика </a:t>
            </a:r>
            <a:r>
              <a:rPr lang="ru-RU" b="1" dirty="0" err="1">
                <a:solidFill>
                  <a:srgbClr val="002060"/>
                </a:solidFill>
                <a:latin typeface="Arial Black" pitchFamily="34" charset="0"/>
              </a:rPr>
              <a:t>киберпреступлений</a:t>
            </a:r>
            <a:r>
              <a:rPr lang="ru-RU" b="1" dirty="0">
                <a:solidFill>
                  <a:srgbClr val="002060"/>
                </a:solidFill>
                <a:latin typeface="Arial Black" pitchFamily="34" charset="0"/>
              </a:rPr>
              <a:t>, ответственность граждан за их совершение»</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65878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a:t>
            </a:r>
            <a:r>
              <a:rPr lang="ru-RU" sz="3200" b="1" dirty="0" smtClean="0">
                <a:solidFill>
                  <a:srgbClr val="002060"/>
                </a:solidFill>
                <a:latin typeface="Times New Roman" pitchFamily="18" charset="0"/>
                <a:cs typeface="Times New Roman" pitchFamily="18" charset="0"/>
              </a:rPr>
              <a:t>– умышленное уничтожение (удалении</a:t>
            </a:r>
            <a:r>
              <a:rPr lang="ru-RU" sz="3200" b="1" dirty="0">
                <a:solidFill>
                  <a:srgbClr val="002060"/>
                </a:solidFill>
                <a:latin typeface="Times New Roman" pitchFamily="18" charset="0"/>
                <a:cs typeface="Times New Roman" pitchFamily="18" charset="0"/>
              </a:rPr>
              <a:t>, приведении в непригодное состояние, шифровании) компьютерной информации либо ее блокировании (например путем смены пароля доступа, изменении графического ключа и т.д.).</a:t>
            </a:r>
          </a:p>
        </p:txBody>
      </p:sp>
    </p:spTree>
    <p:extLst>
      <p:ext uri="{BB962C8B-B14F-4D97-AF65-F5344CB8AC3E}">
        <p14:creationId xmlns:p14="http://schemas.microsoft.com/office/powerpoint/2010/main" xmlns="" val="58898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352. Неправомерное завладение компьютерной информацией</a:t>
            </a:r>
            <a:r>
              <a:rPr lang="ru-RU" sz="3200" dirty="0"/>
              <a:t/>
            </a:r>
            <a:br>
              <a:rPr lang="ru-RU" sz="3200" dirty="0"/>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Несанкционированное копирование либо иное неправомерное завладение информацией, хранящейся в компьютерной системе, сети или на машинных носителях, либо перехват информации, передаваемой с использованием средств компьютерной связи, повлекшие причинение существенного вреда, </a:t>
            </a:r>
            <a:r>
              <a:rPr lang="ru-RU" sz="2400" b="1" dirty="0" smtClean="0">
                <a:solidFill>
                  <a:srgbClr val="002060"/>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общественными работами, или штрафом, или арестом, или ограничением свободы на срок до двух лет, или лишением свободы на тот же срок.</a:t>
            </a:r>
            <a:r>
              <a:rPr lang="ru-RU" sz="2400" dirty="0">
                <a:solidFill>
                  <a:srgbClr val="FF0000"/>
                </a:solidFill>
              </a:rPr>
              <a:t/>
            </a:r>
            <a:br>
              <a:rPr lang="ru-RU" sz="2400" dirty="0">
                <a:solidFill>
                  <a:srgbClr val="FF0000"/>
                </a:solidFill>
              </a:rPr>
            </a:b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9329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600" b="1" dirty="0">
                <a:solidFill>
                  <a:srgbClr val="002060"/>
                </a:solidFill>
                <a:latin typeface="Times New Roman" pitchFamily="18" charset="0"/>
                <a:cs typeface="Times New Roman" pitchFamily="18" charset="0"/>
              </a:rPr>
              <a:t>Например </a:t>
            </a:r>
            <a:r>
              <a:rPr lang="ru-RU" sz="3600" b="1" dirty="0" smtClean="0">
                <a:solidFill>
                  <a:srgbClr val="002060"/>
                </a:solidFill>
                <a:latin typeface="Times New Roman" pitchFamily="18" charset="0"/>
                <a:cs typeface="Times New Roman" pitchFamily="18" charset="0"/>
              </a:rPr>
              <a:t>– </a:t>
            </a:r>
            <a:r>
              <a:rPr lang="ru-RU" sz="3600" b="1" dirty="0">
                <a:solidFill>
                  <a:srgbClr val="002060"/>
                </a:solidFill>
                <a:latin typeface="Times New Roman" pitchFamily="18" charset="0"/>
                <a:cs typeface="Times New Roman" pitchFamily="18" charset="0"/>
              </a:rPr>
              <a:t>копирование писем из электронной почты, личной переписки из социальных сетей, закрытых для просмотра третьими лицами фотографий с компьютера.</a:t>
            </a:r>
          </a:p>
        </p:txBody>
      </p:sp>
    </p:spTree>
    <p:extLst>
      <p:ext uri="{BB962C8B-B14F-4D97-AF65-F5344CB8AC3E}">
        <p14:creationId xmlns:p14="http://schemas.microsoft.com/office/powerpoint/2010/main" xmlns="" val="316430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8424936" cy="5904655"/>
          </a:xfrm>
        </p:spPr>
        <p:txBody>
          <a:bodyPr>
            <a:noAutofit/>
          </a:bodyPr>
          <a:lstStyle/>
          <a:p>
            <a:r>
              <a:rPr lang="ru-RU" sz="2800" b="1" i="1" dirty="0">
                <a:latin typeface="Times New Roman" pitchFamily="18" charset="0"/>
                <a:cs typeface="Times New Roman" pitchFamily="18" charset="0"/>
              </a:rPr>
              <a:t>Статья 353. Изготовление либо сбыт специальных средств для </a:t>
            </a:r>
            <a:r>
              <a:rPr lang="ru-RU" sz="2800" b="1" i="1" dirty="0" smtClean="0">
                <a:latin typeface="Times New Roman" pitchFamily="18" charset="0"/>
                <a:cs typeface="Times New Roman" pitchFamily="18" charset="0"/>
              </a:rPr>
              <a:t>получения неправомерного доступа </a:t>
            </a:r>
            <a:r>
              <a:rPr lang="ru-RU" sz="2800" b="1" i="1" dirty="0">
                <a:latin typeface="Times New Roman" pitchFamily="18" charset="0"/>
                <a:cs typeface="Times New Roman" pitchFamily="18" charset="0"/>
              </a:rPr>
              <a:t>к компьютерной системе или </a:t>
            </a:r>
            <a:r>
              <a:rPr lang="ru-RU" sz="2800" b="1" i="1" dirty="0" smtClean="0">
                <a:latin typeface="Times New Roman" pitchFamily="18" charset="0"/>
                <a:cs typeface="Times New Roman" pitchFamily="18" charset="0"/>
              </a:rPr>
              <a:t>сети</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dirty="0"/>
              <a:t/>
            </a:r>
            <a:br>
              <a:rPr lang="ru-RU" sz="3200" dirty="0"/>
            </a:br>
            <a:r>
              <a:rPr lang="ru-RU" sz="2400" b="1" dirty="0">
                <a:solidFill>
                  <a:srgbClr val="002060"/>
                </a:solidFill>
                <a:latin typeface="Times New Roman" pitchFamily="18" charset="0"/>
                <a:cs typeface="Times New Roman" pitchFamily="18" charset="0"/>
              </a:rPr>
              <a:t>Изготовление с целью сбыта либо сбыт специальных программных или аппаратных средств для получения неправомерного доступа к защищенной компьютерной системе или сети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арестом, или ограничением свободы на срок до двух лет.</a:t>
            </a:r>
          </a:p>
        </p:txBody>
      </p:sp>
    </p:spTree>
    <p:extLst>
      <p:ext uri="{BB962C8B-B14F-4D97-AF65-F5344CB8AC3E}">
        <p14:creationId xmlns:p14="http://schemas.microsoft.com/office/powerpoint/2010/main" xmlns="" val="308181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5904655"/>
          </a:xfrm>
        </p:spPr>
        <p:txBody>
          <a:bodyPr>
            <a:noAutofit/>
          </a:bodyPr>
          <a:lstStyle/>
          <a:p>
            <a:r>
              <a:rPr lang="ru-RU" sz="2800" b="1" i="1" dirty="0">
                <a:latin typeface="Times New Roman" pitchFamily="18" charset="0"/>
                <a:cs typeface="Times New Roman" pitchFamily="18" charset="0"/>
              </a:rPr>
              <a:t>Статья 354. Разработка, использование либо распространение вредоносных программ</a:t>
            </a:r>
            <a:r>
              <a:rPr lang="ru-RU" sz="2800" dirty="0"/>
              <a:t/>
            </a:r>
            <a:br>
              <a:rPr lang="ru-RU" sz="2800" dirty="0"/>
            </a:br>
            <a:r>
              <a:rPr lang="ru-RU" sz="2800" dirty="0" smtClean="0"/>
              <a:t/>
            </a:r>
            <a:br>
              <a:rPr lang="ru-RU" sz="2800" dirty="0" smtClean="0"/>
            </a:br>
            <a:r>
              <a:rPr lang="ru-RU" sz="2400" b="1" dirty="0" smtClean="0">
                <a:solidFill>
                  <a:srgbClr val="002060"/>
                </a:solidFill>
                <a:latin typeface="Times New Roman" pitchFamily="18" charset="0"/>
                <a:cs typeface="Times New Roman" pitchFamily="18" charset="0"/>
              </a:rPr>
              <a:t>Разработка </a:t>
            </a:r>
            <a:r>
              <a:rPr lang="ru-RU" sz="2400" b="1" dirty="0">
                <a:solidFill>
                  <a:srgbClr val="002060"/>
                </a:solidFill>
                <a:latin typeface="Times New Roman" pitchFamily="18" charset="0"/>
                <a:cs typeface="Times New Roman" pitchFamily="18" charset="0"/>
              </a:rPr>
              <a:t>компьютерных программ или внесение изменений в существующие программы с целью несанкционированного уничтожения, блокирования, модификации или копирования информации, хранящейся в компьютерной системе, сети или на машинных носителях, либо разработка специальных вирусных программ, либо заведомое их использование, либо распространение носителей с такими программами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арестом, или ограничением свободы на срок до двух лет, или лишением свободы на тот же </a:t>
            </a:r>
            <a:r>
              <a:rPr lang="ru-RU" sz="2400" b="1" dirty="0" smtClean="0">
                <a:solidFill>
                  <a:srgbClr val="FF0000"/>
                </a:solidFill>
                <a:latin typeface="Times New Roman" pitchFamily="18" charset="0"/>
                <a:cs typeface="Times New Roman" pitchFamily="18" charset="0"/>
              </a:rPr>
              <a:t>срок</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797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838" y="1052736"/>
            <a:ext cx="8163610" cy="4031873"/>
          </a:xfrm>
          <a:prstGeom prst="rect">
            <a:avLst/>
          </a:prstGeom>
        </p:spPr>
        <p:txBody>
          <a:bodyPr wrap="square">
            <a:spAutoFit/>
          </a:bodyPr>
          <a:lstStyle/>
          <a:p>
            <a:pPr algn="ctr"/>
            <a:r>
              <a:rPr lang="ru-RU" sz="3200" b="1" dirty="0">
                <a:solidFill>
                  <a:srgbClr val="002060"/>
                </a:solidFill>
                <a:latin typeface="Times New Roman" pitchFamily="18" charset="0"/>
                <a:cs typeface="Times New Roman" pitchFamily="18" charset="0"/>
              </a:rPr>
              <a:t>К уголовной ответственности по данной статье могут быть привлечены лица за разработку вредоносного программного обеспечения, а также разработку и использование вирусов, например блокирующих смартфоны либо шифрующих компьютерную информацию на серверах. </a:t>
            </a:r>
          </a:p>
        </p:txBody>
      </p:sp>
    </p:spTree>
    <p:extLst>
      <p:ext uri="{BB962C8B-B14F-4D97-AF65-F5344CB8AC3E}">
        <p14:creationId xmlns:p14="http://schemas.microsoft.com/office/powerpoint/2010/main" xmlns="" val="181747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5904655"/>
          </a:xfrm>
        </p:spPr>
        <p:txBody>
          <a:bodyPr>
            <a:noAutofit/>
          </a:bodyPr>
          <a:lstStyle/>
          <a:p>
            <a:r>
              <a:rPr lang="ru-RU" sz="2800" b="1" i="1" dirty="0">
                <a:latin typeface="Times New Roman" pitchFamily="18" charset="0"/>
                <a:cs typeface="Times New Roman" pitchFamily="18" charset="0"/>
              </a:rPr>
              <a:t>Статья 355. Нарушение правил эксплуатации компьютерной системы или сети</a:t>
            </a:r>
            <a:r>
              <a:rPr lang="ru-RU" sz="2800" dirty="0"/>
              <a:t/>
            </a:r>
            <a:br>
              <a:rPr lang="ru-RU" sz="2800" dirty="0"/>
            </a:br>
            <a:r>
              <a:rPr lang="ru-RU" sz="2800" dirty="0" smtClean="0"/>
              <a:t/>
            </a:r>
            <a:br>
              <a:rPr lang="ru-RU" sz="2800" dirty="0" smtClean="0"/>
            </a:br>
            <a:r>
              <a:rPr lang="ru-RU" sz="2400" b="1" dirty="0">
                <a:solidFill>
                  <a:srgbClr val="002060"/>
                </a:solidFill>
                <a:latin typeface="Times New Roman" pitchFamily="18" charset="0"/>
                <a:cs typeface="Times New Roman" pitchFamily="18" charset="0"/>
              </a:rPr>
              <a:t>Указанная статья может быть применена к лицам, имеющим доступ к компьютерным сетям и системам, в которых хранится значимая информация, халатные действия которых привели к нарушению функционирования таких </a:t>
            </a:r>
            <a:r>
              <a:rPr lang="ru-RU" sz="2400" b="1" dirty="0" smtClean="0">
                <a:solidFill>
                  <a:srgbClr val="002060"/>
                </a:solidFill>
                <a:latin typeface="Times New Roman" pitchFamily="18" charset="0"/>
                <a:cs typeface="Times New Roman" pitchFamily="18" charset="0"/>
              </a:rPr>
              <a:t>систем</a:t>
            </a:r>
            <a:r>
              <a:rPr lang="ru-RU" sz="2400" dirty="0"/>
              <a:t/>
            </a:r>
            <a:br>
              <a:rPr lang="ru-RU" sz="2400" dirty="0"/>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Ответственность за деяния, предусмотренные </a:t>
            </a: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ст.ст.349-355</a:t>
            </a:r>
            <a:r>
              <a:rPr lang="ru-RU" sz="2400" b="1" i="1" dirty="0">
                <a:solidFill>
                  <a:srgbClr val="FF0000"/>
                </a:solidFill>
                <a:latin typeface="Times New Roman" pitchFamily="18" charset="0"/>
                <a:cs typeface="Times New Roman" pitchFamily="18" charset="0"/>
              </a:rPr>
              <a:t>,</a:t>
            </a:r>
            <a:r>
              <a:rPr lang="ru-RU" sz="2400" b="1" dirty="0">
                <a:solidFill>
                  <a:srgbClr val="FF0000"/>
                </a:solidFill>
                <a:latin typeface="Times New Roman" pitchFamily="18" charset="0"/>
                <a:cs typeface="Times New Roman" pitchFamily="18" charset="0"/>
              </a:rPr>
              <a:t> наступает </a:t>
            </a:r>
            <a:r>
              <a:rPr lang="ru-RU" sz="2400" b="1" i="1" dirty="0">
                <a:solidFill>
                  <a:srgbClr val="FF0000"/>
                </a:solidFill>
                <a:latin typeface="Times New Roman" pitchFamily="18" charset="0"/>
                <a:cs typeface="Times New Roman" pitchFamily="18" charset="0"/>
              </a:rPr>
              <a:t>с 16-летнего возраста</a:t>
            </a:r>
            <a:r>
              <a:rPr lang="ru-RU"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2860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51520" y="692696"/>
            <a:ext cx="8640960" cy="4893647"/>
          </a:xfrm>
          <a:prstGeom prst="rect">
            <a:avLst/>
          </a:prstGeom>
        </p:spPr>
        <p:txBody>
          <a:bodyPr wrap="square">
            <a:spAutoFit/>
          </a:bodyPr>
          <a:lstStyle/>
          <a:p>
            <a:pPr algn="ctr"/>
            <a:r>
              <a:rPr lang="ru-RU" sz="2400" b="1" dirty="0">
                <a:latin typeface="Times New Roman" pitchFamily="18" charset="0"/>
                <a:cs typeface="Times New Roman" pitchFamily="18" charset="0"/>
              </a:rPr>
              <a:t>Также с использованием сети Интернет может совершаться ряд иных уголовно наказуемых противоправных деяний</a:t>
            </a:r>
            <a:r>
              <a:rPr lang="ru-RU" sz="2400" b="1" dirty="0" smtClean="0">
                <a:latin typeface="Times New Roman" pitchFamily="18" charset="0"/>
                <a:cs typeface="Times New Roman" pitchFamily="18" charset="0"/>
              </a:rPr>
              <a:t>:</a:t>
            </a:r>
          </a:p>
          <a:p>
            <a:endParaRPr lang="ru-RU" sz="2400" b="1" dirty="0">
              <a:latin typeface="Times New Roman" pitchFamily="18" charset="0"/>
              <a:cs typeface="Times New Roman" pitchFamily="18" charset="0"/>
            </a:endParaRP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мошенничество (ст.209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причинение имущественного ущерба без признаков хищения (ст.216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изготовление и распространение порнографических материалов или предметов порнографического характера (ст.343 УК, ст.343-1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клевета (ст.188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оскорбление (ст.189 УК);</a:t>
            </a:r>
          </a:p>
          <a:p>
            <a:pPr marL="342900" lvl="0" indent="-342900">
              <a:buFont typeface="Arial" pitchFamily="34" charset="0"/>
              <a:buChar char="•"/>
            </a:pPr>
            <a:r>
              <a:rPr lang="ru-RU" sz="2400" b="1" dirty="0">
                <a:solidFill>
                  <a:srgbClr val="002060"/>
                </a:solidFill>
                <a:latin typeface="Times New Roman" pitchFamily="18" charset="0"/>
                <a:cs typeface="Times New Roman" pitchFamily="18" charset="0"/>
              </a:rPr>
              <a:t>разжигание расовой, национальной или религиозной вражды или розни (ст.130 УК) и иные.</a:t>
            </a:r>
          </a:p>
        </p:txBody>
      </p:sp>
    </p:spTree>
    <p:extLst>
      <p:ext uri="{BB962C8B-B14F-4D97-AF65-F5344CB8AC3E}">
        <p14:creationId xmlns:p14="http://schemas.microsoft.com/office/powerpoint/2010/main" xmlns="" val="105704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2146250"/>
          </a:xfrm>
        </p:spPr>
        <p:txBody>
          <a:bodyPr>
            <a:normAutofit/>
          </a:bodyPr>
          <a:lstStyle/>
          <a:p>
            <a:r>
              <a:rPr lang="ru-RU" sz="2800" b="1" dirty="0">
                <a:solidFill>
                  <a:srgbClr val="002060"/>
                </a:solidFill>
                <a:latin typeface="Times New Roman" pitchFamily="18" charset="0"/>
                <a:cs typeface="Times New Roman" pitchFamily="18" charset="0"/>
              </a:rPr>
              <a:t>В 2019 году на территории области наблюдался более чем трехкратный рост количества зарегистрированных </a:t>
            </a:r>
            <a:r>
              <a:rPr lang="ru-RU" sz="2800" b="1" dirty="0" err="1" smtClean="0">
                <a:solidFill>
                  <a:srgbClr val="002060"/>
                </a:solidFill>
                <a:latin typeface="Times New Roman" pitchFamily="18" charset="0"/>
                <a:cs typeface="Times New Roman" pitchFamily="18" charset="0"/>
              </a:rPr>
              <a:t>киберпреступлений</a:t>
            </a:r>
            <a:r>
              <a:rPr lang="ru-RU" sz="2800" b="1" dirty="0" smtClean="0">
                <a:solidFill>
                  <a:srgbClr val="002060"/>
                </a:solidFill>
                <a:latin typeface="Times New Roman" pitchFamily="18" charset="0"/>
                <a:cs typeface="Times New Roman" pitchFamily="18" charset="0"/>
              </a:rPr>
              <a:t> - </a:t>
            </a:r>
            <a:br>
              <a:rPr lang="ru-RU" sz="2800" b="1" dirty="0" smtClean="0">
                <a:solidFill>
                  <a:srgbClr val="00206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930 преступлений</a:t>
            </a:r>
            <a:endParaRPr lang="ru-RU" sz="28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2708920"/>
            <a:ext cx="8363272" cy="3417243"/>
          </a:xfrm>
        </p:spPr>
        <p:txBody>
          <a:bodyPr>
            <a:normAutofit/>
          </a:bodyPr>
          <a:lstStyle/>
          <a:p>
            <a:pPr marL="0" indent="0" algn="ctr">
              <a:buNone/>
            </a:pPr>
            <a:r>
              <a:rPr lang="ru-RU" b="1" dirty="0" smtClean="0">
                <a:solidFill>
                  <a:srgbClr val="FF0000"/>
                </a:solidFill>
                <a:latin typeface="Times New Roman" pitchFamily="18" charset="0"/>
                <a:cs typeface="Times New Roman" pitchFamily="18" charset="0"/>
              </a:rPr>
              <a:t>Общая </a:t>
            </a:r>
            <a:r>
              <a:rPr lang="ru-RU" b="1" dirty="0">
                <a:solidFill>
                  <a:srgbClr val="FF0000"/>
                </a:solidFill>
                <a:latin typeface="Times New Roman" pitchFamily="18" charset="0"/>
                <a:cs typeface="Times New Roman" pitchFamily="18" charset="0"/>
              </a:rPr>
              <a:t>сумма ущерба </a:t>
            </a:r>
            <a:r>
              <a:rPr lang="ru-RU" b="1" dirty="0">
                <a:solidFill>
                  <a:srgbClr val="002060"/>
                </a:solidFill>
                <a:latin typeface="Times New Roman" pitchFamily="18" charset="0"/>
                <a:cs typeface="Times New Roman" pitchFamily="18" charset="0"/>
              </a:rPr>
              <a:t>по преступлениям </a:t>
            </a:r>
            <a:endParaRPr lang="ru-RU" b="1" dirty="0" smtClean="0">
              <a:solidFill>
                <a:srgbClr val="002060"/>
              </a:solidFill>
              <a:latin typeface="Times New Roman" pitchFamily="18" charset="0"/>
              <a:cs typeface="Times New Roman" pitchFamily="18" charset="0"/>
            </a:endParaRPr>
          </a:p>
          <a:p>
            <a:pPr marL="0" indent="0" algn="ctr">
              <a:buNone/>
            </a:pPr>
            <a:r>
              <a:rPr lang="ru-RU" b="1" dirty="0" smtClean="0">
                <a:solidFill>
                  <a:srgbClr val="002060"/>
                </a:solidFill>
                <a:latin typeface="Times New Roman" pitchFamily="18" charset="0"/>
                <a:cs typeface="Times New Roman" pitchFamily="18" charset="0"/>
              </a:rPr>
              <a:t>(</a:t>
            </a:r>
            <a:r>
              <a:rPr lang="ru-RU" b="1" dirty="0">
                <a:solidFill>
                  <a:srgbClr val="002060"/>
                </a:solidFill>
                <a:latin typeface="Times New Roman" pitchFamily="18" charset="0"/>
                <a:cs typeface="Times New Roman" pitchFamily="18" charset="0"/>
              </a:rPr>
              <a:t>с учетом покушений) </a:t>
            </a:r>
            <a:r>
              <a:rPr lang="ru-RU" b="1" dirty="0">
                <a:solidFill>
                  <a:srgbClr val="FF0000"/>
                </a:solidFill>
                <a:latin typeface="Times New Roman" pitchFamily="18" charset="0"/>
                <a:cs typeface="Times New Roman" pitchFamily="18" charset="0"/>
              </a:rPr>
              <a:t>в области </a:t>
            </a:r>
            <a:r>
              <a:rPr lang="ru-RU" b="1" dirty="0">
                <a:solidFill>
                  <a:srgbClr val="002060"/>
                </a:solidFill>
                <a:latin typeface="Times New Roman" pitchFamily="18" charset="0"/>
                <a:cs typeface="Times New Roman" pitchFamily="18" charset="0"/>
              </a:rPr>
              <a:t>превысила </a:t>
            </a:r>
            <a:r>
              <a:rPr lang="ru-RU" b="1" dirty="0">
                <a:solidFill>
                  <a:srgbClr val="FF0000"/>
                </a:solidFill>
                <a:latin typeface="Times New Roman" pitchFamily="18" charset="0"/>
                <a:cs typeface="Times New Roman" pitchFamily="18" charset="0"/>
              </a:rPr>
              <a:t>446 тысяч рублей</a:t>
            </a:r>
            <a:r>
              <a:rPr lang="ru-RU" b="1" dirty="0">
                <a:solidFill>
                  <a:srgbClr val="002060"/>
                </a:solidFill>
                <a:latin typeface="Times New Roman" pitchFamily="18" charset="0"/>
                <a:cs typeface="Times New Roman" pitchFamily="18" charset="0"/>
              </a:rPr>
              <a:t>, </a:t>
            </a:r>
            <a:endParaRPr lang="ru-RU" b="1" dirty="0" smtClean="0">
              <a:solidFill>
                <a:srgbClr val="002060"/>
              </a:solidFill>
              <a:latin typeface="Times New Roman" pitchFamily="18" charset="0"/>
              <a:cs typeface="Times New Roman" pitchFamily="18" charset="0"/>
            </a:endParaRPr>
          </a:p>
          <a:p>
            <a:pPr marL="0" indent="0" algn="ctr">
              <a:buNone/>
            </a:pPr>
            <a:r>
              <a:rPr lang="ru-RU" b="1" dirty="0" smtClean="0">
                <a:solidFill>
                  <a:srgbClr val="FF0000"/>
                </a:solidFill>
                <a:latin typeface="Times New Roman" pitchFamily="18" charset="0"/>
                <a:cs typeface="Times New Roman" pitchFamily="18" charset="0"/>
              </a:rPr>
              <a:t>в </a:t>
            </a:r>
            <a:r>
              <a:rPr lang="ru-RU" b="1" dirty="0">
                <a:solidFill>
                  <a:srgbClr val="FF0000"/>
                </a:solidFill>
                <a:latin typeface="Times New Roman" pitchFamily="18" charset="0"/>
                <a:cs typeface="Times New Roman" pitchFamily="18" charset="0"/>
              </a:rPr>
              <a:t>республике – 6,4 миллиона </a:t>
            </a:r>
            <a:r>
              <a:rPr lang="ru-RU" b="1" dirty="0" smtClean="0">
                <a:solidFill>
                  <a:srgbClr val="FF0000"/>
                </a:solidFill>
                <a:latin typeface="Times New Roman" pitchFamily="18" charset="0"/>
                <a:cs typeface="Times New Roman" pitchFamily="18" charset="0"/>
              </a:rPr>
              <a:t>рублей</a:t>
            </a:r>
            <a:endParaRPr lang="ru-RU"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107471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5242594"/>
          </a:xfrm>
        </p:spPr>
        <p:txBody>
          <a:bodyPr>
            <a:normAutofit/>
          </a:bodyPr>
          <a:lstStyle/>
          <a:p>
            <a:r>
              <a:rPr lang="ru-RU" sz="3200" b="1" dirty="0">
                <a:solidFill>
                  <a:srgbClr val="002060"/>
                </a:solidFill>
                <a:latin typeface="Times New Roman" pitchFamily="18" charset="0"/>
                <a:cs typeface="Times New Roman" pitchFamily="18" charset="0"/>
              </a:rPr>
              <a:t>За 2019 год за совершение преступлений в сфере высоких технологий к ответственности </a:t>
            </a:r>
            <a:r>
              <a:rPr lang="ru-RU" sz="3200" b="1" dirty="0">
                <a:solidFill>
                  <a:srgbClr val="0070C0"/>
                </a:solidFill>
                <a:latin typeface="Times New Roman" pitchFamily="18" charset="0"/>
                <a:cs typeface="Times New Roman" pitchFamily="18" charset="0"/>
              </a:rPr>
              <a:t>привлечено 196 </a:t>
            </a:r>
            <a:r>
              <a:rPr lang="ru-RU" sz="3200" b="1" dirty="0" smtClean="0">
                <a:solidFill>
                  <a:srgbClr val="0070C0"/>
                </a:solidFill>
                <a:latin typeface="Times New Roman" pitchFamily="18" charset="0"/>
                <a:cs typeface="Times New Roman" pitchFamily="18" charset="0"/>
              </a:rPr>
              <a:t>лиц</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3200" b="1" dirty="0">
                <a:solidFill>
                  <a:srgbClr val="002060"/>
                </a:solidFill>
                <a:latin typeface="Times New Roman" pitchFamily="18" charset="0"/>
                <a:cs typeface="Times New Roman" pitchFamily="18" charset="0"/>
              </a:rPr>
              <a:t>что на 87 больше аналогичного периода прошлого года,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из </a:t>
            </a:r>
            <a:r>
              <a:rPr lang="ru-RU" sz="3200" b="1" dirty="0">
                <a:solidFill>
                  <a:srgbClr val="002060"/>
                </a:solidFill>
                <a:latin typeface="Times New Roman" pitchFamily="18" charset="0"/>
                <a:cs typeface="Times New Roman" pitchFamily="18" charset="0"/>
              </a:rPr>
              <a:t>них 7 (+5) несовершеннолетних,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42 </a:t>
            </a:r>
            <a:r>
              <a:rPr lang="ru-RU" sz="3200" b="1" dirty="0">
                <a:solidFill>
                  <a:srgbClr val="002060"/>
                </a:solidFill>
                <a:latin typeface="Times New Roman" pitchFamily="18" charset="0"/>
                <a:cs typeface="Times New Roman" pitchFamily="18" charset="0"/>
              </a:rPr>
              <a:t>(+15) женщины,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63 </a:t>
            </a:r>
            <a:r>
              <a:rPr lang="ru-RU" sz="3200" b="1" dirty="0">
                <a:solidFill>
                  <a:srgbClr val="002060"/>
                </a:solidFill>
                <a:latin typeface="Times New Roman" pitchFamily="18" charset="0"/>
                <a:cs typeface="Times New Roman" pitchFamily="18" charset="0"/>
              </a:rPr>
              <a:t>(+32) – ранее </a:t>
            </a:r>
            <a:r>
              <a:rPr lang="ru-RU" sz="3200" b="1" dirty="0" smtClean="0">
                <a:solidFill>
                  <a:srgbClr val="002060"/>
                </a:solidFill>
                <a:latin typeface="Times New Roman" pitchFamily="18" charset="0"/>
                <a:cs typeface="Times New Roman" pitchFamily="18" charset="0"/>
              </a:rPr>
              <a:t>судимые</a:t>
            </a:r>
            <a:r>
              <a:rPr lang="ru-RU" sz="3200" b="1" dirty="0">
                <a:solidFill>
                  <a:srgbClr val="002060"/>
                </a:solidFill>
                <a:latin typeface="Times New Roman" pitchFamily="18" charset="0"/>
                <a:cs typeface="Times New Roman" pitchFamily="18" charset="0"/>
              </a:rPr>
              <a:t/>
            </a:r>
            <a:br>
              <a:rPr lang="ru-RU" sz="3200" b="1" dirty="0">
                <a:solidFill>
                  <a:srgbClr val="002060"/>
                </a:solidFill>
                <a:latin typeface="Times New Roman" pitchFamily="18" charset="0"/>
                <a:cs typeface="Times New Roman" pitchFamily="18" charset="0"/>
              </a:rPr>
            </a:b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7453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496944" cy="6048671"/>
          </a:xfrm>
        </p:spPr>
        <p:txBody>
          <a:bodyPr>
            <a:noAutofit/>
          </a:bodyPr>
          <a:lstStyle/>
          <a:p>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В законодательстве Республики Беларусь предусмотрена ответственность, </a:t>
            </a:r>
            <a:r>
              <a:rPr lang="ru-RU" sz="3200" dirty="0">
                <a:solidFill>
                  <a:srgbClr val="FF0000"/>
                </a:solidFill>
                <a:latin typeface="Times New Roman" pitchFamily="18" charset="0"/>
                <a:cs typeface="Times New Roman" pitchFamily="18" charset="0"/>
              </a:rPr>
              <a:t>в том числе уголовная</a:t>
            </a:r>
            <a:r>
              <a:rPr lang="ru-RU" sz="3200" dirty="0">
                <a:solidFill>
                  <a:srgbClr val="002060"/>
                </a:solidFill>
                <a:latin typeface="Times New Roman" pitchFamily="18" charset="0"/>
                <a:cs typeface="Times New Roman" pitchFamily="18" charset="0"/>
              </a:rPr>
              <a:t> за совершение противоправных деяний в сфере высоких технологий. </a:t>
            </a:r>
            <a:r>
              <a:rPr lang="ru-RU" sz="3200" dirty="0" smtClean="0">
                <a:solidFill>
                  <a:srgbClr val="002060"/>
                </a:solidFill>
                <a:latin typeface="Times New Roman" pitchFamily="18" charset="0"/>
                <a:cs typeface="Times New Roman" pitchFamily="18" charset="0"/>
              </a:rPr>
              <a:t/>
            </a:r>
            <a:br>
              <a:rPr lang="ru-RU" sz="3200" dirty="0" smtClean="0">
                <a:solidFill>
                  <a:srgbClr val="002060"/>
                </a:solidFill>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r>
              <a:rPr lang="ru-RU" sz="3200" dirty="0">
                <a:solidFill>
                  <a:srgbClr val="002060"/>
                </a:solidFill>
                <a:latin typeface="Times New Roman" pitchFamily="18" charset="0"/>
                <a:cs typeface="Times New Roman" pitchFamily="18" charset="0"/>
              </a:rPr>
              <a:t>Уголовным кодексом предусмотрен ряд преступлений, отнесенных к компетенции подразделений по раскрытию преступлений в сфере высоких технологий. </a:t>
            </a:r>
            <a:br>
              <a:rPr lang="ru-RU" sz="3200" dirty="0">
                <a:solidFill>
                  <a:srgbClr val="002060"/>
                </a:solidFill>
                <a:latin typeface="Times New Roman" pitchFamily="18" charset="0"/>
                <a:cs typeface="Times New Roman" pitchFamily="18" charset="0"/>
              </a:rPr>
            </a:br>
            <a:endParaRPr lang="ru-RU"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8386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23528" y="476672"/>
            <a:ext cx="8424936" cy="5976664"/>
          </a:xfrm>
        </p:spPr>
        <p:txBody>
          <a:bodyPr>
            <a:noAutofit/>
          </a:bodyPr>
          <a:lstStyle/>
          <a:p>
            <a:pPr marL="0" indent="354013" algn="ctr">
              <a:buNone/>
            </a:pPr>
            <a:r>
              <a:rPr lang="ru-RU" sz="2600" b="1" dirty="0" smtClean="0">
                <a:solidFill>
                  <a:schemeClr val="tx2">
                    <a:lumMod val="50000"/>
                  </a:schemeClr>
                </a:solidFill>
                <a:latin typeface="Bookman Old Style" pitchFamily="18" charset="0"/>
              </a:rPr>
              <a:t>	</a:t>
            </a:r>
            <a:r>
              <a:rPr lang="ru-RU" sz="2900" b="1" dirty="0" smtClean="0">
                <a:solidFill>
                  <a:schemeClr val="tx2">
                    <a:lumMod val="50000"/>
                  </a:schemeClr>
                </a:solidFill>
                <a:latin typeface="Times New Roman" pitchFamily="18" charset="0"/>
                <a:cs typeface="Times New Roman" pitchFamily="18" charset="0"/>
              </a:rPr>
              <a:t>В </a:t>
            </a:r>
            <a:r>
              <a:rPr lang="ru-RU" sz="2900" b="1" dirty="0">
                <a:solidFill>
                  <a:schemeClr val="tx2">
                    <a:lumMod val="50000"/>
                  </a:schemeClr>
                </a:solidFill>
                <a:latin typeface="Times New Roman" pitchFamily="18" charset="0"/>
                <a:cs typeface="Times New Roman" pitchFamily="18" charset="0"/>
              </a:rPr>
              <a:t>последние годы широкую популярность получили смс-рассылки или электронные письма с сообщениями о выигрыше автомобиля либо других ценных призов. </a:t>
            </a:r>
            <a:r>
              <a:rPr lang="ru-RU" sz="2900" b="1" dirty="0" smtClean="0">
                <a:solidFill>
                  <a:schemeClr val="tx2">
                    <a:lumMod val="50000"/>
                  </a:schemeClr>
                </a:solidFill>
                <a:latin typeface="Times New Roman" pitchFamily="18" charset="0"/>
                <a:cs typeface="Times New Roman" pitchFamily="18" charset="0"/>
              </a:rPr>
              <a:t>	</a:t>
            </a:r>
          </a:p>
          <a:p>
            <a:pPr marL="0" indent="354013" algn="ctr">
              <a:buNone/>
            </a:pPr>
            <a:r>
              <a:rPr lang="ru-RU" sz="2900" b="1" dirty="0" smtClean="0">
                <a:solidFill>
                  <a:schemeClr val="tx2">
                    <a:lumMod val="50000"/>
                  </a:schemeClr>
                </a:solidFill>
                <a:latin typeface="Times New Roman" pitchFamily="18" charset="0"/>
                <a:cs typeface="Times New Roman" pitchFamily="18" charset="0"/>
              </a:rPr>
              <a:t>Для </a:t>
            </a:r>
            <a:r>
              <a:rPr lang="ru-RU" sz="2900" b="1" dirty="0">
                <a:solidFill>
                  <a:schemeClr val="tx2">
                    <a:lumMod val="50000"/>
                  </a:schemeClr>
                </a:solidFill>
                <a:latin typeface="Times New Roman" pitchFamily="18" charset="0"/>
                <a:cs typeface="Times New Roman" pitchFamily="18" charset="0"/>
              </a:rPr>
              <a:t>получения «выигрыша» злоумышленники обычно просят перевести на электронные счета определенную сумму денег, мотивируя это необходимостью уплаты налогов, таможенных пошлин, транспортных расходов и т.д. После получения денежных средств они перестают выходить на связь либо просят перевести дополнительные суммы на </a:t>
            </a:r>
            <a:r>
              <a:rPr lang="ru-RU" sz="2900" b="1" dirty="0" smtClean="0">
                <a:solidFill>
                  <a:schemeClr val="tx2">
                    <a:lumMod val="50000"/>
                  </a:schemeClr>
                </a:solidFill>
                <a:latin typeface="Times New Roman" pitchFamily="18" charset="0"/>
                <a:cs typeface="Times New Roman" pitchFamily="18" charset="0"/>
              </a:rPr>
              <a:t>оформление выигрыша</a:t>
            </a:r>
            <a:endParaRPr lang="ru-RU" sz="29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7304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904656"/>
          </a:xfrm>
        </p:spPr>
        <p:txBody>
          <a:bodyPr>
            <a:normAutofit/>
          </a:bodyPr>
          <a:lstStyle/>
          <a:p>
            <a:pPr marL="0" indent="0" algn="ctr">
              <a:buNone/>
            </a:pPr>
            <a:r>
              <a:rPr lang="ru-RU" b="1" dirty="0" smtClean="0">
                <a:solidFill>
                  <a:schemeClr val="tx2">
                    <a:lumMod val="50000"/>
                  </a:schemeClr>
                </a:solidFill>
                <a:latin typeface="Bookman Old Style" pitchFamily="18" charset="0"/>
              </a:rPr>
              <a:t>	</a:t>
            </a:r>
            <a:r>
              <a:rPr lang="ru-RU" b="1" dirty="0" smtClean="0">
                <a:solidFill>
                  <a:schemeClr val="tx2">
                    <a:lumMod val="50000"/>
                  </a:schemeClr>
                </a:solidFill>
                <a:latin typeface="Times New Roman" pitchFamily="18" charset="0"/>
                <a:cs typeface="Times New Roman" pitchFamily="18" charset="0"/>
              </a:rPr>
              <a:t>Любая </a:t>
            </a:r>
            <a:r>
              <a:rPr lang="ru-RU" b="1" dirty="0">
                <a:solidFill>
                  <a:schemeClr val="tx2">
                    <a:lumMod val="50000"/>
                  </a:schemeClr>
                </a:solidFill>
                <a:latin typeface="Times New Roman" pitchFamily="18" charset="0"/>
                <a:cs typeface="Times New Roman" pitchFamily="18" charset="0"/>
              </a:rPr>
              <a:t>просьба перевести денежные средства для получения выигрыша должна насторожить вас. </a:t>
            </a:r>
            <a:endParaRPr lang="ru-RU" b="1" dirty="0" smtClean="0">
              <a:solidFill>
                <a:schemeClr val="tx2">
                  <a:lumMod val="50000"/>
                </a:schemeClr>
              </a:solidFill>
              <a:latin typeface="Times New Roman" pitchFamily="18" charset="0"/>
              <a:cs typeface="Times New Roman" pitchFamily="18" charset="0"/>
            </a:endParaRPr>
          </a:p>
          <a:p>
            <a:pPr marL="0" indent="0" algn="ctr">
              <a:buNone/>
            </a:pPr>
            <a:r>
              <a:rPr lang="ru-RU" b="1" dirty="0">
                <a:solidFill>
                  <a:schemeClr val="tx2">
                    <a:lumMod val="50000"/>
                  </a:schemeClr>
                </a:solidFill>
                <a:latin typeface="Times New Roman" pitchFamily="18" charset="0"/>
                <a:cs typeface="Times New Roman" pitchFamily="18" charset="0"/>
              </a:rPr>
              <a:t>	</a:t>
            </a:r>
            <a:r>
              <a:rPr lang="ru-RU" b="1" dirty="0" smtClean="0">
                <a:solidFill>
                  <a:schemeClr val="tx2">
                    <a:lumMod val="50000"/>
                  </a:schemeClr>
                </a:solidFill>
                <a:latin typeface="Times New Roman" pitchFamily="18" charset="0"/>
                <a:cs typeface="Times New Roman" pitchFamily="18" charset="0"/>
              </a:rPr>
              <a:t>Помните</a:t>
            </a:r>
            <a:r>
              <a:rPr lang="ru-RU" b="1" dirty="0">
                <a:solidFill>
                  <a:schemeClr val="tx2">
                    <a:lumMod val="50000"/>
                  </a:schemeClr>
                </a:solidFill>
                <a:latin typeface="Times New Roman" pitchFamily="18" charset="0"/>
                <a:cs typeface="Times New Roman" pitchFamily="18" charset="0"/>
              </a:rPr>
              <a:t>, что выигрыш в лотерею влечет за собой налоговые обязательства, но порядок уплаты налогов </a:t>
            </a:r>
            <a:r>
              <a:rPr lang="ru-RU" b="1" dirty="0" smtClean="0">
                <a:solidFill>
                  <a:schemeClr val="tx2">
                    <a:lumMod val="50000"/>
                  </a:schemeClr>
                </a:solidFill>
                <a:latin typeface="Times New Roman" pitchFamily="18" charset="0"/>
                <a:cs typeface="Times New Roman" pitchFamily="18" charset="0"/>
              </a:rPr>
              <a:t>регламентирован действующим </a:t>
            </a:r>
            <a:r>
              <a:rPr lang="ru-RU" b="1" dirty="0">
                <a:solidFill>
                  <a:schemeClr val="tx2">
                    <a:lumMod val="50000"/>
                  </a:schemeClr>
                </a:solidFill>
                <a:latin typeface="Times New Roman" pitchFamily="18" charset="0"/>
                <a:cs typeface="Times New Roman" pitchFamily="18" charset="0"/>
              </a:rPr>
              <a:t>законодательством и не осуществляется посредством перевода денежных средств на электронные счета граждан и организаций или т.н. «электронные кошельки</a:t>
            </a:r>
            <a:r>
              <a:rPr lang="ru-RU" b="1" dirty="0" smtClean="0">
                <a:solidFill>
                  <a:schemeClr val="tx2">
                    <a:lumMod val="50000"/>
                  </a:schemeClr>
                </a:solidFill>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38773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a:bodyPr>
          <a:lstStyle/>
          <a:p>
            <a:pPr marL="0" indent="0" algn="ctr">
              <a:buNone/>
            </a:pPr>
            <a:r>
              <a:rPr lang="ru-RU" b="1" dirty="0">
                <a:solidFill>
                  <a:schemeClr val="tx2">
                    <a:lumMod val="50000"/>
                  </a:schemeClr>
                </a:solidFill>
                <a:latin typeface="Times New Roman" pitchFamily="18" charset="0"/>
                <a:cs typeface="Times New Roman" pitchFamily="18" charset="0"/>
              </a:rPr>
              <a:t>Будьте бдительны и помните о том, что для того, чтобы </a:t>
            </a:r>
            <a:r>
              <a:rPr lang="ru-RU" b="1" dirty="0" smtClean="0">
                <a:solidFill>
                  <a:schemeClr val="tx2">
                    <a:lumMod val="50000"/>
                  </a:schemeClr>
                </a:solidFill>
                <a:latin typeface="Times New Roman" pitchFamily="18" charset="0"/>
                <a:cs typeface="Times New Roman" pitchFamily="18" charset="0"/>
              </a:rPr>
              <a:t>что-то </a:t>
            </a:r>
            <a:r>
              <a:rPr lang="ru-RU" b="1" dirty="0">
                <a:solidFill>
                  <a:schemeClr val="tx2">
                    <a:lumMod val="50000"/>
                  </a:schemeClr>
                </a:solidFill>
                <a:latin typeface="Times New Roman" pitchFamily="18" charset="0"/>
                <a:cs typeface="Times New Roman" pitchFamily="18" charset="0"/>
              </a:rPr>
              <a:t>выиграть, необходимо принимать участие в розыгрыше. Все упоминания о том, что ваш номер является «счастливым» и оказался в списке участников лотереи, являются, как правило, лишь уловкой для привлечения вашего </a:t>
            </a:r>
            <a:r>
              <a:rPr lang="ru-RU" b="1" dirty="0" smtClean="0">
                <a:solidFill>
                  <a:schemeClr val="tx2">
                    <a:lumMod val="50000"/>
                  </a:schemeClr>
                </a:solidFill>
                <a:latin typeface="Times New Roman" pitchFamily="18" charset="0"/>
                <a:cs typeface="Times New Roman" pitchFamily="18" charset="0"/>
              </a:rPr>
              <a:t>внимания</a:t>
            </a:r>
            <a:endParaRPr lang="ru-RU" b="1" dirty="0">
              <a:solidFill>
                <a:schemeClr val="tx2">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71016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4" y="116632"/>
            <a:ext cx="8928992" cy="6552728"/>
          </a:xfrm>
        </p:spPr>
      </p:pic>
    </p:spTree>
    <p:extLst>
      <p:ext uri="{BB962C8B-B14F-4D97-AF65-F5344CB8AC3E}">
        <p14:creationId xmlns:p14="http://schemas.microsoft.com/office/powerpoint/2010/main" xmlns="" val="4235191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11560" y="548680"/>
            <a:ext cx="8208912" cy="6192688"/>
          </a:xfrm>
        </p:spPr>
        <p:txBody>
          <a:bodyPr>
            <a:normAutofit/>
          </a:bodyPr>
          <a:lstStyle/>
          <a:p>
            <a:pPr marL="0" indent="0" algn="ctr">
              <a:buNone/>
            </a:pPr>
            <a:r>
              <a:rPr lang="ru-RU" sz="2400" dirty="0" smtClean="0">
                <a:solidFill>
                  <a:schemeClr val="tx2">
                    <a:lumMod val="50000"/>
                  </a:schemeClr>
                </a:solidFill>
                <a:latin typeface="Bookman Old Style" pitchFamily="18" charset="0"/>
              </a:rPr>
              <a:t>	</a:t>
            </a:r>
            <a:r>
              <a:rPr lang="ru-RU" sz="2400" b="1" dirty="0" smtClean="0">
                <a:solidFill>
                  <a:schemeClr val="tx2">
                    <a:lumMod val="50000"/>
                  </a:schemeClr>
                </a:solidFill>
                <a:latin typeface="Bookman Old Style" pitchFamily="18" charset="0"/>
              </a:rPr>
              <a:t/>
            </a:r>
            <a:br>
              <a:rPr lang="ru-RU" sz="2400" b="1" dirty="0" smtClean="0">
                <a:solidFill>
                  <a:schemeClr val="tx2">
                    <a:lumMod val="50000"/>
                  </a:schemeClr>
                </a:solidFill>
                <a:latin typeface="Bookman Old Style" pitchFamily="18" charset="0"/>
              </a:rPr>
            </a:br>
            <a:r>
              <a:rPr lang="ru-RU" sz="2400" b="1" dirty="0" smtClean="0">
                <a:solidFill>
                  <a:schemeClr val="tx2">
                    <a:lumMod val="50000"/>
                  </a:schemeClr>
                </a:solidFill>
                <a:latin typeface="Bookman Old Style" pitchFamily="18" charset="0"/>
              </a:rPr>
              <a:t>	</a:t>
            </a:r>
            <a:r>
              <a:rPr lang="ru-RU" b="1" dirty="0" smtClean="0">
                <a:solidFill>
                  <a:schemeClr val="tx2">
                    <a:lumMod val="50000"/>
                  </a:schemeClr>
                </a:solidFill>
                <a:latin typeface="Times New Roman" pitchFamily="18" charset="0"/>
                <a:cs typeface="Times New Roman" pitchFamily="18" charset="0"/>
              </a:rPr>
              <a:t>Если </a:t>
            </a:r>
            <a:r>
              <a:rPr lang="ru-RU" b="1" dirty="0">
                <a:solidFill>
                  <a:schemeClr val="tx2">
                    <a:lumMod val="50000"/>
                  </a:schemeClr>
                </a:solidFill>
                <a:latin typeface="Times New Roman" pitchFamily="18" charset="0"/>
                <a:cs typeface="Times New Roman" pitchFamily="18" charset="0"/>
              </a:rPr>
              <a:t>вы хотите купить товар по предоплате помните, что серьезные Интернет-магазины не будут просить вас перечислить деньги на виртуальный кошелек или счет мобильного телефона. Поищите информацию о магазине в сети Интернет, посмотрите, как долго он находится на </a:t>
            </a:r>
            <a:r>
              <a:rPr lang="ru-RU" b="1" dirty="0" smtClean="0">
                <a:solidFill>
                  <a:schemeClr val="tx2">
                    <a:lumMod val="50000"/>
                  </a:schemeClr>
                </a:solidFill>
                <a:latin typeface="Times New Roman" pitchFamily="18" charset="0"/>
                <a:cs typeface="Times New Roman" pitchFamily="18" charset="0"/>
              </a:rPr>
              <a:t>рынке</a:t>
            </a:r>
          </a:p>
        </p:txBody>
      </p:sp>
    </p:spTree>
    <p:extLst>
      <p:ext uri="{BB962C8B-B14F-4D97-AF65-F5344CB8AC3E}">
        <p14:creationId xmlns:p14="http://schemas.microsoft.com/office/powerpoint/2010/main" xmlns="" val="232015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4" y="191658"/>
            <a:ext cx="8928992" cy="6402675"/>
          </a:xfrm>
        </p:spPr>
      </p:pic>
    </p:spTree>
    <p:extLst>
      <p:ext uri="{BB962C8B-B14F-4D97-AF65-F5344CB8AC3E}">
        <p14:creationId xmlns:p14="http://schemas.microsoft.com/office/powerpoint/2010/main" xmlns="" val="291989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98000">
              <a:srgbClr val="C7DAF1"/>
            </a:gs>
            <a:gs pos="100000">
              <a:schemeClr val="tx2">
                <a:lumMod val="40000"/>
                <a:lumOff val="60000"/>
              </a:schemeClr>
            </a:gs>
            <a:gs pos="4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192688"/>
          </a:xfrm>
        </p:spPr>
        <p:txBody>
          <a:bodyPr>
            <a:normAutofit/>
          </a:bodyPr>
          <a:lstStyle/>
          <a:p>
            <a:pPr marL="0" indent="0" algn="ctr">
              <a:buNone/>
            </a:pPr>
            <a:r>
              <a:rPr lang="ru-RU" b="1" dirty="0" smtClean="0">
                <a:solidFill>
                  <a:schemeClr val="tx2">
                    <a:lumMod val="50000"/>
                  </a:schemeClr>
                </a:solidFill>
                <a:latin typeface="Times New Roman" pitchFamily="18" charset="0"/>
                <a:cs typeface="Times New Roman" pitchFamily="18" charset="0"/>
              </a:rPr>
              <a:t>	Если </a:t>
            </a:r>
            <a:r>
              <a:rPr lang="ru-RU" b="1" dirty="0">
                <a:solidFill>
                  <a:schemeClr val="tx2">
                    <a:lumMod val="50000"/>
                  </a:schemeClr>
                </a:solidFill>
                <a:latin typeface="Times New Roman" pitchFamily="18" charset="0"/>
                <a:cs typeface="Times New Roman" pitchFamily="18" charset="0"/>
              </a:rPr>
              <a:t>вы имеете дело с сайтом крупной или известной вам компании, убедитесь в правильности написания адреса ресурса в адресной строке вашего браузера. При необходимости потребуйте от администраторов магазина предоставить вам информацию о юридическом лице, проверьте ее, используя общедоступные базы данных налоговых органов и реестр юридических лиц</a:t>
            </a:r>
            <a:r>
              <a:rPr lang="ru-RU" b="1" dirty="0" smtClean="0">
                <a:solidFill>
                  <a:schemeClr val="tx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22114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260648"/>
            <a:ext cx="8784976" cy="6309809"/>
          </a:xfrm>
        </p:spPr>
      </p:pic>
    </p:spTree>
    <p:extLst>
      <p:ext uri="{BB962C8B-B14F-4D97-AF65-F5344CB8AC3E}">
        <p14:creationId xmlns:p14="http://schemas.microsoft.com/office/powerpoint/2010/main" xmlns="" val="363095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4" y="188640"/>
            <a:ext cx="8712968" cy="6087206"/>
          </a:xfrm>
        </p:spPr>
      </p:pic>
    </p:spTree>
    <p:extLst>
      <p:ext uri="{BB962C8B-B14F-4D97-AF65-F5344CB8AC3E}">
        <p14:creationId xmlns:p14="http://schemas.microsoft.com/office/powerpoint/2010/main" xmlns="" val="218880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352928" cy="6048672"/>
          </a:xfrm>
        </p:spPr>
        <p:txBody>
          <a:bodyPr>
            <a:noAutofit/>
          </a:bodyPr>
          <a:lstStyle/>
          <a:p>
            <a:pPr marL="0" indent="0" algn="just">
              <a:spcBef>
                <a:spcPts val="0"/>
              </a:spcBef>
              <a:buNone/>
            </a:pPr>
            <a:r>
              <a:rPr lang="ru-RU" sz="2400" dirty="0" smtClean="0">
                <a:solidFill>
                  <a:schemeClr val="tx2">
                    <a:lumMod val="50000"/>
                  </a:schemeClr>
                </a:solidFill>
                <a:latin typeface="Bookman Old Style" pitchFamily="18" charset="0"/>
              </a:rPr>
              <a:t>	</a:t>
            </a:r>
            <a:r>
              <a:rPr lang="ru-RU" sz="2800" b="1" dirty="0" smtClean="0">
                <a:solidFill>
                  <a:schemeClr val="tx2">
                    <a:lumMod val="50000"/>
                  </a:schemeClr>
                </a:solidFill>
                <a:latin typeface="Times New Roman" pitchFamily="18" charset="0"/>
                <a:cs typeface="Times New Roman" pitchFamily="18" charset="0"/>
              </a:rPr>
              <a:t>Нередки </a:t>
            </a:r>
            <a:r>
              <a:rPr lang="ru-RU" sz="2800" b="1" dirty="0">
                <a:solidFill>
                  <a:schemeClr val="tx2">
                    <a:lumMod val="50000"/>
                  </a:schemeClr>
                </a:solidFill>
                <a:latin typeface="Times New Roman" pitchFamily="18" charset="0"/>
                <a:cs typeface="Times New Roman" pitchFamily="18" charset="0"/>
              </a:rPr>
              <a:t>случаи мошенничеств, связанных с деятельностью Интернет-магазинов и сайтов по продаже </a:t>
            </a:r>
            <a:r>
              <a:rPr lang="ru-RU" sz="2800" b="1" dirty="0" smtClean="0">
                <a:solidFill>
                  <a:schemeClr val="tx2">
                    <a:lumMod val="50000"/>
                  </a:schemeClr>
                </a:solidFill>
                <a:latin typeface="Times New Roman" pitchFamily="18" charset="0"/>
                <a:cs typeface="Times New Roman" pitchFamily="18" charset="0"/>
              </a:rPr>
              <a:t>авиабилетов. </a:t>
            </a:r>
          </a:p>
          <a:p>
            <a:pPr marL="0" indent="0" algn="just">
              <a:spcBef>
                <a:spcPts val="0"/>
              </a:spcBef>
              <a:buNone/>
            </a:pPr>
            <a:r>
              <a:rPr lang="ru-RU" sz="2800" b="1" dirty="0" smtClean="0">
                <a:solidFill>
                  <a:schemeClr val="tx2">
                    <a:lumMod val="50000"/>
                  </a:schemeClr>
                </a:solidFill>
                <a:latin typeface="Times New Roman" pitchFamily="18" charset="0"/>
                <a:cs typeface="Times New Roman" pitchFamily="18" charset="0"/>
              </a:rPr>
              <a:t>	Чем </a:t>
            </a:r>
            <a:r>
              <a:rPr lang="ru-RU" sz="2800" b="1" dirty="0">
                <a:solidFill>
                  <a:schemeClr val="tx2">
                    <a:lumMod val="50000"/>
                  </a:schemeClr>
                </a:solidFill>
                <a:latin typeface="Times New Roman" pitchFamily="18" charset="0"/>
                <a:cs typeface="Times New Roman" pitchFamily="18" charset="0"/>
              </a:rPr>
              <a:t>привлекают потенциальных жертв мошенники? </a:t>
            </a:r>
            <a:r>
              <a:rPr lang="ru-RU" sz="2800" b="1" dirty="0" smtClean="0">
                <a:solidFill>
                  <a:schemeClr val="tx2">
                    <a:lumMod val="50000"/>
                  </a:schemeClr>
                </a:solidFill>
                <a:latin typeface="Times New Roman" pitchFamily="18" charset="0"/>
                <a:cs typeface="Times New Roman" pitchFamily="18" charset="0"/>
              </a:rPr>
              <a:t>	</a:t>
            </a:r>
          </a:p>
          <a:p>
            <a:pPr marL="0" indent="0" algn="just">
              <a:spcBef>
                <a:spcPts val="0"/>
              </a:spcBef>
              <a:buNone/>
            </a:pPr>
            <a:r>
              <a:rPr lang="ru-RU" sz="2800" b="1" dirty="0" smtClean="0">
                <a:solidFill>
                  <a:schemeClr val="tx2">
                    <a:lumMod val="50000"/>
                  </a:schemeClr>
                </a:solidFill>
                <a:latin typeface="Times New Roman" pitchFamily="18" charset="0"/>
                <a:cs typeface="Times New Roman" pitchFamily="18" charset="0"/>
              </a:rPr>
              <a:t>	Прежде </a:t>
            </a:r>
            <a:r>
              <a:rPr lang="ru-RU" sz="2800" b="1" dirty="0">
                <a:solidFill>
                  <a:schemeClr val="tx2">
                    <a:lumMod val="50000"/>
                  </a:schemeClr>
                </a:solidFill>
                <a:latin typeface="Times New Roman" pitchFamily="18" charset="0"/>
                <a:cs typeface="Times New Roman" pitchFamily="18" charset="0"/>
              </a:rPr>
              <a:t>всего - необоснованно низкими ценами. При заказе товаров вас попросят внести предоплату, зачастую путем внесения денежных средств на некий виртуальный кошелек посредством терминала экспресс-оплаты. Далее магазин в течение нескольких дней будет придумывать отговорки и обещать вам скорую доставку товара, а потом бесследно исчезнет либо пришлет некачественный </a:t>
            </a:r>
            <a:r>
              <a:rPr lang="ru-RU" sz="2800" b="1" dirty="0" smtClean="0">
                <a:solidFill>
                  <a:schemeClr val="tx2">
                    <a:lumMod val="50000"/>
                  </a:schemeClr>
                </a:solidFill>
                <a:latin typeface="Times New Roman" pitchFamily="18" charset="0"/>
                <a:cs typeface="Times New Roman" pitchFamily="18" charset="0"/>
              </a:rPr>
              <a:t>товар</a:t>
            </a:r>
            <a:endParaRPr lang="ru-RU" sz="28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5541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496944" cy="6048671"/>
          </a:xfrm>
        </p:spPr>
        <p:txBody>
          <a:bodyPr>
            <a:noAutofit/>
          </a:bodyPr>
          <a:lstStyle/>
          <a:p>
            <a:r>
              <a:rPr lang="ru-RU" sz="3200" b="1" i="1" dirty="0" smtClean="0">
                <a:latin typeface="Times New Roman" pitchFamily="18" charset="0"/>
                <a:cs typeface="Times New Roman" pitchFamily="18" charset="0"/>
              </a:rPr>
              <a:t>Статья </a:t>
            </a:r>
            <a:r>
              <a:rPr lang="ru-RU" sz="3200" b="1" i="1" dirty="0">
                <a:latin typeface="Times New Roman" pitchFamily="18" charset="0"/>
                <a:cs typeface="Times New Roman" pitchFamily="18" charset="0"/>
              </a:rPr>
              <a:t>212. Хищение </a:t>
            </a:r>
            <a:r>
              <a:rPr lang="ru-RU" sz="3200" b="1" i="1" dirty="0" smtClean="0">
                <a:latin typeface="Times New Roman" pitchFamily="18" charset="0"/>
                <a:cs typeface="Times New Roman" pitchFamily="18" charset="0"/>
              </a:rPr>
              <a:t>путем </a:t>
            </a:r>
            <a:r>
              <a:rPr lang="ru-RU" sz="3200" b="1" i="1" dirty="0">
                <a:latin typeface="Times New Roman" pitchFamily="18" charset="0"/>
                <a:cs typeface="Times New Roman" pitchFamily="18" charset="0"/>
              </a:rPr>
              <a:t>использования компьютерной </a:t>
            </a:r>
            <a:r>
              <a:rPr lang="ru-RU" sz="3200" b="1" i="1" dirty="0" smtClean="0">
                <a:latin typeface="Times New Roman" pitchFamily="18" charset="0"/>
                <a:cs typeface="Times New Roman" pitchFamily="18" charset="0"/>
              </a:rPr>
              <a:t>техники</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Хищение имущества путем изменения информации, обрабатываемой в компьютерной системе, хранящейся на машинных носителях или передаваемой по сетям передачи данных, либо путем введения в компьютерную систему ложной информации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наказывается </a:t>
            </a:r>
            <a:r>
              <a:rPr lang="ru-RU" sz="2400" b="1" dirty="0">
                <a:solidFill>
                  <a:srgbClr val="FF0000"/>
                </a:solidFill>
                <a:latin typeface="Times New Roman" pitchFamily="18" charset="0"/>
                <a:cs typeface="Times New Roman" pitchFamily="18" charset="0"/>
              </a:rPr>
              <a:t>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a:t>
            </a:r>
            <a:r>
              <a:rPr lang="ru-RU" sz="2400" dirty="0">
                <a:solidFill>
                  <a:srgbClr val="FF0000"/>
                </a:solidFill>
                <a:latin typeface="Times New Roman" pitchFamily="18" charset="0"/>
                <a:cs typeface="Times New Roman" pitchFamily="18" charset="0"/>
              </a:rPr>
              <a:t/>
            </a:r>
            <a:br>
              <a:rPr lang="ru-RU" sz="24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0155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3" y="260648"/>
            <a:ext cx="8634961" cy="6048672"/>
          </a:xfrm>
        </p:spPr>
      </p:pic>
    </p:spTree>
    <p:extLst>
      <p:ext uri="{BB962C8B-B14F-4D97-AF65-F5344CB8AC3E}">
        <p14:creationId xmlns:p14="http://schemas.microsoft.com/office/powerpoint/2010/main" xmlns="" val="257146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3" y="116632"/>
            <a:ext cx="8634961" cy="6480720"/>
          </a:xfrm>
        </p:spPr>
      </p:pic>
    </p:spTree>
    <p:extLst>
      <p:ext uri="{BB962C8B-B14F-4D97-AF65-F5344CB8AC3E}">
        <p14:creationId xmlns:p14="http://schemas.microsoft.com/office/powerpoint/2010/main" xmlns="" val="159682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504" y="188640"/>
            <a:ext cx="8634960" cy="6264696"/>
          </a:xfrm>
        </p:spPr>
      </p:pic>
    </p:spTree>
    <p:extLst>
      <p:ext uri="{BB962C8B-B14F-4D97-AF65-F5344CB8AC3E}">
        <p14:creationId xmlns:p14="http://schemas.microsoft.com/office/powerpoint/2010/main" xmlns="" val="212226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20688"/>
            <a:ext cx="8229600" cy="5505475"/>
          </a:xfrm>
        </p:spPr>
        <p:txBody>
          <a:bodyPr/>
          <a:lstStyle/>
          <a:p>
            <a:pPr marL="0" indent="0" algn="ctr">
              <a:buNone/>
            </a:pPr>
            <a:r>
              <a:rPr lang="ru-RU" b="1" dirty="0" smtClean="0">
                <a:latin typeface="Times New Roman" pitchFamily="18" charset="0"/>
                <a:cs typeface="Times New Roman" pitchFamily="18" charset="0"/>
              </a:rPr>
              <a:t>Дополнительная информация на сайте </a:t>
            </a:r>
            <a:r>
              <a:rPr lang="en-US" sz="3600" b="1" dirty="0" smtClean="0">
                <a:solidFill>
                  <a:srgbClr val="0070C0"/>
                </a:solidFill>
                <a:latin typeface="Times New Roman" pitchFamily="18" charset="0"/>
                <a:cs typeface="Times New Roman" pitchFamily="18" charset="0"/>
              </a:rPr>
              <a:t>groiro.by</a:t>
            </a:r>
            <a:endParaRPr lang="ru-RU" sz="3600" b="1" dirty="0" smtClean="0">
              <a:solidFill>
                <a:srgbClr val="0070C0"/>
              </a:solidFill>
              <a:latin typeface="Times New Roman" pitchFamily="18" charset="0"/>
              <a:cs typeface="Times New Roman" pitchFamily="18" charset="0"/>
            </a:endParaRPr>
          </a:p>
          <a:p>
            <a:pPr marL="0" indent="0" algn="ctr">
              <a:buNone/>
            </a:pPr>
            <a:endParaRPr lang="en-US" sz="3600" b="1" dirty="0" smtClean="0">
              <a:solidFill>
                <a:srgbClr val="0070C0"/>
              </a:solidFill>
              <a:latin typeface="Times New Roman" pitchFamily="18" charset="0"/>
              <a:cs typeface="Times New Roman" pitchFamily="18" charset="0"/>
            </a:endParaRP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1772816"/>
            <a:ext cx="8169190" cy="230425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3789040"/>
            <a:ext cx="8183118" cy="2324425"/>
          </a:xfrm>
          <a:prstGeom prst="rect">
            <a:avLst/>
          </a:prstGeom>
        </p:spPr>
      </p:pic>
      <p:sp>
        <p:nvSpPr>
          <p:cNvPr id="8" name="Овал 7"/>
          <p:cNvSpPr/>
          <p:nvPr/>
        </p:nvSpPr>
        <p:spPr>
          <a:xfrm>
            <a:off x="6790320" y="4077072"/>
            <a:ext cx="1846414" cy="1296144"/>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629344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Необходимо отметить, что ответственность за деяния, предусмотренные </a:t>
            </a:r>
            <a:r>
              <a:rPr lang="ru-RU" sz="3200" b="1" i="1" dirty="0">
                <a:solidFill>
                  <a:srgbClr val="002060"/>
                </a:solidFill>
                <a:latin typeface="Times New Roman" pitchFamily="18" charset="0"/>
                <a:cs typeface="Times New Roman" pitchFamily="18" charset="0"/>
              </a:rPr>
              <a:t>ст.212</a:t>
            </a:r>
            <a:r>
              <a:rPr lang="ru-RU" sz="3200" b="1" dirty="0">
                <a:solidFill>
                  <a:srgbClr val="002060"/>
                </a:solidFill>
                <a:latin typeface="Times New Roman" pitchFamily="18" charset="0"/>
                <a:cs typeface="Times New Roman" pitchFamily="18" charset="0"/>
              </a:rPr>
              <a:t>,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наступает </a:t>
            </a:r>
            <a:r>
              <a:rPr lang="ru-RU" sz="3600" b="1" i="1" u="sng" dirty="0">
                <a:solidFill>
                  <a:srgbClr val="0070C0"/>
                </a:solidFill>
                <a:latin typeface="Times New Roman" pitchFamily="18" charset="0"/>
                <a:cs typeface="Times New Roman" pitchFamily="18" charset="0"/>
              </a:rPr>
              <a:t>с 14-летнего возраста</a:t>
            </a:r>
            <a:r>
              <a:rPr lang="ru-RU" sz="3600" b="1" u="sng" dirty="0" smtClean="0">
                <a:solidFill>
                  <a:srgbClr val="002060"/>
                </a:solidFill>
                <a:latin typeface="Times New Roman" pitchFamily="18" charset="0"/>
                <a:cs typeface="Times New Roman" pitchFamily="18" charset="0"/>
              </a:rPr>
              <a:t>.</a:t>
            </a:r>
            <a:r>
              <a:rPr lang="ru-RU" sz="3200" u="sng" dirty="0" smtClean="0">
                <a:latin typeface="Times New Roman" pitchFamily="18" charset="0"/>
                <a:cs typeface="Times New Roman" pitchFamily="18" charset="0"/>
              </a:rPr>
              <a:t/>
            </a:r>
            <a:br>
              <a:rPr lang="ru-RU" sz="3200" u="sng"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b="1" dirty="0">
                <a:solidFill>
                  <a:srgbClr val="002060"/>
                </a:solidFill>
                <a:latin typeface="Times New Roman" pitchFamily="18" charset="0"/>
                <a:cs typeface="Times New Roman" pitchFamily="18" charset="0"/>
              </a:rPr>
              <a:t>Примером такого преступления может быть хищение денежных средств с найденной либо похищенной банковской платежной карточки с использованием банкомата, платежного терминала, а также с использованием реквизитов карт при осуществлении интернет-платежей.</a:t>
            </a:r>
          </a:p>
        </p:txBody>
      </p:sp>
    </p:spTree>
    <p:extLst>
      <p:ext uri="{BB962C8B-B14F-4D97-AF65-F5344CB8AC3E}">
        <p14:creationId xmlns:p14="http://schemas.microsoft.com/office/powerpoint/2010/main" xmlns="" val="30057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2"/>
            <a:ext cx="8424936" cy="5904655"/>
          </a:xfrm>
        </p:spPr>
        <p:txBody>
          <a:bodyPr>
            <a:noAutofit/>
          </a:bodyPr>
          <a:lstStyle/>
          <a:p>
            <a:r>
              <a:rPr lang="ru-RU" sz="3200" b="1" i="1" dirty="0" smtClean="0">
                <a:latin typeface="Times New Roman" pitchFamily="18" charset="0"/>
                <a:cs typeface="Times New Roman" pitchFamily="18" charset="0"/>
              </a:rPr>
              <a:t>Статья 349. Несанкционированный доступ к компьютерной информации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t>
            </a:r>
            <a:r>
              <a:rPr lang="ru-RU" sz="2500" b="1" dirty="0" smtClean="0">
                <a:solidFill>
                  <a:srgbClr val="002060"/>
                </a:solidFill>
                <a:latin typeface="Times New Roman" pitchFamily="18" charset="0"/>
                <a:cs typeface="Times New Roman" pitchFamily="18" charset="0"/>
              </a:rPr>
              <a:t>Несанкционированный доступ к информации, хранящейся в компьютерной системе, сети или на машинных носителях, сопровождающийся нарушением системы защиты (несанкционированный доступ к компьютерной информации), повлекший по неосторожности изменение, уничтожение, блокирование информации или вывод из строя компьютерного оборудования либо причинение иного существенного вреда, -</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наказывается штрафом или арестом</a:t>
            </a:r>
            <a:r>
              <a:rPr lang="ru-RU" sz="2400" b="1" dirty="0" smtClean="0">
                <a:solidFill>
                  <a:srgbClr val="FF0000"/>
                </a:solidFill>
              </a:rPr>
              <a:t>.</a:t>
            </a:r>
            <a:r>
              <a:rPr lang="ru-RU" sz="2400" b="1" dirty="0" smtClean="0">
                <a:solidFill>
                  <a:srgbClr val="002060"/>
                </a:solidFill>
              </a:rPr>
              <a:t/>
            </a:r>
            <a:br>
              <a:rPr lang="ru-RU" sz="2400" b="1" dirty="0" smtClean="0">
                <a:solidFill>
                  <a:srgbClr val="002060"/>
                </a:solidFill>
              </a:rPr>
            </a:b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35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 несанкционированный доступ (открытие и просмотр файлов, писем, переписки) к электронной почте, учетным записям на различных сайтах, в том числе в социальных сетях, к информации, содержащейся на компьютере, в смартфоне и защищенной от доступа третьих лиц.</a:t>
            </a:r>
          </a:p>
        </p:txBody>
      </p:sp>
    </p:spTree>
    <p:extLst>
      <p:ext uri="{BB962C8B-B14F-4D97-AF65-F5344CB8AC3E}">
        <p14:creationId xmlns:p14="http://schemas.microsoft.com/office/powerpoint/2010/main" xmlns="" val="364446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350. Модификация компьютерной </a:t>
            </a:r>
            <a:r>
              <a:rPr lang="ru-RU" sz="3200" b="1" i="1" dirty="0" smtClean="0">
                <a:latin typeface="Times New Roman" pitchFamily="18" charset="0"/>
                <a:cs typeface="Times New Roman" pitchFamily="18" charset="0"/>
              </a:rPr>
              <a:t>информации</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Изменение информации, хранящейся в компьютерной системе, сети или на машинных носителях, либо внесение заведомо ложной информации, причинившие существенный вред, при отсутствии признаков преступления против собственности (модификация компьютерной информации)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a:t>
            </a:r>
            <a:r>
              <a:rPr lang="ru-RU" sz="3200" dirty="0">
                <a:solidFill>
                  <a:srgbClr val="FF0000"/>
                </a:solidFill>
                <a:latin typeface="Times New Roman" pitchFamily="18" charset="0"/>
                <a:cs typeface="Times New Roman" pitchFamily="18" charset="0"/>
              </a:rPr>
              <a:t/>
            </a:r>
            <a:br>
              <a:rPr lang="ru-RU" sz="32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8999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8208912" cy="5904656"/>
          </a:xfrm>
        </p:spPr>
        <p:txBody>
          <a:bodyPr>
            <a:noAutofit/>
          </a:bodyPr>
          <a:lstStyle/>
          <a:p>
            <a:r>
              <a:rPr lang="ru-RU" sz="3200" b="1" i="1" dirty="0" smtClean="0"/>
              <a:t/>
            </a:r>
            <a:br>
              <a:rPr lang="ru-RU" sz="3200" b="1" i="1" dirty="0" smtClean="0"/>
            </a:br>
            <a:r>
              <a:rPr lang="ru-RU" sz="3200" b="1" dirty="0">
                <a:solidFill>
                  <a:srgbClr val="002060"/>
                </a:solidFill>
                <a:latin typeface="Times New Roman" pitchFamily="18" charset="0"/>
                <a:cs typeface="Times New Roman" pitchFamily="18" charset="0"/>
              </a:rPr>
              <a:t>Например – изменения компьютерной информации: переписка в электронной почте, в социальной сети, в </a:t>
            </a:r>
            <a:r>
              <a:rPr lang="ru-RU" sz="3200" b="1" dirty="0" err="1">
                <a:solidFill>
                  <a:srgbClr val="002060"/>
                </a:solidFill>
                <a:latin typeface="Times New Roman" pitchFamily="18" charset="0"/>
                <a:cs typeface="Times New Roman" pitchFamily="18" charset="0"/>
              </a:rPr>
              <a:t>мессенджере</a:t>
            </a:r>
            <a:r>
              <a:rPr lang="ru-RU" sz="3200" b="1" dirty="0">
                <a:solidFill>
                  <a:srgbClr val="002060"/>
                </a:solidFill>
                <a:latin typeface="Times New Roman" pitchFamily="18" charset="0"/>
                <a:cs typeface="Times New Roman" pitchFamily="18" charset="0"/>
              </a:rPr>
              <a:t> с правами другого пользователя; изменение текстовой, графической и иной информации; внесение изменений в защищенные базы данных и т.д.</a:t>
            </a:r>
          </a:p>
        </p:txBody>
      </p:sp>
    </p:spTree>
    <p:extLst>
      <p:ext uri="{BB962C8B-B14F-4D97-AF65-F5344CB8AC3E}">
        <p14:creationId xmlns:p14="http://schemas.microsoft.com/office/powerpoint/2010/main" xmlns="" val="22464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bg1"/>
            </a:gs>
            <a:gs pos="98000">
              <a:srgbClr val="C7DAF1"/>
            </a:gs>
            <a:gs pos="100000">
              <a:schemeClr val="tx2">
                <a:lumMod val="40000"/>
                <a:lumOff val="60000"/>
              </a:schemeClr>
            </a:gs>
            <a:gs pos="42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24936" cy="6048671"/>
          </a:xfrm>
        </p:spPr>
        <p:txBody>
          <a:bodyPr>
            <a:noAutofit/>
          </a:bodyPr>
          <a:lstStyle/>
          <a:p>
            <a:r>
              <a:rPr lang="ru-RU" sz="3200" b="1" i="1" dirty="0">
                <a:latin typeface="Times New Roman" pitchFamily="18" charset="0"/>
                <a:cs typeface="Times New Roman" pitchFamily="18" charset="0"/>
              </a:rPr>
              <a:t>Статья 351. Компьютерный </a:t>
            </a:r>
            <a:r>
              <a:rPr lang="ru-RU" sz="3200" b="1" i="1" dirty="0" smtClean="0">
                <a:latin typeface="Times New Roman" pitchFamily="18" charset="0"/>
                <a:cs typeface="Times New Roman" pitchFamily="18" charset="0"/>
              </a:rPr>
              <a:t>саботаж</a:t>
            </a:r>
            <a:br>
              <a:rPr lang="ru-RU" sz="3200" b="1" i="1"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Умышленные уничтожение, блокирование, приведение в непригодное состояние компьютерной информации или программы, либо вывод из строя компьютерного оборудования, либо разрушение компьютерной системы, сети или машинного носителя (компьютерный саботаж) </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пяти лет, или лишением свободы на срок от одного года до пяти лет.</a:t>
            </a:r>
            <a:br>
              <a:rPr lang="ru-RU" sz="2400" b="1" dirty="0">
                <a:solidFill>
                  <a:srgbClr val="FF0000"/>
                </a:solidFill>
                <a:latin typeface="Times New Roman" pitchFamily="18" charset="0"/>
                <a:cs typeface="Times New Roman" pitchFamily="18" charset="0"/>
              </a:rPr>
            </a:b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206469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294</Words>
  <Application>Microsoft Office PowerPoint</Application>
  <PresentationFormat>Экран (4:3)</PresentationFormat>
  <Paragraphs>40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«Профилактика киберпреступлений, ответственность граждан за их совершение»</vt:lpstr>
      <vt:lpstr> В законодательстве Республики Беларусь предусмотрена ответственность, в том числе уголовная за совершение противоправных деяний в сфере высоких технологий.   Уголовным кодексом предусмотрен ряд преступлений, отнесенных к компетенции подразделений по раскрытию преступлений в сфере высоких технологий.  </vt:lpstr>
      <vt:lpstr>Статья 212. Хищение путем использования компьютерной техники   Хищение имущества путем изменения информации, обрабатываемой в компьютерной системе, хранящейся на машинных носителях или передаваемой по сетям передачи данных, либо путем введения в компьютерную систему ложной информации - наказывается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 </vt:lpstr>
      <vt:lpstr> Необходимо отметить, что ответственность за деяния, предусмотренные ст.212,  наступает с 14-летнего возраста.  Примером такого преступления может быть хищение денежных средств с найденной либо похищенной банковской платежной карточки с использованием банкомата, платежного терминала, а также с использованием реквизитов карт при осуществлении интернет-платежей.</vt:lpstr>
      <vt:lpstr>Статья 349. Несанкционированный доступ к компьютерной информации   Несанкционированный доступ к информации, хранящейся в компьютерной системе, сети или на машинных носителях, сопровождающийся нарушением системы защиты (несанкционированный доступ к компьютерной информации), повлекший по неосторожности изменение, уничтожение, блокирование информации или вывод из строя компьютерного оборудования либо причинение иного существенного вреда, - наказывается штрафом или арестом. </vt:lpstr>
      <vt:lpstr> Например – несанкционированный доступ (открытие и просмотр файлов, писем, переписки) к электронной почте, учетным записям на различных сайтах, в том числе в социальных сетях, к информации, содержащейся на компьютере, в смартфоне и защищенной от доступа третьих лиц.</vt:lpstr>
      <vt:lpstr>Статья 350. Модификация компьютерной информации  Изменение информации, хранящейся в компьютерной системе, сети или на машинных носителях, либо внесение заведомо ложной информации, причинившие существенный вред, при отсутствии признаков преступления против собственности (модификация компьютерной информации) - 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трех лет, или лишением свободы на тот же срок. </vt:lpstr>
      <vt:lpstr> Например – изменения компьютерной информации: переписка в электронной почте, в социальной сети, в мессенджере с правами другого пользователя; изменение текстовой, графической и иной информации; внесение изменений в защищенные базы данных и т.д.</vt:lpstr>
      <vt:lpstr>Статья 351. Компьютерный саботаж  Умышленные уничтожение, блокирование, приведение в непригодное состояние компьютерной информации или программы, либо вывод из строя компьютерного оборудования, либо разрушение компьютерной системы, сети или машинного носителя (компьютерный саботаж) –  наказываются штрафом, или лишением права занимать определенные должности или заниматься определенной деятельностью, или арестом, или ограничением свободы на срок до пяти лет, или лишением свободы на срок от одного года до пяти лет. </vt:lpstr>
      <vt:lpstr> Например – умышленное уничтожение (удалении, приведении в непригодное состояние, шифровании) компьютерной информации либо ее блокировании (например путем смены пароля доступа, изменении графического ключа и т.д.).</vt:lpstr>
      <vt:lpstr>Статья 352. Неправомерное завладение компьютерной информацией  Несанкционированное копирование либо иное неправомерное завладение информацией, хранящейся в компьютерной системе, сети или на машинных носителях, либо перехват информации, передаваемой с использованием средств компьютерной связи, повлекшие причинение существенного вреда, -  наказываются общественными работами, или штрафом, или арестом, или ограничением свободы на срок до двух лет, или лишением свободы на тот же срок. </vt:lpstr>
      <vt:lpstr> Например – копирование писем из электронной почты, личной переписки из социальных сетей, закрытых для просмотра третьими лицами фотографий с компьютера.</vt:lpstr>
      <vt:lpstr>Статья 353. Изготовление либо сбыт специальных средств для получения неправомерного доступа к компьютерной системе или сети  Изготовление с целью сбыта либо сбыт специальных программных или аппаратных средств для получения неправомерного доступа к защищенной компьютерной системе или сети –  наказываются штрафом, или арестом, или ограничением свободы на срок до двух лет.</vt:lpstr>
      <vt:lpstr>Статья 354. Разработка, использование либо распространение вредоносных программ  Разработка компьютерных программ или внесение изменений в существующие программы с целью несанкционированного уничтожения, блокирования, модификации или копирования информации, хранящейся в компьютерной системе, сети или на машинных носителях, либо разработка специальных вирусных программ, либо заведомое их использование, либо распространение носителей с такими программами –  наказываются штрафом, или арестом, или ограничением свободы на срок до двух лет, или лишением свободы на тот же срок</vt:lpstr>
      <vt:lpstr>Слайд 15</vt:lpstr>
      <vt:lpstr>Статья 355. Нарушение правил эксплуатации компьютерной системы или сети  Указанная статья может быть применена к лицам, имеющим доступ к компьютерным сетям и системам, в которых хранится значимая информация, халатные действия которых привели к нарушению функционирования таких систем  Ответственность за деяния, предусмотренные  ст.ст.349-355, наступает с 16-летнего возраста.</vt:lpstr>
      <vt:lpstr>Слайд 17</vt:lpstr>
      <vt:lpstr>В 2019 году на территории области наблюдался более чем трехкратный рост количества зарегистрированных киберпреступлений -  930 преступлений</vt:lpstr>
      <vt:lpstr>За 2019 год за совершение преступлений в сфере высоких технологий к ответственности привлечено 196 лиц  что на 87 больше аналогичного периода прошлого года,   из них 7 (+5) несовершеннолетних,  42 (+15) женщины,  63 (+32) – ранее судимые </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kab_120_2</dc:creator>
  <cp:lastModifiedBy>Admin</cp:lastModifiedBy>
  <cp:revision>25</cp:revision>
  <dcterms:created xsi:type="dcterms:W3CDTF">2019-11-22T08:31:04Z</dcterms:created>
  <dcterms:modified xsi:type="dcterms:W3CDTF">2020-02-19T15:25:22Z</dcterms:modified>
</cp:coreProperties>
</file>