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1" r:id="rId2"/>
    <p:sldId id="295" r:id="rId3"/>
    <p:sldId id="282" r:id="rId4"/>
    <p:sldId id="283" r:id="rId5"/>
    <p:sldId id="284" r:id="rId6"/>
    <p:sldId id="28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2" r:id="rId20"/>
    <p:sldId id="270" r:id="rId21"/>
    <p:sldId id="269" r:id="rId22"/>
    <p:sldId id="273" r:id="rId23"/>
    <p:sldId id="274" r:id="rId24"/>
    <p:sldId id="29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91F003-7030-4EEC-823D-6868D8E36317}">
          <p14:sldIdLst>
            <p14:sldId id="291"/>
            <p14:sldId id="295"/>
          </p14:sldIdLst>
        </p14:section>
        <p14:section name="Раздел без заголовка" id="{15BD1E6C-53D2-4B2F-B196-69FD6750948A}">
          <p14:sldIdLst>
            <p14:sldId id="282"/>
            <p14:sldId id="283"/>
            <p14:sldId id="284"/>
            <p14:sldId id="28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2"/>
            <p14:sldId id="270"/>
            <p14:sldId id="269"/>
            <p14:sldId id="273"/>
            <p14:sldId id="274"/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 varScale="1">
        <p:scale>
          <a:sx n="65" d="100"/>
          <a:sy n="65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70442-D854-4FB4-B1D8-CF220CFD2EEE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6578-8507-4E9A-89B9-301D0747D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7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E53BB-F993-49A1-9E37-CA3E5BE0709B}" type="slidenum">
              <a:rPr lang="en-US" altLang="zh-CN" smtClea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pPr/>
              <a:t>24</a:t>
            </a:fld>
            <a:endParaRPr lang="zh-CN" altLang="en-US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（带照片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107" y="3505200"/>
            <a:ext cx="6859786" cy="1908446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 bwMode="white">
          <a:xfrm>
            <a:off x="1126625" y="5562600"/>
            <a:ext cx="5503311" cy="8382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CN">
                <a:solidFill>
                  <a:schemeClr val="bg2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5061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accent3">
                <a:lumMod val="60000"/>
                <a:lumOff val="40000"/>
                <a:alpha val="18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D4E4B-9E06-4CB8-86E5-B72072DEDCD3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1010893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188568"/>
            <a:ext cx="7272808" cy="1752600"/>
          </a:xfrm>
        </p:spPr>
        <p:txBody>
          <a:bodyPr>
            <a:noAutofit/>
          </a:bodyPr>
          <a:lstStyle/>
          <a:p>
            <a:pPr algn="l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Организационно-методические аспекты проведения праздников, развлечений и других форм нерегламентированной музыкальной деятельности воспитанников учреждения дошкольного образования.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图片占位符 9"/>
          <p:cNvPicPr>
            <a:picLocks noChangeAspect="1"/>
          </p:cNvPicPr>
          <p:nvPr/>
        </p:nvPicPr>
        <p:blipFill>
          <a:blip r:embed="rId2" cstate="screen"/>
          <a:srcRect t="27" b="27"/>
          <a:stretch>
            <a:fillRect/>
          </a:stretch>
        </p:blipFill>
        <p:spPr>
          <a:xfrm>
            <a:off x="-2611" y="0"/>
            <a:ext cx="9144000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5" name="Прямоугольник 4"/>
          <p:cNvSpPr/>
          <p:nvPr/>
        </p:nvSpPr>
        <p:spPr>
          <a:xfrm>
            <a:off x="5004048" y="5301208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Подготовил: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Инна Николаевна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Дыцевич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музыкальный руководитель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« Ясли - сад №2 г. Волковыска», руководитель МО</a:t>
            </a:r>
          </a:p>
        </p:txBody>
      </p:sp>
    </p:spTree>
    <p:extLst>
      <p:ext uri="{BB962C8B-B14F-4D97-AF65-F5344CB8AC3E}">
        <p14:creationId xmlns:p14="http://schemas.microsoft.com/office/powerpoint/2010/main" val="82492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Требование к организации развлечений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разнообразие </a:t>
            </a:r>
            <a:r>
              <a:rPr lang="ru-RU" b="1" dirty="0"/>
              <a:t>содержания для накапливания дошкольниками музыкального опыта, обогащения музыкальными впечатлениями;</a:t>
            </a:r>
          </a:p>
          <a:p>
            <a:r>
              <a:rPr lang="ru-RU" b="1" dirty="0"/>
              <a:t>художественные достоинства материала и качество его исполнения как взрослыми, так  детьми;</a:t>
            </a:r>
          </a:p>
          <a:p>
            <a:r>
              <a:rPr lang="ru-RU" b="1" dirty="0"/>
              <a:t>занимательность содержания, новизна элементов;</a:t>
            </a:r>
          </a:p>
          <a:p>
            <a:r>
              <a:rPr lang="ru-RU" b="1" dirty="0"/>
              <a:t>доступность музыкального и литературного репертуара, разнообразие формы его использования с учетом возрастных и индивидуальных особенностей детей, уровня их развития;</a:t>
            </a:r>
          </a:p>
          <a:p>
            <a:r>
              <a:rPr lang="ru-RU" b="1" dirty="0"/>
              <a:t>направленность на развитие активности, воображения и инициативы детей;</a:t>
            </a:r>
          </a:p>
          <a:p>
            <a:r>
              <a:rPr lang="ru-RU" b="1" dirty="0"/>
              <a:t>соблюдение определенной продолжительности развлечения в зависимости от возраста детей, его вида (от 10-15 до 30-40 минут).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деятельность </a:t>
            </a:r>
            <a:r>
              <a:rPr lang="ru-RU" b="1" dirty="0"/>
              <a:t>детей во время праздника, их самочувствие, эмоциональное состояние, степень активности и заинтересованности, качество выступления;</a:t>
            </a:r>
          </a:p>
          <a:p>
            <a:r>
              <a:rPr lang="ru-RU" b="1" dirty="0"/>
              <a:t> деятельность музыкального руководителя и воспитателей, их профессионализм и составление сценария, умение распределять роли с участием возрастных и индивидуальных особенностей детей, степень и характер взаимодействия друг с другом и детьми;</a:t>
            </a:r>
          </a:p>
          <a:p>
            <a:r>
              <a:rPr lang="ru-RU" b="1" dirty="0"/>
              <a:t>качество используемого музыкального репертуара, его доступность, художественность и соответствие тематике праздника; качество исполнения музыкального репертуара;</a:t>
            </a:r>
          </a:p>
          <a:p>
            <a:r>
              <a:rPr lang="ru-RU" b="1" dirty="0"/>
              <a:t>организационные моменты праздника, согласованность работы всего коллектива при подготовке в проведении праздника;</a:t>
            </a:r>
          </a:p>
          <a:p>
            <a:r>
              <a:rPr lang="ru-RU" b="1" dirty="0"/>
              <a:t>праздничное оформление зала.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Роль воспитателя на праздниках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самом празднике обязательно присутствовать обоим воспитателям.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 утренником важно настроить детей на радостное, но ответственное событие в жизни группы, напомнить о правилах поведения на празднике.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 утренником в группе необходимо соблюдать праздничную атмосферу: украсить групповую комнату, включить соответствующую музыку и т. д.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 время исполнения детьми танцев, хороводов выполнять движения вместе с ними.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 окончании праздника воспитателям нужно собрать всех детей и организованно выйти из зала (за исключением праздников, когда дети фотографируются);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Воспитателям необходимо быть нарядными, иметь подходящую обувь, встречать детей в приподнятом настроении.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для родителей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Нельзя </a:t>
            </a:r>
            <a:r>
              <a:rPr lang="ru-RU" b="1" dirty="0"/>
              <a:t>разговаривать и шуметь. Разговоры и шумы отвлекают детей, мешают педагогам и гостям. Потерпите до окончания утренника, и вы сможете обсудить вне зала, никому не мешая.</a:t>
            </a:r>
          </a:p>
          <a:p>
            <a:pPr lvl="0"/>
            <a:r>
              <a:rPr lang="ru-RU" b="1" dirty="0"/>
              <a:t>Нельзя выбегать в зал в процессе утренника, чтобы сфотографировать ребенка. Дети отвлекаются на фотовспышки, начинают позировать, забыв про музыкальный номер.</a:t>
            </a:r>
          </a:p>
          <a:p>
            <a:r>
              <a:rPr lang="ru-RU" b="1" dirty="0"/>
              <a:t>Активно фотографируя своего ребенка, вы можете мешать другим родителям  смотреть утренник. Размещая штатив или выбирая более удобное место для съемки, уточните у музыкального руководителя, не будет ли ему это мешать при проведении утренника. Аналогично следует поступить в случае, когда вы приглашаете фото или </a:t>
            </a:r>
            <a:r>
              <a:rPr lang="ru-RU" b="1" dirty="0" err="1"/>
              <a:t>видеооператора</a:t>
            </a:r>
            <a:r>
              <a:rPr lang="ru-RU" b="1" dirty="0"/>
              <a:t> на утренник.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Правила поведения детей на празднике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Говорить </a:t>
            </a:r>
            <a:r>
              <a:rPr lang="ru-RU" b="1" dirty="0"/>
              <a:t>не громко (не кричать);</a:t>
            </a:r>
          </a:p>
          <a:p>
            <a:r>
              <a:rPr lang="ru-RU" b="1" dirty="0"/>
              <a:t>Ходить спокойно (не бегать);</a:t>
            </a:r>
          </a:p>
          <a:p>
            <a:r>
              <a:rPr lang="ru-RU" b="1" dirty="0"/>
              <a:t>Помнить, для чего мы находимся в зале;</a:t>
            </a:r>
          </a:p>
          <a:p>
            <a:r>
              <a:rPr lang="ru-RU" b="1" dirty="0"/>
              <a:t>Смело показывать свои способности;</a:t>
            </a:r>
          </a:p>
          <a:p>
            <a:r>
              <a:rPr lang="ru-RU" b="1" dirty="0"/>
              <a:t>Заботиться друг о друге (не обижать);</a:t>
            </a:r>
          </a:p>
          <a:p>
            <a:r>
              <a:rPr lang="ru-RU" b="1" dirty="0"/>
              <a:t>Помогать друг другу (не смеяться);</a:t>
            </a:r>
          </a:p>
          <a:p>
            <a:r>
              <a:rPr lang="ru-RU" b="1" dirty="0"/>
              <a:t>Внимательно слушать друг друга (дать сказать каждому);</a:t>
            </a:r>
          </a:p>
          <a:p>
            <a:r>
              <a:rPr lang="ru-RU" b="1" dirty="0"/>
              <a:t>Не отвлекаться на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Ошибки в процессе проведения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Перед </a:t>
            </a:r>
            <a:r>
              <a:rPr lang="ru-RU" b="1" dirty="0"/>
              <a:t>праздником нужно проверить количество стульчиков, атрибутики, музыкальных инструментов соответственно количеству детей на празднике;</a:t>
            </a:r>
          </a:p>
          <a:p>
            <a:r>
              <a:rPr lang="ru-RU" b="1" dirty="0"/>
              <a:t>Дед Мороз не должен относить свой «трон» от ёлки во время детских выступлений, удачнее поручить это кому-то;</a:t>
            </a:r>
          </a:p>
          <a:p>
            <a:r>
              <a:rPr lang="ru-RU" b="1" dirty="0"/>
              <a:t>Если предлагаете подарки или угощения в зале, значит отдайте их детям, именно в зале;</a:t>
            </a:r>
          </a:p>
          <a:p>
            <a:r>
              <a:rPr lang="ru-RU" b="1" dirty="0"/>
              <a:t>Перед выходом в зал у детей не должно быть томительного дополнительного ожидания. Чтобы избежать этого, нужно рассчитать время, когда раздать детям праздничные атрибуты и когда приготовиться к выходу.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Ошибки в процессе проведения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Не следует всем взрослым танцевать с детьми, достаточно одного, кроме хоровода (относительно младших детей);</a:t>
            </a:r>
          </a:p>
          <a:p>
            <a:r>
              <a:rPr lang="ru-RU" b="1" dirty="0" smtClean="0"/>
              <a:t>Стараться не вставать спиной к родителям, находить свое  место на празднике справа или слева;</a:t>
            </a:r>
          </a:p>
          <a:p>
            <a:r>
              <a:rPr lang="ru-RU" b="1" dirty="0" smtClean="0"/>
              <a:t>Во время праздника детей руками не трогать, а чтобы их перестроить, нужно просто сказать им об этом;</a:t>
            </a:r>
          </a:p>
          <a:p>
            <a:r>
              <a:rPr lang="ru-RU" b="1" dirty="0" smtClean="0"/>
              <a:t>Не используем в речи слово «стишок», говорим – «прочитает стихотворение»;</a:t>
            </a:r>
          </a:p>
          <a:p>
            <a:r>
              <a:rPr lang="ru-RU" b="1" dirty="0" smtClean="0"/>
              <a:t>Не используем неудачное выражение «подойдите к ёлке», которое может привести к сутолоке около ёлки особенно, для малышей, нужно предложить детям взяться за руки и встать вокруг ёлки.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организации и проведению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Не </a:t>
            </a:r>
            <a:r>
              <a:rPr lang="ru-RU" b="1" dirty="0"/>
              <a:t>должны напоминать показательные отчетные мероприятия, предназначенные для демонстрации родителям достижений воспитанников. Праздник проводится, прежде всего, для детей, для того, чтобы доставить им радость.</a:t>
            </a:r>
          </a:p>
          <a:p>
            <a:r>
              <a:rPr lang="ru-RU" b="1" dirty="0"/>
              <a:t>Родителей и других взрослых членов семей воспитанников необходимо вовлекать в процесс подготовки и проведения праздников.</a:t>
            </a:r>
          </a:p>
          <a:p>
            <a:r>
              <a:rPr lang="ru-RU" b="1" dirty="0"/>
              <a:t>Программа праздника не должна быть полностью знакома детям.</a:t>
            </a:r>
          </a:p>
          <a:p>
            <a:r>
              <a:rPr lang="ru-RU" b="1" dirty="0"/>
              <a:t>В программе праздника необходимо предусмотреть все: продолжительность, темп выступлений, чередование номеров, соотношение детского и взрослого участия, чтобы композиция носила целостный, стройный характер, не переутомляла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При соответствии сценария праздника нужно обеспечить: </a:t>
            </a:r>
          </a:p>
          <a:p>
            <a:r>
              <a:rPr lang="ru-RU" b="1" dirty="0" smtClean="0"/>
              <a:t>Яркое</a:t>
            </a:r>
            <a:r>
              <a:rPr lang="ru-RU" b="1" dirty="0"/>
              <a:t>, торжественное начало праздника;</a:t>
            </a:r>
          </a:p>
          <a:p>
            <a:r>
              <a:rPr lang="ru-RU" b="1" dirty="0"/>
              <a:t>Развертывание сюжета праздника, где отражается основная идея, предусматриваются детские выступления, </a:t>
            </a:r>
            <a:r>
              <a:rPr lang="ru-RU" b="1" dirty="0" err="1"/>
              <a:t>инсценирование</a:t>
            </a:r>
            <a:r>
              <a:rPr lang="ru-RU" b="1" dirty="0"/>
              <a:t>  сказок, сюрпризные моменты, игры, песни, танцы, чтение стихов,  которые идут по линии увеличения эмоционального подъема;</a:t>
            </a:r>
          </a:p>
          <a:p>
            <a:r>
              <a:rPr lang="ru-RU" b="1" dirty="0"/>
              <a:t>Кульминацию, в конце которой, как правило вручаются подарки, которые всегда усиливают эмоциональное состояние детей (их следует раздавать быстро, но без суеты, сохраняя хорошее настроение).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Не следует сводить подготовку к бесконечным репетициям, что отрицательно сказывается на ходе самого праздника: у детей пропадает интерес, появляются безразличие и скука. Праздничный музыкальный материал включается в музыкальные занятия за 1.5 – 2 месяца до праздника.</a:t>
            </a:r>
          </a:p>
          <a:p>
            <a:r>
              <a:rPr lang="ru-RU" b="1" dirty="0"/>
              <a:t>Весь отработанный материал должен быть доступен детям: следует учитывать возможности каждого ребенка и группы в целом и не перегружать праздник трудными произведениями; помнить что праздник проводится для детей, и они являются его активными участниками</a:t>
            </a:r>
            <a:r>
              <a:rPr lang="ru-RU" b="1" dirty="0" smtClean="0"/>
              <a:t>.</a:t>
            </a:r>
            <a:endParaRPr lang="ru-RU" dirty="0"/>
          </a:p>
          <a:p>
            <a:r>
              <a:rPr lang="ru-RU" b="1" dirty="0"/>
              <a:t>Целесообразнее подбирать более простые по музыкальной фактуре песни, чтобы дети смогли их исполнить на высоком уровне. Их качество зависит от сценария праздника: в среднем не более 4-5 песен.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912768" cy="1080120"/>
          </a:xfrm>
        </p:spPr>
        <p:txBody>
          <a:bodyPr/>
          <a:lstStyle/>
          <a:p>
            <a:r>
              <a:rPr lang="ru-RU" sz="4000" b="1" dirty="0">
                <a:solidFill>
                  <a:prstClr val="black"/>
                </a:solidFill>
              </a:rPr>
              <a:t>Литература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056784" cy="4226024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Галкина, С. Д. Чудо – праздник: праздники и развлечения в детском саду: в 3 ч. / С. Д. Галкина.- Мозырь: Белый ветер, 2208-2009.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Гончарова, О. В. Теория и методика музыкального воспитания/ О. В. Гончарова, Ю.С.  </a:t>
            </a:r>
            <a:r>
              <a:rPr lang="ru-RU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Богачинская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– 4- е изд. Стереотип. – М.: Академия, 2014.-254 с.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Зимина, А. Н. Основы музыкального воспитания и развития детей младшего возраста Ф. Н. Зимина.- М. : ВЛАДОС, 2000.-304 с.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Методика музыкального воспитания в детском саду/ Н. А. Ветлугина {и др.}: под ред. Н. А. Ветлугиной. -3-е изд., </a:t>
            </a:r>
            <a:r>
              <a:rPr lang="ru-RU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и доп.-М. Просвещение. 1939.- 270 с.</a:t>
            </a:r>
          </a:p>
        </p:txBody>
      </p:sp>
    </p:spTree>
    <p:extLst>
      <p:ext uri="{BB962C8B-B14F-4D97-AF65-F5344CB8AC3E}">
        <p14:creationId xmlns:p14="http://schemas.microsoft.com/office/powerpoint/2010/main" val="2069500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Целесообразное  использование на празднике аудиозаписей. Чрезмерное количество фонограммы отрицательно сказывается на формировании детского слуха, так как нередко записи бывают низкого качества. На праздниках лучше использовать живую музыку.</a:t>
            </a:r>
          </a:p>
          <a:p>
            <a:r>
              <a:rPr lang="ru-RU" b="1" dirty="0"/>
              <a:t>Игры должны сочетаться с содержанием праздника, так как они являются частью сценария.</a:t>
            </a:r>
          </a:p>
          <a:p>
            <a:r>
              <a:rPr lang="ru-RU" b="1" dirty="0"/>
              <a:t>На праздниках, как правило, исполняется два общих танца и в зависимости от сценария два - три сольных.</a:t>
            </a:r>
          </a:p>
          <a:p>
            <a:r>
              <a:rPr lang="ru-RU" b="1" dirty="0"/>
              <a:t>Стихи должны быть небольшими, соответствующими содержанию праздника и  возрасту детей, высокохудожественными.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/>
              <a:t>Классические произведения украшают и возвышают любой праздник, духовно обогащают впечатления детей и взрослых. Используя эталонные образы музыки, педагог отбирает произведения, доступные дошкольникам по эмоциональному содержанию, по продолжительности звучания, по стилю, соответствующему идее праздника.</a:t>
            </a:r>
          </a:p>
          <a:p>
            <a:pPr>
              <a:lnSpc>
                <a:spcPct val="120000"/>
              </a:lnSpc>
            </a:pPr>
            <a:r>
              <a:rPr lang="ru-RU" b="1" dirty="0"/>
              <a:t>Недопустимо использование классических произведений в электронной обработке. Это портит эстетический вкус детей и разрушает их представления о подлинном звучании.</a:t>
            </a:r>
          </a:p>
          <a:p>
            <a:pPr>
              <a:lnSpc>
                <a:spcPct val="120000"/>
              </a:lnSpc>
            </a:pPr>
            <a:r>
              <a:rPr lang="ru-RU" b="1" dirty="0"/>
              <a:t>Рекомендуется не увлекаться большим количеством отрицательных персонажей на празднике. Желательно, чтобы их было не более двух.</a:t>
            </a:r>
          </a:p>
          <a:p>
            <a:pPr>
              <a:lnSpc>
                <a:spcPct val="120000"/>
              </a:lnSpc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Нужно знать индивидуальные особенности и возможные страхи каждого ребенка в группе (например, боязнь громких звуков) и учитывать это, планируя праздник.</a:t>
            </a:r>
          </a:p>
          <a:p>
            <a:r>
              <a:rPr lang="ru-RU" b="1" dirty="0"/>
              <a:t>Важно провести проводы праздника, когда в музыкальном зале оставляют оформление, костюмы и атрибуты для игр, инсценировок.</a:t>
            </a:r>
          </a:p>
          <a:p>
            <a:r>
              <a:rPr lang="ru-RU" b="1" dirty="0"/>
              <a:t>Материал праздника можно использовать в развлечениях, в процессе самостоятельной музыкальной деятельности или в процессе проведения дети старшего дошкольного возраста концерта для малышей.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Музыкальный руководитель, воспитатель или педагог продумывают, где дети будут сидеть, переодеваться, где будут расположены праздничные атрибуты. Все должно быть рассчитано так, чтобы праздник не затягивался по «техническим» причинам.</a:t>
            </a:r>
          </a:p>
          <a:p>
            <a:r>
              <a:rPr lang="ru-RU" b="1" dirty="0"/>
              <a:t>Продумать оформление помещения к празднику. Дизайн должен: отвечать содержанию праздника, быть художественным и понятным для детей; развивать художественно – эстетический вкус, создавать радостное настроение, вызывать чувство интереса   к предстоящим событиям.</a:t>
            </a:r>
          </a:p>
          <a:p>
            <a:r>
              <a:rPr lang="ru-RU" b="1" dirty="0"/>
              <a:t>Обеспечить выполнение санитарно- гигиенических правил (уборка и проветривание и др.).</a:t>
            </a:r>
          </a:p>
          <a:p>
            <a:r>
              <a:rPr lang="ru-RU" b="1" dirty="0"/>
              <a:t>Помнить о продолжительности мероприятия.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52027" y="3933056"/>
            <a:ext cx="6779518" cy="1120550"/>
          </a:xfrm>
        </p:spPr>
        <p:txBody>
          <a:bodyPr/>
          <a:lstStyle/>
          <a:p>
            <a:pPr algn="ctr"/>
            <a:r>
              <a:rPr lang="ru-RU" altLang="zh-CN" sz="4800" dirty="0" smtClean="0">
                <a:solidFill>
                  <a:schemeClr val="bg1"/>
                </a:solidFill>
                <a:latin typeface="+mn-lt"/>
              </a:rPr>
              <a:t>Спасибо за внимание</a:t>
            </a:r>
            <a:r>
              <a:rPr lang="zh-CN" altLang="en-US" sz="4800" dirty="0" smtClean="0">
                <a:solidFill>
                  <a:schemeClr val="bg1"/>
                </a:solidFill>
                <a:latin typeface="+mn-lt"/>
              </a:rPr>
              <a:t>！</a:t>
            </a:r>
            <a:endParaRPr lang="zh-CN" sz="4800" dirty="0">
              <a:solidFill>
                <a:schemeClr val="bg1"/>
              </a:solidFill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10" name="图片占位符 9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/>
          <a:srcRect t="27" b="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706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Праздник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Праздник </a:t>
            </a:r>
            <a:r>
              <a:rPr lang="ru-RU" b="1" dirty="0"/>
              <a:t>– торжественное событие, в котором принимает участие весь педагогический коллектив.</a:t>
            </a:r>
          </a:p>
          <a:p>
            <a:r>
              <a:rPr lang="ru-RU" b="1" dirty="0"/>
              <a:t>Значение праздников:</a:t>
            </a:r>
          </a:p>
          <a:p>
            <a:r>
              <a:rPr lang="ru-RU" b="1" dirty="0"/>
              <a:t>Обогащают детей новыми эмоциональными впечатлениями, расширяют кругозор;</a:t>
            </a:r>
          </a:p>
          <a:p>
            <a:r>
              <a:rPr lang="ru-RU" b="1" dirty="0"/>
              <a:t>Способствуют приобретению воспитанниками новых знаний, закреплению уже имеющихся;</a:t>
            </a:r>
          </a:p>
          <a:p>
            <a:r>
              <a:rPr lang="ru-RU" b="1" dirty="0"/>
              <a:t>Развивают чувство индивидуальной и коллективной ответственности, воспитывают чувство товарищества, взаимопомощи, решают задачи по </a:t>
            </a:r>
            <a:r>
              <a:rPr lang="ru-RU" b="1" dirty="0" err="1"/>
              <a:t>гендерному</a:t>
            </a:r>
            <a:r>
              <a:rPr lang="ru-RU" b="1" dirty="0"/>
              <a:t> воспитанию детей (пригласить на танец, проводить по окончанию);</a:t>
            </a:r>
          </a:p>
          <a:p>
            <a:r>
              <a:rPr lang="ru-RU" b="1" dirty="0"/>
              <a:t>Содействуют сплачиванию детей, сближению с воспитателем и с музыкальным руководителем.</a:t>
            </a:r>
          </a:p>
          <a:p>
            <a:r>
              <a:rPr lang="ru-RU" b="1" dirty="0"/>
              <a:t>Выявляют и развивают творческие способности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Музыкальный руководитель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Составляет </a:t>
            </a:r>
            <a:r>
              <a:rPr lang="ru-RU" b="1" dirty="0"/>
              <a:t>сценарий в соответствии с психолого- педагогическими особенностями возрастной группы детей, их музыкального и общего развития;</a:t>
            </a:r>
          </a:p>
          <a:p>
            <a:r>
              <a:rPr lang="ru-RU" b="1" dirty="0"/>
              <a:t>Отбирает и разучивает музыкальный материал, который нужно грамотно и выразительно исполнить детям;</a:t>
            </a:r>
          </a:p>
          <a:p>
            <a:r>
              <a:rPr lang="ru-RU" b="1" dirty="0"/>
              <a:t>Обеспечивает полноценное звучание музыкальных произведений, их художественное исполнение;</a:t>
            </a:r>
          </a:p>
          <a:p>
            <a:r>
              <a:rPr lang="ru-RU" b="1" dirty="0"/>
              <a:t>Принимает участие в оформлении музыкального зала;</a:t>
            </a:r>
          </a:p>
          <a:p>
            <a:r>
              <a:rPr lang="ru-RU" b="1" dirty="0"/>
              <a:t>Участвует в изготовлении атрибутов и костюмов.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Этапы работы над праздником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 </a:t>
            </a:r>
            <a:r>
              <a:rPr lang="ru-RU" b="1" dirty="0"/>
              <a:t>этап - предварительное планирование.</a:t>
            </a:r>
          </a:p>
          <a:p>
            <a:r>
              <a:rPr lang="ru-RU" b="1" dirty="0"/>
              <a:t>2 этап – работа над сценарием.</a:t>
            </a:r>
          </a:p>
          <a:p>
            <a:r>
              <a:rPr lang="ru-RU" b="1" dirty="0"/>
              <a:t>3 этап – предварительное знакомство детей с праздником.</a:t>
            </a:r>
          </a:p>
          <a:p>
            <a:r>
              <a:rPr lang="ru-RU" b="1" dirty="0"/>
              <a:t>4 этап – репетиции, подготовка атрибутов, пошив костюмов и др.</a:t>
            </a:r>
          </a:p>
          <a:p>
            <a:r>
              <a:rPr lang="ru-RU" b="1" dirty="0"/>
              <a:t>5 этап – проведение праздника.</a:t>
            </a:r>
          </a:p>
          <a:p>
            <a:r>
              <a:rPr lang="ru-RU" b="1" dirty="0"/>
              <a:t>6 этап – последействие праздника.</a:t>
            </a:r>
          </a:p>
          <a:p>
            <a:r>
              <a:rPr lang="ru-RU" b="1" dirty="0"/>
              <a:t>7 этап – подведение итогов.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Формы праздников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Утренник</a:t>
            </a:r>
            <a:r>
              <a:rPr lang="ru-RU" b="1" dirty="0"/>
              <a:t>, во время которого дети исполняют заранее выученный репертуар в соответствии с темой праздника – стихи, песни, танцы, игры и т. п.;</a:t>
            </a:r>
          </a:p>
          <a:p>
            <a:r>
              <a:rPr lang="ru-RU" b="1" dirty="0"/>
              <a:t>Музыкально – литературная композиция или театрализованное действие на основе определенного сюжета, например, сказочного;</a:t>
            </a:r>
          </a:p>
          <a:p>
            <a:r>
              <a:rPr lang="ru-RU" b="1" dirty="0"/>
              <a:t>Праздничный концерт, в котором основными участниками становятся дети совместно со взрослыми (педагогами, родителями);</a:t>
            </a:r>
          </a:p>
          <a:p>
            <a:r>
              <a:rPr lang="ru-RU" b="1" dirty="0"/>
              <a:t>Спектакль на основе литературного или музыкального произведения, фольклорного материала;</a:t>
            </a:r>
          </a:p>
          <a:p>
            <a:r>
              <a:rPr lang="ru-RU" b="1" dirty="0"/>
              <a:t>Экскурсий с выступлениями детей, например, Международный день музыки в школе искусств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Развлечения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Развлечения – особая форма организации воспитательного  воздействия на детей дошкольного возраста</a:t>
            </a:r>
          </a:p>
          <a:p>
            <a:pPr>
              <a:buNone/>
            </a:pPr>
            <a:r>
              <a:rPr lang="ru-RU" b="1" dirty="0" smtClean="0"/>
              <a:t>Цели проведения развлечений:</a:t>
            </a:r>
          </a:p>
          <a:p>
            <a:pPr>
              <a:buNone/>
            </a:pPr>
            <a:r>
              <a:rPr lang="ru-RU" b="1" dirty="0" smtClean="0"/>
              <a:t>- доставить детям удовольствие, повеселить, позабавить их;</a:t>
            </a:r>
          </a:p>
          <a:p>
            <a:pPr>
              <a:buNone/>
            </a:pPr>
            <a:r>
              <a:rPr lang="ru-RU" b="1" dirty="0" smtClean="0"/>
              <a:t>-обогатить музыкальными впечатлениями;</a:t>
            </a:r>
          </a:p>
          <a:p>
            <a:pPr>
              <a:buNone/>
            </a:pPr>
            <a:r>
              <a:rPr lang="ru-RU" b="1" dirty="0" smtClean="0"/>
              <a:t>-пробудить творческую активность.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Этапы работы над развлечением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5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1)выбор темы, планирование;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2)наполнение ее соответствующим содержанием и расположение материала в определенной последовательности с точным указанием всех участников;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3)организационно – подготовительная работа: оформление развлечения (декорации, костюмы, атрибуты, музыкальное сопровождение, которые особенно важны в театрализованных спектаклях и представлениях), подготовка вокальных, танцевальных и других номеров;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4) проведение развлечения;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5) последствие развлечения;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6) подведение итогов.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Чтобы </a:t>
            </a:r>
            <a:r>
              <a:rPr lang="ru-RU" b="1" dirty="0"/>
              <a:t>не перегружать детей, нужно чередовать развлечения, требующие и не требующие подготовки, включать несложные спортивные развлечения и аттракционы, которые доставляют ребятам радость и развивают их физические качества (ловкость, быстроту, выносливость, а также находчивость, смелость, волевые качества).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1851</Words>
  <Application>Microsoft Office PowerPoint</Application>
  <PresentationFormat>Экран (4:3)</PresentationFormat>
  <Paragraphs>127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Литература</vt:lpstr>
      <vt:lpstr>Праздник </vt:lpstr>
      <vt:lpstr>Музыкальный руководитель </vt:lpstr>
      <vt:lpstr>Этапы работы над праздником </vt:lpstr>
      <vt:lpstr>Формы праздников  </vt:lpstr>
      <vt:lpstr>Развлечения </vt:lpstr>
      <vt:lpstr>Этапы работы над развлечением </vt:lpstr>
      <vt:lpstr>Требование </vt:lpstr>
      <vt:lpstr>Требование к организации развлечений </vt:lpstr>
      <vt:lpstr>Анализ праздника </vt:lpstr>
      <vt:lpstr>Роль воспитателя на праздниках </vt:lpstr>
      <vt:lpstr>Рекомендации для родителей </vt:lpstr>
      <vt:lpstr>Правила поведения детей на празднике </vt:lpstr>
      <vt:lpstr>Ошибки в процессе проведения праздника </vt:lpstr>
      <vt:lpstr>Ошибки в процессе проведения праздника </vt:lpstr>
      <vt:lpstr>Требования к организации и проведению праздника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внимание！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Развлечения</dc:title>
  <dc:creator>User</dc:creator>
  <cp:lastModifiedBy>Admin</cp:lastModifiedBy>
  <cp:revision>36</cp:revision>
  <dcterms:created xsi:type="dcterms:W3CDTF">2020-05-27T09:26:11Z</dcterms:created>
  <dcterms:modified xsi:type="dcterms:W3CDTF">2021-08-23T09:40:55Z</dcterms:modified>
</cp:coreProperties>
</file>