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8" r:id="rId6"/>
    <p:sldId id="270" r:id="rId7"/>
    <p:sldId id="271" r:id="rId8"/>
    <p:sldId id="259" r:id="rId9"/>
    <p:sldId id="261" r:id="rId10"/>
    <p:sldId id="260" r:id="rId11"/>
    <p:sldId id="262" r:id="rId12"/>
    <p:sldId id="263" r:id="rId13"/>
    <p:sldId id="264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8229600" cy="28677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Психосоциальные проблемы, как последствия употребления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ПАВ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4221899" cy="281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770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76672"/>
            <a:ext cx="7992888" cy="710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600" b="1" dirty="0">
                <a:solidFill>
                  <a:srgbClr val="FFFF00"/>
                </a:solidFill>
                <a:ea typeface="Times New Roman"/>
                <a:cs typeface="Times New Roman"/>
              </a:rPr>
              <a:t>Наркомания – </a:t>
            </a:r>
            <a:r>
              <a:rPr lang="ru-RU" sz="3600" b="1" u="sng" dirty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/>
              </a:rPr>
              <a:t>это всегда судимость и тюрьмы</a:t>
            </a:r>
            <a:r>
              <a:rPr lang="ru-RU" sz="3600" b="1" u="sng" dirty="0" smtClean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3600" b="1" u="sng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600" b="1" dirty="0">
                <a:solidFill>
                  <a:srgbClr val="FFFF00"/>
                </a:solidFill>
                <a:ea typeface="Times New Roman"/>
                <a:cs typeface="Times New Roman"/>
              </a:rPr>
              <a:t>Наркоман – </a:t>
            </a:r>
            <a:r>
              <a:rPr lang="ru-RU" sz="3600" b="1" u="sng" dirty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/>
              </a:rPr>
              <a:t>это короткая жизнь и мучительная смерть</a:t>
            </a:r>
            <a:r>
              <a:rPr lang="ru-RU" sz="3600" b="1" u="sng" dirty="0" smtClean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3600" b="1" u="sng" dirty="0" smtClean="0">
              <a:solidFill>
                <a:srgbClr val="FFFF00"/>
              </a:solidFill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600" b="1" dirty="0" smtClean="0">
                <a:solidFill>
                  <a:srgbClr val="FFFF00"/>
                </a:solidFill>
                <a:ea typeface="Times New Roman"/>
                <a:cs typeface="Times New Roman"/>
              </a:rPr>
              <a:t>Наркоман </a:t>
            </a:r>
            <a:r>
              <a:rPr lang="ru-RU" sz="3600" b="1" dirty="0">
                <a:solidFill>
                  <a:srgbClr val="FFFF00"/>
                </a:solidFill>
                <a:ea typeface="Times New Roman"/>
                <a:cs typeface="Times New Roman"/>
              </a:rPr>
              <a:t>– </a:t>
            </a:r>
            <a:r>
              <a:rPr lang="ru-RU" sz="3600" b="1" u="sng" dirty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/>
              </a:rPr>
              <a:t>это опасность.</a:t>
            </a:r>
            <a:endParaRPr lang="ru-RU" sz="3600" u="sng" dirty="0">
              <a:solidFill>
                <a:schemeClr val="accent5">
                  <a:lumMod val="75000"/>
                </a:schemeClr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3600" b="1" dirty="0" smtClean="0">
              <a:solidFill>
                <a:srgbClr val="333333"/>
              </a:solidFill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600" b="1" dirty="0" smtClean="0">
                <a:solidFill>
                  <a:srgbClr val="FFFF00"/>
                </a:solidFill>
                <a:ea typeface="Times New Roman"/>
                <a:cs typeface="Times New Roman"/>
              </a:rPr>
              <a:t>Наркоман </a:t>
            </a:r>
            <a:r>
              <a:rPr lang="ru-RU" sz="3600" b="1" dirty="0">
                <a:solidFill>
                  <a:srgbClr val="FFFF00"/>
                </a:solidFill>
                <a:ea typeface="Times New Roman"/>
                <a:cs typeface="Times New Roman"/>
              </a:rPr>
              <a:t>– </a:t>
            </a:r>
            <a:r>
              <a:rPr lang="ru-RU" sz="3600" b="1" u="sng" dirty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/>
              </a:rPr>
              <a:t>это самоубийца!</a:t>
            </a:r>
            <a:endParaRPr lang="ru-RU" sz="3600" u="sng" dirty="0">
              <a:solidFill>
                <a:schemeClr val="accent5">
                  <a:lumMod val="75000"/>
                </a:schemeClr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3600" u="sng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3600" u="sng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7901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9208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 smtClean="0">
                <a:solidFill>
                  <a:srgbClr val="FFFF00"/>
                </a:solidFill>
                <a:ea typeface="Times New Roman"/>
                <a:cs typeface="Times New Roman"/>
              </a:rPr>
              <a:t>Если </a:t>
            </a:r>
            <a:r>
              <a:rPr lang="ru-RU" sz="3600" b="1" dirty="0">
                <a:solidFill>
                  <a:srgbClr val="FFFF00"/>
                </a:solidFill>
                <a:ea typeface="Times New Roman"/>
                <a:cs typeface="Times New Roman"/>
              </a:rPr>
              <a:t>вы желаете реально помочь своим друзьям и знакомым, начавшим принимать наркотики, вам следует немедленно:</a:t>
            </a:r>
            <a:endParaRPr lang="ru-RU" sz="3600" b="1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Times New Roman"/>
                <a:cs typeface="Times New Roman"/>
              </a:rPr>
              <a:t>— Уговорить их обратиться за медицинской и психологической помощью в наркологический диспансер (данные об этом в полицию не сообщаются, все остается в тайне). Если человек боится идти в государственное учреждение, можно посоветовать обратиться в общественные, религиозные и благотворительные организации, помогающие в реабилитации наркоманов</a:t>
            </a:r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Times New Roman"/>
                <a:cs typeface="Times New Roman"/>
              </a:rPr>
              <a:t>.</a:t>
            </a:r>
            <a:endParaRPr lang="ru-RU" sz="2800" b="1" dirty="0">
              <a:solidFill>
                <a:schemeClr val="accent2">
                  <a:lumMod val="20000"/>
                  <a:lumOff val="8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0451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18121"/>
            <a:ext cx="820891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Times New Roman"/>
                <a:cs typeface="Times New Roman"/>
              </a:rPr>
              <a:t>— Убедить их признаться в этом своим родителям. Ведь, на самом деле, родители – главные и единственные действительно заинтересованные лица в том, чтобы спасти наркомана. (В крайнем случае, самим анонимно сообщить об этом родителям наркомана: только тогда у вашего друга или знакомого появится хотя бы шанс на спасение…).</a:t>
            </a:r>
            <a:endParaRPr lang="ru-RU" sz="2400" b="1" dirty="0">
              <a:solidFill>
                <a:schemeClr val="accent2">
                  <a:lumMod val="20000"/>
                  <a:lumOff val="80000"/>
                </a:schemeClr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endParaRPr lang="ru-RU" sz="2400" b="1" dirty="0" smtClean="0">
              <a:solidFill>
                <a:schemeClr val="accent2">
                  <a:lumMod val="20000"/>
                  <a:lumOff val="80000"/>
                </a:schemeClr>
              </a:solidFill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Times New Roman"/>
                <a:cs typeface="Times New Roman"/>
              </a:rPr>
              <a:t>— </a:t>
            </a:r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Times New Roman"/>
                <a:cs typeface="Times New Roman"/>
              </a:rPr>
              <a:t>Если вы знаете тех людей, кто пытается сделать вашего друга наркоманом или продает ему(ей) наркотики, 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Times New Roman"/>
                <a:cs typeface="Times New Roman"/>
              </a:rPr>
              <a:t>анонимно сообщите </a:t>
            </a:r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Times New Roman"/>
                <a:cs typeface="Times New Roman"/>
              </a:rPr>
              <a:t>об этом человеке 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Times New Roman"/>
                <a:cs typeface="Times New Roman"/>
              </a:rPr>
              <a:t>в </a:t>
            </a:r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Times New Roman"/>
                <a:cs typeface="Times New Roman"/>
              </a:rPr>
              <a:t>ближайшее отделение 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Times New Roman"/>
                <a:cs typeface="Times New Roman"/>
              </a:rPr>
              <a:t>полиции.</a:t>
            </a:r>
          </a:p>
          <a:p>
            <a:pPr lvl="0" algn="just">
              <a:lnSpc>
                <a:spcPct val="115000"/>
              </a:lnSpc>
            </a:pPr>
            <a:endParaRPr lang="ru-RU" sz="2400" b="1" dirty="0">
              <a:solidFill>
                <a:schemeClr val="accent2">
                  <a:lumMod val="20000"/>
                  <a:lumOff val="80000"/>
                </a:schemeClr>
              </a:solidFill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Запомните</a:t>
            </a:r>
            <a:r>
              <a:rPr lang="ru-RU" sz="2400" b="1" dirty="0">
                <a:solidFill>
                  <a:srgbClr val="FF0000"/>
                </a:solidFill>
                <a:ea typeface="Times New Roman"/>
                <a:cs typeface="Times New Roman"/>
              </a:rPr>
              <a:t>: все остальные способы помощи наркоманам – бесполезны!!!</a:t>
            </a:r>
            <a:endParaRPr lang="ru-RU" sz="24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 algn="just">
              <a:tabLst>
                <a:tab pos="457200" algn="l"/>
              </a:tabLst>
            </a:pPr>
            <a:endParaRPr lang="ru-RU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8059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6632"/>
            <a:ext cx="7920880" cy="794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600" b="1" dirty="0" smtClean="0">
                <a:solidFill>
                  <a:srgbClr val="FFFF00"/>
                </a:solidFill>
                <a:ea typeface="Times New Roman"/>
                <a:cs typeface="Times New Roman"/>
              </a:rPr>
              <a:t>Напутствие: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6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1) Не </a:t>
            </a:r>
            <a:r>
              <a:rPr lang="ru-RU" sz="3600" b="1" dirty="0">
                <a:solidFill>
                  <a:srgbClr val="FF0000"/>
                </a:solidFill>
                <a:ea typeface="Times New Roman"/>
                <a:cs typeface="Times New Roman"/>
              </a:rPr>
              <a:t>верьте в сказки про легкие «наркотики</a:t>
            </a:r>
            <a:r>
              <a:rPr lang="ru-RU" sz="36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»!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3600" b="1" dirty="0" smtClean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6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2) Держитесь </a:t>
            </a:r>
            <a:r>
              <a:rPr lang="ru-RU" sz="3600" b="1" dirty="0">
                <a:solidFill>
                  <a:srgbClr val="FF0000"/>
                </a:solidFill>
                <a:ea typeface="Times New Roman"/>
                <a:cs typeface="Times New Roman"/>
              </a:rPr>
              <a:t>от наркоманов </a:t>
            </a:r>
            <a:r>
              <a:rPr lang="ru-RU" sz="36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подальше!</a:t>
            </a:r>
          </a:p>
          <a:p>
            <a:pPr lvl="0" algn="just">
              <a:lnSpc>
                <a:spcPct val="115000"/>
              </a:lnSpc>
              <a:tabLst>
                <a:tab pos="457200" algn="l"/>
              </a:tabLst>
            </a:pPr>
            <a:endParaRPr lang="ru-RU" sz="3600" b="1" dirty="0" smtClean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36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3) Если </a:t>
            </a:r>
            <a:r>
              <a:rPr lang="ru-RU" sz="3600" b="1" dirty="0">
                <a:solidFill>
                  <a:srgbClr val="FF0000"/>
                </a:solidFill>
                <a:ea typeface="Times New Roman"/>
                <a:cs typeface="Times New Roman"/>
              </a:rPr>
              <a:t>хотите прожить Человеком, немедленно выйдите из группы риска!</a:t>
            </a:r>
            <a:endParaRPr lang="ru-RU" sz="3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3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48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3855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2348880"/>
            <a:ext cx="39036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23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855" y="188640"/>
            <a:ext cx="82809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ПСИХОАКТИВНЫЕ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ВЕЩЕСТВА</a:t>
            </a:r>
            <a:r>
              <a:rPr lang="ru-RU" sz="4000" dirty="0">
                <a:solidFill>
                  <a:srgbClr val="FFFF00"/>
                </a:solidFill>
              </a:rPr>
              <a:t> — </a:t>
            </a:r>
            <a:r>
              <a:rPr lang="ru-RU" sz="4000" dirty="0" smtClean="0">
                <a:solidFill>
                  <a:srgbClr val="FFFF00"/>
                </a:solidFill>
              </a:rPr>
              <a:t>это вещества химического и природного происхождения, </a:t>
            </a:r>
            <a:r>
              <a:rPr lang="ru-RU" sz="4000" dirty="0">
                <a:solidFill>
                  <a:srgbClr val="FFFF00"/>
                </a:solidFill>
              </a:rPr>
              <a:t>которые способны при однократном приеме </a:t>
            </a:r>
            <a:r>
              <a:rPr lang="ru-RU" sz="4000" dirty="0" smtClean="0">
                <a:solidFill>
                  <a:srgbClr val="FFFF00"/>
                </a:solidFill>
              </a:rPr>
              <a:t>изменить </a:t>
            </a:r>
            <a:r>
              <a:rPr lang="ru-RU" sz="4000" dirty="0">
                <a:solidFill>
                  <a:srgbClr val="FFFF00"/>
                </a:solidFill>
              </a:rPr>
              <a:t>настроение, физическое состояние, </a:t>
            </a:r>
            <a:r>
              <a:rPr lang="ru-RU" sz="4000" dirty="0" smtClean="0">
                <a:solidFill>
                  <a:srgbClr val="FFFF00"/>
                </a:solidFill>
              </a:rPr>
              <a:t>самоощущение, </a:t>
            </a:r>
            <a:r>
              <a:rPr lang="ru-RU" sz="4000" dirty="0">
                <a:solidFill>
                  <a:srgbClr val="FFFF00"/>
                </a:solidFill>
              </a:rPr>
              <a:t>восприятие окружающего, поведение, а при систематическом приеме – вызвать психическую или физическую </a:t>
            </a:r>
            <a:r>
              <a:rPr lang="ru-RU" sz="4000" dirty="0" smtClean="0">
                <a:solidFill>
                  <a:srgbClr val="FFFF00"/>
                </a:solidFill>
              </a:rPr>
              <a:t>зависимость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80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НАРКОМАНИЯ</a:t>
            </a:r>
            <a:r>
              <a:rPr lang="ru-RU" sz="4800" dirty="0">
                <a:solidFill>
                  <a:srgbClr val="FFFF00"/>
                </a:solidFill>
              </a:rPr>
              <a:t>  — </a:t>
            </a:r>
            <a:r>
              <a:rPr lang="ru-RU" sz="4800" dirty="0" smtClean="0">
                <a:solidFill>
                  <a:srgbClr val="FFFF00"/>
                </a:solidFill>
              </a:rPr>
              <a:t>состояние человека, </a:t>
            </a:r>
            <a:r>
              <a:rPr lang="ru-RU" sz="4800" dirty="0">
                <a:solidFill>
                  <a:srgbClr val="FFFF00"/>
                </a:solidFill>
              </a:rPr>
              <a:t>характеризующееся патологическим влечением к употреблению </a:t>
            </a:r>
            <a:r>
              <a:rPr lang="ru-RU" sz="4800" dirty="0" smtClean="0">
                <a:solidFill>
                  <a:srgbClr val="FFFF00"/>
                </a:solidFill>
              </a:rPr>
              <a:t>наркотических и </a:t>
            </a:r>
            <a:r>
              <a:rPr lang="ru-RU" sz="4800" dirty="0" err="1" smtClean="0">
                <a:solidFill>
                  <a:srgbClr val="FFFF00"/>
                </a:solidFill>
              </a:rPr>
              <a:t>психоактивных</a:t>
            </a:r>
            <a:r>
              <a:rPr lang="ru-RU" sz="4800" dirty="0" smtClean="0">
                <a:solidFill>
                  <a:srgbClr val="FFFF00"/>
                </a:solidFill>
              </a:rPr>
              <a:t> веществ, сопровождающееся психическими и</a:t>
            </a:r>
            <a:r>
              <a:rPr lang="ru-RU" sz="4800" dirty="0">
                <a:solidFill>
                  <a:srgbClr val="FFFF00"/>
                </a:solidFill>
              </a:rPr>
              <a:t> </a:t>
            </a:r>
            <a:r>
              <a:rPr lang="ru-RU" sz="4800" dirty="0" smtClean="0">
                <a:solidFill>
                  <a:srgbClr val="FFFF00"/>
                </a:solidFill>
              </a:rPr>
              <a:t>соматическими расстройствами</a:t>
            </a:r>
            <a:r>
              <a:rPr lang="ru-RU" sz="4000" dirty="0" smtClean="0">
                <a:solidFill>
                  <a:srgbClr val="FFFF00"/>
                </a:solidFill>
              </a:rPr>
              <a:t>.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3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0648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/>
              </a:rPr>
              <a:t>НАРКОМАН </a:t>
            </a:r>
            <a:r>
              <a:rPr lang="ru-RU" sz="4200" b="1" dirty="0" smtClean="0">
                <a:solidFill>
                  <a:srgbClr val="FFFF00"/>
                </a:solidFill>
                <a:ea typeface="Times New Roman"/>
                <a:cs typeface="Times New Roman"/>
              </a:rPr>
              <a:t>– </a:t>
            </a:r>
            <a:r>
              <a:rPr lang="ru-RU" sz="4200" dirty="0" smtClean="0">
                <a:solidFill>
                  <a:srgbClr val="FFFF00"/>
                </a:solidFill>
                <a:ea typeface="Times New Roman"/>
                <a:cs typeface="Times New Roman"/>
              </a:rPr>
              <a:t>это тот человек, кто попробовал любое наркотическое вещество, а в дальнейшем стал от него физически и психологически зависимым, уже не может без него жить, испытывает от его отсутствия «ломку» – страшные боли в теле, готов на все ради получения новой дозы.</a:t>
            </a:r>
            <a:endParaRPr lang="ru-RU" sz="4200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8847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zen_doc/1584427/pub_5cc6794fa7763100b2db3be8_5cc67ca287569900b36533a3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" y="131762"/>
            <a:ext cx="9132524" cy="660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266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693" y="260648"/>
            <a:ext cx="8605779" cy="618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2800" b="1" dirty="0" smtClean="0">
              <a:solidFill>
                <a:srgbClr val="333333"/>
              </a:solidFill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/>
              </a:rPr>
              <a:t>Группа риска:</a:t>
            </a:r>
            <a:endParaRPr lang="ru-RU" sz="3600" b="1" dirty="0" smtClean="0">
              <a:solidFill>
                <a:schemeClr val="accent5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2800" b="1" dirty="0" smtClean="0">
              <a:solidFill>
                <a:srgbClr val="333333"/>
              </a:solidFill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>
                <a:solidFill>
                  <a:srgbClr val="333333"/>
                </a:solidFill>
                <a:ea typeface="Times New Roman"/>
              </a:rPr>
              <a:t>1 категория: </a:t>
            </a:r>
            <a:r>
              <a:rPr lang="ru-RU" sz="2800" b="1" dirty="0">
                <a:solidFill>
                  <a:srgbClr val="FFFF00"/>
                </a:solidFill>
                <a:ea typeface="Times New Roman"/>
              </a:rPr>
              <a:t>Парни и девушки из неполной семьи, которые плохо учатся</a:t>
            </a:r>
            <a:r>
              <a:rPr lang="ru-RU" sz="2800" b="1" dirty="0" smtClean="0">
                <a:solidFill>
                  <a:srgbClr val="FFFF00"/>
                </a:solidFill>
                <a:ea typeface="Times New Roman"/>
              </a:rPr>
              <a:t>.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2800" b="1" dirty="0" smtClean="0">
              <a:solidFill>
                <a:srgbClr val="333333"/>
              </a:solidFill>
              <a:ea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>
                <a:solidFill>
                  <a:srgbClr val="333333"/>
                </a:solidFill>
                <a:ea typeface="Times New Roman"/>
              </a:rPr>
              <a:t>2 категория. </a:t>
            </a:r>
            <a:r>
              <a:rPr lang="ru-RU" sz="2800" b="1" dirty="0">
                <a:solidFill>
                  <a:srgbClr val="FFFF00"/>
                </a:solidFill>
                <a:ea typeface="Times New Roman"/>
              </a:rPr>
              <a:t>Парни и девушки, которые уже курят (или употребляют спиртное).</a:t>
            </a:r>
            <a:r>
              <a:rPr lang="ru-RU" sz="2800" dirty="0">
                <a:solidFill>
                  <a:srgbClr val="FFFF00"/>
                </a:solidFill>
                <a:ea typeface="Times New Roman"/>
              </a:rPr>
              <a:t> </a:t>
            </a:r>
            <a:endParaRPr lang="ru-RU" sz="2800" dirty="0" smtClean="0">
              <a:solidFill>
                <a:srgbClr val="FFFF00"/>
              </a:solidFill>
              <a:ea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2800" dirty="0" smtClean="0">
              <a:solidFill>
                <a:srgbClr val="333333"/>
              </a:solidFill>
              <a:ea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>
                <a:solidFill>
                  <a:srgbClr val="333333"/>
                </a:solidFill>
                <a:ea typeface="Times New Roman"/>
              </a:rPr>
              <a:t>3 категория. </a:t>
            </a:r>
            <a:r>
              <a:rPr lang="ru-RU" sz="2800" b="1" dirty="0">
                <a:solidFill>
                  <a:srgbClr val="FFFF00"/>
                </a:solidFill>
                <a:ea typeface="Times New Roman"/>
              </a:rPr>
              <a:t>Парни и девушки из состоятельных семей.</a:t>
            </a:r>
            <a:r>
              <a:rPr lang="ru-RU" sz="2800" dirty="0">
                <a:solidFill>
                  <a:srgbClr val="FFFF00"/>
                </a:solidFill>
                <a:ea typeface="Times New Roman"/>
              </a:rPr>
              <a:t> </a:t>
            </a:r>
            <a:endParaRPr lang="ru-RU" sz="2800" dirty="0" smtClean="0">
              <a:solidFill>
                <a:srgbClr val="FFFF00"/>
              </a:solidFill>
              <a:ea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8290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136904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tabLst>
                <a:tab pos="457200" algn="l"/>
              </a:tabLst>
            </a:pPr>
            <a:r>
              <a:rPr lang="ru-RU" sz="2800" b="1" dirty="0">
                <a:solidFill>
                  <a:srgbClr val="333333"/>
                </a:solidFill>
                <a:ea typeface="Times New Roman"/>
              </a:rPr>
              <a:t>4 категория. </a:t>
            </a:r>
            <a:r>
              <a:rPr lang="ru-RU" sz="2800" b="1" dirty="0">
                <a:solidFill>
                  <a:srgbClr val="FFFF00"/>
                </a:solidFill>
                <a:ea typeface="Times New Roman"/>
              </a:rPr>
              <a:t>Парни и девушки, у которых либо есть собственные квартиры, либо их родители часто уезжают и дети по несколько дней живут одни, предоставленные сами себе</a:t>
            </a:r>
            <a:r>
              <a:rPr lang="ru-RU" sz="2800" b="1" dirty="0" smtClean="0">
                <a:solidFill>
                  <a:srgbClr val="FFFF00"/>
                </a:solidFill>
                <a:ea typeface="Times New Roman"/>
              </a:rPr>
              <a:t>.</a:t>
            </a:r>
          </a:p>
          <a:p>
            <a:pPr lvl="0" algn="ctr">
              <a:lnSpc>
                <a:spcPct val="115000"/>
              </a:lnSpc>
              <a:tabLst>
                <a:tab pos="457200" algn="l"/>
              </a:tabLst>
            </a:pPr>
            <a:endParaRPr lang="ru-RU" sz="2800" b="1" dirty="0">
              <a:solidFill>
                <a:srgbClr val="333333"/>
              </a:solidFill>
              <a:ea typeface="Times New Roman"/>
            </a:endParaRPr>
          </a:p>
          <a:p>
            <a:pPr lvl="0" algn="ctr">
              <a:lnSpc>
                <a:spcPct val="115000"/>
              </a:lnSpc>
              <a:tabLst>
                <a:tab pos="457200" algn="l"/>
              </a:tabLst>
            </a:pPr>
            <a:r>
              <a:rPr lang="ru-RU" sz="2800" b="1" dirty="0">
                <a:solidFill>
                  <a:srgbClr val="333333"/>
                </a:solidFill>
                <a:ea typeface="Times New Roman"/>
              </a:rPr>
              <a:t>5 категория. </a:t>
            </a:r>
            <a:r>
              <a:rPr lang="ru-RU" sz="2800" b="1" dirty="0">
                <a:solidFill>
                  <a:srgbClr val="FFFF00"/>
                </a:solidFill>
                <a:ea typeface="Times New Roman"/>
              </a:rPr>
              <a:t>Парни и девушки с откровенно слабой психикой, не очень умные, не имеющие четких целей в жизни, безвольные, легко подчиняющиеся чужим указаниям, трусливые, закомплексованные, боящиеся что с ними по какой-то причине перестанут общаться, ссорящиеся с родителями. 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35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920880" cy="723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b="1" dirty="0">
                <a:solidFill>
                  <a:srgbClr val="FFFF00"/>
                </a:solidFill>
              </a:rPr>
              <a:t>Человек всегда имеет много целей. У наркомана всего одна </a:t>
            </a:r>
            <a:r>
              <a:rPr lang="ru-RU" sz="3600" b="1" dirty="0" smtClean="0">
                <a:solidFill>
                  <a:srgbClr val="FFFF00"/>
                </a:solidFill>
              </a:rPr>
              <a:t>цель – </a:t>
            </a:r>
            <a:r>
              <a:rPr lang="ru-RU" sz="3600" b="1" u="sng" dirty="0" smtClean="0">
                <a:solidFill>
                  <a:schemeClr val="accent5">
                    <a:lumMod val="75000"/>
                  </a:schemeClr>
                </a:solidFill>
              </a:rPr>
              <a:t>очередная доза наркотического вещества.</a:t>
            </a:r>
          </a:p>
          <a:p>
            <a:pPr lvl="0" algn="just"/>
            <a:endParaRPr lang="ru-RU" sz="3600" b="1" u="sng" dirty="0">
              <a:solidFill>
                <a:srgbClr val="FFFF00"/>
              </a:solidFill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3600" b="1" dirty="0" smtClean="0">
                <a:solidFill>
                  <a:srgbClr val="FFFF00"/>
                </a:solidFill>
                <a:ea typeface="Times New Roman"/>
                <a:cs typeface="Times New Roman"/>
              </a:rPr>
              <a:t>Наркоман </a:t>
            </a:r>
            <a:r>
              <a:rPr lang="ru-RU" sz="3600" b="1" dirty="0">
                <a:solidFill>
                  <a:srgbClr val="FFFF00"/>
                </a:solidFill>
                <a:ea typeface="Times New Roman"/>
                <a:cs typeface="Times New Roman"/>
              </a:rPr>
              <a:t>– </a:t>
            </a:r>
            <a:r>
              <a:rPr lang="ru-RU" sz="3600" b="1" u="sng" dirty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/>
              </a:rPr>
              <a:t>это бедность</a:t>
            </a:r>
            <a:r>
              <a:rPr lang="ru-RU" sz="3600" b="1" u="sng" dirty="0" smtClean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/>
              </a:rPr>
              <a:t>!</a:t>
            </a:r>
          </a:p>
          <a:p>
            <a:pPr lvl="0" algn="just">
              <a:tabLst>
                <a:tab pos="457200" algn="l"/>
              </a:tabLst>
            </a:pPr>
            <a:endParaRPr lang="ru-RU" sz="3600" b="1" dirty="0" smtClean="0">
              <a:solidFill>
                <a:srgbClr val="FFFF00"/>
              </a:solidFill>
              <a:ea typeface="Times New Roman"/>
              <a:cs typeface="Times New Roman"/>
            </a:endParaRPr>
          </a:p>
          <a:p>
            <a:pPr lvl="0" algn="just">
              <a:tabLst>
                <a:tab pos="457200" algn="l"/>
              </a:tabLst>
            </a:pPr>
            <a:r>
              <a:rPr lang="ru-RU" sz="3600" b="1" dirty="0" smtClean="0">
                <a:solidFill>
                  <a:srgbClr val="FFFF00"/>
                </a:solidFill>
                <a:ea typeface="Times New Roman"/>
                <a:cs typeface="Times New Roman"/>
              </a:rPr>
              <a:t>Наркоман </a:t>
            </a:r>
            <a:r>
              <a:rPr lang="ru-RU" sz="3600" b="1" dirty="0">
                <a:solidFill>
                  <a:srgbClr val="FFFF00"/>
                </a:solidFill>
                <a:ea typeface="Times New Roman"/>
                <a:cs typeface="Times New Roman"/>
              </a:rPr>
              <a:t>– </a:t>
            </a:r>
            <a:r>
              <a:rPr lang="ru-RU" sz="3600" b="1" u="sng" dirty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/>
              </a:rPr>
              <a:t>это </a:t>
            </a:r>
            <a:r>
              <a:rPr lang="ru-RU" sz="3600" b="1" u="sng" dirty="0" smtClean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/>
              </a:rPr>
              <a:t>воровство</a:t>
            </a:r>
            <a:r>
              <a:rPr lang="ru-RU" sz="3600" b="1" u="sng" dirty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/>
              </a:rPr>
              <a:t>!</a:t>
            </a:r>
            <a:endParaRPr lang="ru-RU" sz="3600" b="1" dirty="0" smtClean="0">
              <a:solidFill>
                <a:schemeClr val="accent5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 lvl="0" algn="just">
              <a:tabLst>
                <a:tab pos="457200" algn="l"/>
              </a:tabLst>
            </a:pPr>
            <a:endParaRPr lang="ru-RU" sz="3600" b="1" dirty="0" smtClean="0">
              <a:solidFill>
                <a:srgbClr val="FFFF00"/>
              </a:solidFill>
              <a:ea typeface="Times New Roman"/>
              <a:cs typeface="Times New Roman"/>
            </a:endParaRPr>
          </a:p>
          <a:p>
            <a:pPr lvl="0" algn="just">
              <a:tabLst>
                <a:tab pos="457200" algn="l"/>
              </a:tabLst>
            </a:pPr>
            <a:r>
              <a:rPr lang="ru-RU" sz="3600" b="1" dirty="0" smtClean="0">
                <a:solidFill>
                  <a:srgbClr val="FFFF00"/>
                </a:solidFill>
                <a:ea typeface="Times New Roman"/>
                <a:cs typeface="Times New Roman"/>
              </a:rPr>
              <a:t>Наркоман </a:t>
            </a:r>
            <a:r>
              <a:rPr lang="ru-RU" sz="3600" b="1" dirty="0">
                <a:solidFill>
                  <a:srgbClr val="FFFF00"/>
                </a:solidFill>
                <a:ea typeface="Times New Roman"/>
                <a:cs typeface="Times New Roman"/>
              </a:rPr>
              <a:t>– </a:t>
            </a:r>
            <a:r>
              <a:rPr lang="ru-RU" sz="3600" b="1" u="sng" dirty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/>
              </a:rPr>
              <a:t>это безобразно и отвратительно!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2800" u="sng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lvl="0" algn="just"/>
            <a:endParaRPr lang="ru-RU" sz="3600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37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41966"/>
            <a:ext cx="8064896" cy="1952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457200" algn="l"/>
              </a:tabLst>
            </a:pPr>
            <a:endParaRPr lang="ru-RU" sz="3600" b="1" u="sng" dirty="0">
              <a:solidFill>
                <a:srgbClr val="FFFF00"/>
              </a:solidFill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tabLst>
                <a:tab pos="457200" algn="l"/>
              </a:tabLst>
            </a:pPr>
            <a:endParaRPr lang="ru-RU" sz="3600" b="1" u="sng" dirty="0" smtClean="0">
              <a:solidFill>
                <a:srgbClr val="FFFF00"/>
              </a:solidFill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tabLst>
                <a:tab pos="457200" algn="l"/>
              </a:tabLst>
            </a:pPr>
            <a:endParaRPr lang="ru-RU" sz="3600" b="1" u="sng" dirty="0">
              <a:solidFill>
                <a:srgbClr val="FFFF00"/>
              </a:solidFill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8424936" cy="7364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3600" b="1" dirty="0">
                <a:solidFill>
                  <a:srgbClr val="FFFF00"/>
                </a:solidFill>
                <a:ea typeface="Times New Roman"/>
                <a:cs typeface="Times New Roman"/>
              </a:rPr>
              <a:t>Наркоман – </a:t>
            </a:r>
            <a:r>
              <a:rPr lang="ru-RU" sz="3600" b="1" u="sng" dirty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/>
              </a:rPr>
              <a:t>не интересный человек</a:t>
            </a:r>
            <a:r>
              <a:rPr lang="ru-RU" sz="3600" b="1" u="sng" dirty="0" smtClean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/>
              </a:rPr>
              <a:t>.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endParaRPr lang="ru-RU" sz="3600" b="1" u="sng" dirty="0">
              <a:solidFill>
                <a:srgbClr val="FFFF00"/>
              </a:solidFill>
              <a:effectLst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3600" b="1" dirty="0">
                <a:solidFill>
                  <a:srgbClr val="FFFF00"/>
                </a:solidFill>
                <a:ea typeface="Times New Roman"/>
                <a:cs typeface="Times New Roman"/>
              </a:rPr>
              <a:t>Наркоман – </a:t>
            </a:r>
            <a:r>
              <a:rPr lang="ru-RU" sz="3600" b="1" u="sng" dirty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/>
              </a:rPr>
              <a:t>это всегда враг своих друзей</a:t>
            </a:r>
            <a:r>
              <a:rPr lang="ru-RU" sz="3600" b="1" u="sng" dirty="0" smtClean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/>
              </a:rPr>
              <a:t>!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endParaRPr lang="ru-RU" sz="3600" b="1" u="sng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3600" b="1" dirty="0">
                <a:solidFill>
                  <a:srgbClr val="FFFF00"/>
                </a:solidFill>
                <a:ea typeface="Times New Roman"/>
                <a:cs typeface="Times New Roman"/>
              </a:rPr>
              <a:t>Наркоман – </a:t>
            </a:r>
            <a:r>
              <a:rPr lang="ru-RU" sz="3600" b="1" u="sng" dirty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/>
              </a:rPr>
              <a:t>это жизнь без любви и семьи</a:t>
            </a:r>
            <a:r>
              <a:rPr lang="ru-RU" sz="3600" b="1" u="sng" dirty="0" smtClean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/>
              </a:rPr>
              <a:t>.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endParaRPr lang="ru-RU" sz="3600" b="1" u="sng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3600" b="1" dirty="0">
                <a:solidFill>
                  <a:srgbClr val="FFFF00"/>
                </a:solidFill>
                <a:ea typeface="Times New Roman"/>
                <a:cs typeface="Times New Roman"/>
              </a:rPr>
              <a:t>Наркоман – </a:t>
            </a:r>
            <a:r>
              <a:rPr lang="ru-RU" sz="3600" b="1" u="sng" dirty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/>
              </a:rPr>
              <a:t>всегда позор для своей семьи.</a:t>
            </a:r>
            <a:endParaRPr lang="ru-RU" sz="3600" u="sng" dirty="0">
              <a:solidFill>
                <a:schemeClr val="accent5">
                  <a:lumMod val="75000"/>
                </a:schemeClr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2800" u="sng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3600" u="sng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3600" u="sng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3298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118</TotalTime>
  <Words>410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Психосоциальные проблемы, как последствия употребления ПАВ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Психосоциальные проблемы употребления ПАВ</dc:title>
  <dc:creator>User</dc:creator>
  <cp:lastModifiedBy>User</cp:lastModifiedBy>
  <cp:revision>16</cp:revision>
  <dcterms:created xsi:type="dcterms:W3CDTF">2021-04-26T06:30:54Z</dcterms:created>
  <dcterms:modified xsi:type="dcterms:W3CDTF">2021-04-28T08:27:34Z</dcterms:modified>
</cp:coreProperties>
</file>