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2" r:id="rId1"/>
  </p:sldMasterIdLst>
  <p:notesMasterIdLst>
    <p:notesMasterId r:id="rId36"/>
  </p:notesMasterIdLst>
  <p:sldIdLst>
    <p:sldId id="256" r:id="rId2"/>
    <p:sldId id="257" r:id="rId3"/>
    <p:sldId id="294" r:id="rId4"/>
    <p:sldId id="259" r:id="rId5"/>
    <p:sldId id="295" r:id="rId6"/>
    <p:sldId id="299" r:id="rId7"/>
    <p:sldId id="335" r:id="rId8"/>
    <p:sldId id="283" r:id="rId9"/>
    <p:sldId id="278" r:id="rId10"/>
    <p:sldId id="336" r:id="rId11"/>
    <p:sldId id="337" r:id="rId12"/>
    <p:sldId id="338" r:id="rId13"/>
    <p:sldId id="339" r:id="rId14"/>
    <p:sldId id="340" r:id="rId15"/>
    <p:sldId id="341" r:id="rId16"/>
    <p:sldId id="342" r:id="rId17"/>
    <p:sldId id="311" r:id="rId18"/>
    <p:sldId id="325" r:id="rId19"/>
    <p:sldId id="326" r:id="rId20"/>
    <p:sldId id="327" r:id="rId21"/>
    <p:sldId id="328" r:id="rId22"/>
    <p:sldId id="266" r:id="rId23"/>
    <p:sldId id="330" r:id="rId24"/>
    <p:sldId id="329" r:id="rId25"/>
    <p:sldId id="331" r:id="rId26"/>
    <p:sldId id="334" r:id="rId27"/>
    <p:sldId id="344" r:id="rId28"/>
    <p:sldId id="332" r:id="rId29"/>
    <p:sldId id="333" r:id="rId30"/>
    <p:sldId id="350" r:id="rId31"/>
    <p:sldId id="348" r:id="rId32"/>
    <p:sldId id="308" r:id="rId33"/>
    <p:sldId id="310" r:id="rId34"/>
    <p:sldId id="343" r:id="rId35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F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A111915-BE36-4E01-A7E5-04B1672EAD32}" styleName="Светлый стиль 2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253" autoAdjust="0"/>
    <p:restoredTop sz="96242" autoAdjust="0"/>
  </p:normalViewPr>
  <p:slideViewPr>
    <p:cSldViewPr snapToGrid="0">
      <p:cViewPr varScale="1">
        <p:scale>
          <a:sx n="103" d="100"/>
          <a:sy n="103" d="100"/>
        </p:scale>
        <p:origin x="110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8848E7A-2B19-4764-BD1B-8B9DCA6E1BB5}" type="doc">
      <dgm:prSet loTypeId="urn:microsoft.com/office/officeart/2005/8/layout/list1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EF37ACA1-EF2D-43C5-A237-B4ECA15CFA79}">
      <dgm:prSet phldrT="[Текст]" custT="1"/>
      <dgm:spPr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algn="just"/>
          <a:r>
            <a:rPr lang="ru-RU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Утвердить программу ИПР с учащимся Коротким В.А., всем ответственным в реализации мероприятий подготовить  и ежемесячно предоставлять отчеты. В феврале  2020 года рассмотреть выполнение программы (ответственные Радкевич И.В. и Киреев Д.А.)</a:t>
          </a:r>
          <a:endParaRPr lang="ru-RU" sz="18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DD44F7F-65A3-4869-A120-088181746DF1}" type="parTrans" cxnId="{1DCBC4B9-860A-4C74-A229-26FD186F673D}">
      <dgm:prSet/>
      <dgm:spPr/>
      <dgm:t>
        <a:bodyPr/>
        <a:lstStyle/>
        <a:p>
          <a:endParaRPr lang="ru-RU"/>
        </a:p>
      </dgm:t>
    </dgm:pt>
    <dgm:pt modelId="{0F43F356-5321-4753-85E5-0983A5F37CB0}" type="sibTrans" cxnId="{1DCBC4B9-860A-4C74-A229-26FD186F673D}">
      <dgm:prSet/>
      <dgm:spPr/>
      <dgm:t>
        <a:bodyPr/>
        <a:lstStyle/>
        <a:p>
          <a:endParaRPr lang="ru-RU"/>
        </a:p>
      </dgm:t>
    </dgm:pt>
    <dgm:pt modelId="{5E21D05B-1D57-43F6-82D2-A3830FBF28F7}">
      <dgm:prSet phldrT="[Текст]" custT="1"/>
      <dgm:spPr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algn="just"/>
          <a:r>
            <a:rPr lang="ru-RU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Утвердить предложенную программу ИПР с Иваном. Классному руководителю </a:t>
          </a:r>
          <a:r>
            <a:rPr lang="ru-RU" sz="18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Шацкой</a:t>
          </a:r>
          <a:r>
            <a:rPr lang="ru-RU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Н.А. держать на постоянном контроле поведение учащейся на учебных занятиях, информировать мать о пропусках и опозданиях, дать рекомендации о выборе круга друзей. Матери Сидоровой О.Е. усилить контроль поведения и времяпровождения дочери в свободное время в период нахождения дома</a:t>
          </a:r>
          <a:endParaRPr lang="ru-RU" sz="18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4A235A7-B749-49B5-9103-02BAF75776B6}" type="sibTrans" cxnId="{9D9B82FC-96E7-4ABD-AAB5-14BAAF0A1D8E}">
      <dgm:prSet/>
      <dgm:spPr/>
      <dgm:t>
        <a:bodyPr/>
        <a:lstStyle/>
        <a:p>
          <a:endParaRPr lang="ru-RU"/>
        </a:p>
      </dgm:t>
    </dgm:pt>
    <dgm:pt modelId="{3AAEAAB7-9800-4D5A-8322-966FC859B321}" type="parTrans" cxnId="{9D9B82FC-96E7-4ABD-AAB5-14BAAF0A1D8E}">
      <dgm:prSet/>
      <dgm:spPr/>
      <dgm:t>
        <a:bodyPr/>
        <a:lstStyle/>
        <a:p>
          <a:endParaRPr lang="ru-RU"/>
        </a:p>
      </dgm:t>
    </dgm:pt>
    <dgm:pt modelId="{1C268F9F-947B-47C5-8AD9-E752DE5733AE}" type="pres">
      <dgm:prSet presAssocID="{A8848E7A-2B19-4764-BD1B-8B9DCA6E1BB5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C073589-8397-4972-A40A-055C7810DA54}" type="pres">
      <dgm:prSet presAssocID="{EF37ACA1-EF2D-43C5-A237-B4ECA15CFA79}" presName="parentLin" presStyleCnt="0"/>
      <dgm:spPr/>
      <dgm:t>
        <a:bodyPr/>
        <a:lstStyle/>
        <a:p>
          <a:endParaRPr lang="ru-RU"/>
        </a:p>
      </dgm:t>
    </dgm:pt>
    <dgm:pt modelId="{DCC94B58-5A08-46BE-A8D4-5C5E206EC398}" type="pres">
      <dgm:prSet presAssocID="{EF37ACA1-EF2D-43C5-A237-B4ECA15CFA79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8D48D2B9-AF69-4DBC-AE7C-E28347F175D6}" type="pres">
      <dgm:prSet presAssocID="{EF37ACA1-EF2D-43C5-A237-B4ECA15CFA79}" presName="parentText" presStyleLbl="node1" presStyleIdx="0" presStyleCnt="2" custScaleX="115318" custLinFactNeighborY="2196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6B9807-B9B3-4C72-B3C9-2C120F0F03E7}" type="pres">
      <dgm:prSet presAssocID="{EF37ACA1-EF2D-43C5-A237-B4ECA15CFA79}" presName="negativeSpace" presStyleCnt="0"/>
      <dgm:spPr/>
      <dgm:t>
        <a:bodyPr/>
        <a:lstStyle/>
        <a:p>
          <a:endParaRPr lang="ru-RU"/>
        </a:p>
      </dgm:t>
    </dgm:pt>
    <dgm:pt modelId="{DBC4DF68-2497-48B0-B51C-F53408DCF7BB}" type="pres">
      <dgm:prSet presAssocID="{EF37ACA1-EF2D-43C5-A237-B4ECA15CFA79}" presName="childText" presStyleLbl="conFgAcc1" presStyleIdx="0" presStyleCnt="2" custLinFactNeighborX="-131" custLinFactNeighborY="-95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E3DC8B-C897-4463-87A7-D7F9CC76B6ED}" type="pres">
      <dgm:prSet presAssocID="{0F43F356-5321-4753-85E5-0983A5F37CB0}" presName="spaceBetweenRectangles" presStyleCnt="0"/>
      <dgm:spPr/>
      <dgm:t>
        <a:bodyPr/>
        <a:lstStyle/>
        <a:p>
          <a:endParaRPr lang="ru-RU"/>
        </a:p>
      </dgm:t>
    </dgm:pt>
    <dgm:pt modelId="{514800F8-1E61-4D25-A565-5D41CF3421C0}" type="pres">
      <dgm:prSet presAssocID="{5E21D05B-1D57-43F6-82D2-A3830FBF28F7}" presName="parentLin" presStyleCnt="0"/>
      <dgm:spPr/>
      <dgm:t>
        <a:bodyPr/>
        <a:lstStyle/>
        <a:p>
          <a:endParaRPr lang="ru-RU"/>
        </a:p>
      </dgm:t>
    </dgm:pt>
    <dgm:pt modelId="{74BCED7B-52FF-450C-AE8B-74BB6B2D8C17}" type="pres">
      <dgm:prSet presAssocID="{5E21D05B-1D57-43F6-82D2-A3830FBF28F7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9EE7E9CC-A444-4986-9797-2664EF0FCF54}" type="pres">
      <dgm:prSet presAssocID="{5E21D05B-1D57-43F6-82D2-A3830FBF28F7}" presName="parentText" presStyleLbl="node1" presStyleIdx="1" presStyleCnt="2" custScaleX="115528" custLinFactNeighborX="0" custLinFactNeighborY="-1125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328689-B4F8-4F8A-8461-69104D2EF674}" type="pres">
      <dgm:prSet presAssocID="{5E21D05B-1D57-43F6-82D2-A3830FBF28F7}" presName="negativeSpace" presStyleCnt="0"/>
      <dgm:spPr/>
      <dgm:t>
        <a:bodyPr/>
        <a:lstStyle/>
        <a:p>
          <a:endParaRPr lang="ru-RU"/>
        </a:p>
      </dgm:t>
    </dgm:pt>
    <dgm:pt modelId="{93019B89-A46F-4900-956A-1014335B5938}" type="pres">
      <dgm:prSet presAssocID="{5E21D05B-1D57-43F6-82D2-A3830FBF28F7}" presName="childText" presStyleLbl="conFgAcc1" presStyleIdx="1" presStyleCnt="2" custLinFactNeighborX="382" custLinFactNeighborY="-630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761A29A-4FF9-43FE-8938-C1716184B532}" type="presOf" srcId="{5E21D05B-1D57-43F6-82D2-A3830FBF28F7}" destId="{74BCED7B-52FF-450C-AE8B-74BB6B2D8C17}" srcOrd="0" destOrd="0" presId="urn:microsoft.com/office/officeart/2005/8/layout/list1"/>
    <dgm:cxn modelId="{9D9B82FC-96E7-4ABD-AAB5-14BAAF0A1D8E}" srcId="{A8848E7A-2B19-4764-BD1B-8B9DCA6E1BB5}" destId="{5E21D05B-1D57-43F6-82D2-A3830FBF28F7}" srcOrd="1" destOrd="0" parTransId="{3AAEAAB7-9800-4D5A-8322-966FC859B321}" sibTransId="{A4A235A7-B749-49B5-9103-02BAF75776B6}"/>
    <dgm:cxn modelId="{DAA37C37-8B1A-4B73-97B0-179771F84924}" type="presOf" srcId="{EF37ACA1-EF2D-43C5-A237-B4ECA15CFA79}" destId="{8D48D2B9-AF69-4DBC-AE7C-E28347F175D6}" srcOrd="1" destOrd="0" presId="urn:microsoft.com/office/officeart/2005/8/layout/list1"/>
    <dgm:cxn modelId="{1DCBC4B9-860A-4C74-A229-26FD186F673D}" srcId="{A8848E7A-2B19-4764-BD1B-8B9DCA6E1BB5}" destId="{EF37ACA1-EF2D-43C5-A237-B4ECA15CFA79}" srcOrd="0" destOrd="0" parTransId="{8DD44F7F-65A3-4869-A120-088181746DF1}" sibTransId="{0F43F356-5321-4753-85E5-0983A5F37CB0}"/>
    <dgm:cxn modelId="{CCA60F28-5915-43C0-B2E2-784CDEB665E5}" type="presOf" srcId="{EF37ACA1-EF2D-43C5-A237-B4ECA15CFA79}" destId="{DCC94B58-5A08-46BE-A8D4-5C5E206EC398}" srcOrd="0" destOrd="0" presId="urn:microsoft.com/office/officeart/2005/8/layout/list1"/>
    <dgm:cxn modelId="{D2AC8F64-C519-4747-BDEA-E3D50D73BBF5}" type="presOf" srcId="{A8848E7A-2B19-4764-BD1B-8B9DCA6E1BB5}" destId="{1C268F9F-947B-47C5-8AD9-E752DE5733AE}" srcOrd="0" destOrd="0" presId="urn:microsoft.com/office/officeart/2005/8/layout/list1"/>
    <dgm:cxn modelId="{B3583E25-AA8E-4FBD-9257-ED766CD16151}" type="presOf" srcId="{5E21D05B-1D57-43F6-82D2-A3830FBF28F7}" destId="{9EE7E9CC-A444-4986-9797-2664EF0FCF54}" srcOrd="1" destOrd="0" presId="urn:microsoft.com/office/officeart/2005/8/layout/list1"/>
    <dgm:cxn modelId="{1E168DCC-337E-4543-ADFC-BE6B15B4B1BF}" type="presParOf" srcId="{1C268F9F-947B-47C5-8AD9-E752DE5733AE}" destId="{CC073589-8397-4972-A40A-055C7810DA54}" srcOrd="0" destOrd="0" presId="urn:microsoft.com/office/officeart/2005/8/layout/list1"/>
    <dgm:cxn modelId="{FD085ED4-ACDD-4764-9951-FA3FA2D0AF83}" type="presParOf" srcId="{CC073589-8397-4972-A40A-055C7810DA54}" destId="{DCC94B58-5A08-46BE-A8D4-5C5E206EC398}" srcOrd="0" destOrd="0" presId="urn:microsoft.com/office/officeart/2005/8/layout/list1"/>
    <dgm:cxn modelId="{36FDD089-D90A-4791-B24C-BFA1F910AF76}" type="presParOf" srcId="{CC073589-8397-4972-A40A-055C7810DA54}" destId="{8D48D2B9-AF69-4DBC-AE7C-E28347F175D6}" srcOrd="1" destOrd="0" presId="urn:microsoft.com/office/officeart/2005/8/layout/list1"/>
    <dgm:cxn modelId="{0BB88746-BAD0-47C8-B83C-A9E6FC7F128C}" type="presParOf" srcId="{1C268F9F-947B-47C5-8AD9-E752DE5733AE}" destId="{7D6B9807-B9B3-4C72-B3C9-2C120F0F03E7}" srcOrd="1" destOrd="0" presId="urn:microsoft.com/office/officeart/2005/8/layout/list1"/>
    <dgm:cxn modelId="{96AAE112-08E6-4D2F-B2F3-568F9778CA60}" type="presParOf" srcId="{1C268F9F-947B-47C5-8AD9-E752DE5733AE}" destId="{DBC4DF68-2497-48B0-B51C-F53408DCF7BB}" srcOrd="2" destOrd="0" presId="urn:microsoft.com/office/officeart/2005/8/layout/list1"/>
    <dgm:cxn modelId="{F3EDC9F4-F6C6-49B5-85CB-5494EED905A2}" type="presParOf" srcId="{1C268F9F-947B-47C5-8AD9-E752DE5733AE}" destId="{1EE3DC8B-C897-4463-87A7-D7F9CC76B6ED}" srcOrd="3" destOrd="0" presId="urn:microsoft.com/office/officeart/2005/8/layout/list1"/>
    <dgm:cxn modelId="{25F9AC25-11D6-4708-9488-B0319537FF8D}" type="presParOf" srcId="{1C268F9F-947B-47C5-8AD9-E752DE5733AE}" destId="{514800F8-1E61-4D25-A565-5D41CF3421C0}" srcOrd="4" destOrd="0" presId="urn:microsoft.com/office/officeart/2005/8/layout/list1"/>
    <dgm:cxn modelId="{D049580C-633C-4CE0-925A-1D214A2E56A7}" type="presParOf" srcId="{514800F8-1E61-4D25-A565-5D41CF3421C0}" destId="{74BCED7B-52FF-450C-AE8B-74BB6B2D8C17}" srcOrd="0" destOrd="0" presId="urn:microsoft.com/office/officeart/2005/8/layout/list1"/>
    <dgm:cxn modelId="{B492EACA-9C3C-4009-A869-5ED0A36CCD12}" type="presParOf" srcId="{514800F8-1E61-4D25-A565-5D41CF3421C0}" destId="{9EE7E9CC-A444-4986-9797-2664EF0FCF54}" srcOrd="1" destOrd="0" presId="urn:microsoft.com/office/officeart/2005/8/layout/list1"/>
    <dgm:cxn modelId="{B0D091C3-0636-4C03-A413-0B1711B00F8E}" type="presParOf" srcId="{1C268F9F-947B-47C5-8AD9-E752DE5733AE}" destId="{4C328689-B4F8-4F8A-8461-69104D2EF674}" srcOrd="5" destOrd="0" presId="urn:microsoft.com/office/officeart/2005/8/layout/list1"/>
    <dgm:cxn modelId="{8F03DE1A-CC1F-408F-BD1A-0FA3D397B7BD}" type="presParOf" srcId="{1C268F9F-947B-47C5-8AD9-E752DE5733AE}" destId="{93019B89-A46F-4900-956A-1014335B5938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8848E7A-2B19-4764-BD1B-8B9DCA6E1BB5}" type="doc">
      <dgm:prSet loTypeId="urn:microsoft.com/office/officeart/2005/8/layout/list1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5E21D05B-1D57-43F6-82D2-A3830FBF28F7}">
      <dgm:prSet phldrT="[Текст]" custT="1"/>
      <dgm:spPr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algn="just"/>
          <a:r>
            <a:rPr lang="ru-RU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Продолжить работу с учащимся 8 класса Григорьевым О.А.</a:t>
          </a:r>
        </a:p>
        <a:p>
          <a:pPr algn="just"/>
          <a:r>
            <a:rPr lang="ru-RU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Продолжить работу с учащимся 9 класса </a:t>
          </a:r>
          <a:r>
            <a:rPr lang="ru-RU" sz="16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Павловким</a:t>
          </a:r>
          <a:r>
            <a:rPr lang="ru-RU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И.Н.</a:t>
          </a:r>
          <a:endParaRPr lang="ru-RU" sz="16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AAEAAB7-9800-4D5A-8322-966FC859B321}" type="parTrans" cxnId="{9D9B82FC-96E7-4ABD-AAB5-14BAAF0A1D8E}">
      <dgm:prSet/>
      <dgm:spPr/>
      <dgm:t>
        <a:bodyPr/>
        <a:lstStyle/>
        <a:p>
          <a:endParaRPr lang="ru-RU"/>
        </a:p>
      </dgm:t>
    </dgm:pt>
    <dgm:pt modelId="{A4A235A7-B749-49B5-9103-02BAF75776B6}" type="sibTrans" cxnId="{9D9B82FC-96E7-4ABD-AAB5-14BAAF0A1D8E}">
      <dgm:prSet/>
      <dgm:spPr/>
      <dgm:t>
        <a:bodyPr/>
        <a:lstStyle/>
        <a:p>
          <a:endParaRPr lang="ru-RU"/>
        </a:p>
      </dgm:t>
    </dgm:pt>
    <dgm:pt modelId="{1B89AD76-773A-46DA-86C4-4B3CF508A43D}">
      <dgm:prSet custT="1"/>
      <dgm:spPr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algn="just"/>
          <a:r>
            <a:rPr lang="ru-RU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Отметить положительную динамику в работе по выполнению мероприятий программы с учащимся. Внести дополнения в программу в соответствии с новыми рекомендациями по организации работы ИПР с учащимися в 2020 году.  Классному руководителю совместно с родителями контролировать и изучать круг друзей Виталия, проводить работу  направленную на исключение курения. Родителям контролировать посещение сайтов в сети Интернет.</a:t>
          </a:r>
          <a:endParaRPr lang="en-US" sz="16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35D7266-1BD9-47DF-AF64-AD535894ED6B}" type="parTrans" cxnId="{C4A0E4A7-6D37-4A02-B40A-57CEF6F2099E}">
      <dgm:prSet/>
      <dgm:spPr/>
      <dgm:t>
        <a:bodyPr/>
        <a:lstStyle/>
        <a:p>
          <a:endParaRPr lang="ru-RU"/>
        </a:p>
      </dgm:t>
    </dgm:pt>
    <dgm:pt modelId="{0864410C-9989-40AE-9947-4AAA4B5BE2E5}" type="sibTrans" cxnId="{C4A0E4A7-6D37-4A02-B40A-57CEF6F2099E}">
      <dgm:prSet/>
      <dgm:spPr/>
      <dgm:t>
        <a:bodyPr/>
        <a:lstStyle/>
        <a:p>
          <a:endParaRPr lang="ru-RU"/>
        </a:p>
      </dgm:t>
    </dgm:pt>
    <dgm:pt modelId="{BC65EE0C-C877-4F8B-A615-0D0CF135F49C}">
      <dgm:prSet custT="1"/>
      <dgm:spPr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algn="just"/>
          <a:r>
            <a:rPr lang="ru-RU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Классному руководителю  Н.В. Беляевой усилить контроль посещения учащейся </a:t>
          </a:r>
          <a:br>
            <a:rPr lang="ru-RU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Ивановой М.В. учебных занятий, привлекать к занятиям, направленным на повышение интереса к профессии, поддерживать связь с родителями и продолжить социально – педагогическое сопровождение.</a:t>
          </a:r>
          <a:endParaRPr lang="en-US" sz="16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A03A84A-8073-4F1F-A2F2-7EDC7B5B93FC}" type="parTrans" cxnId="{ACFB2165-CD93-4055-8ED5-D47EC3199A51}">
      <dgm:prSet/>
      <dgm:spPr/>
      <dgm:t>
        <a:bodyPr/>
        <a:lstStyle/>
        <a:p>
          <a:endParaRPr lang="ru-RU"/>
        </a:p>
      </dgm:t>
    </dgm:pt>
    <dgm:pt modelId="{BBC57C97-9E6E-4541-973D-F3E4CC6CDA58}" type="sibTrans" cxnId="{ACFB2165-CD93-4055-8ED5-D47EC3199A51}">
      <dgm:prSet/>
      <dgm:spPr/>
      <dgm:t>
        <a:bodyPr/>
        <a:lstStyle/>
        <a:p>
          <a:endParaRPr lang="ru-RU"/>
        </a:p>
      </dgm:t>
    </dgm:pt>
    <dgm:pt modelId="{1C268F9F-947B-47C5-8AD9-E752DE5733AE}" type="pres">
      <dgm:prSet presAssocID="{A8848E7A-2B19-4764-BD1B-8B9DCA6E1BB5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1985D98-F900-4962-B9C3-0C62B9430D33}" type="pres">
      <dgm:prSet presAssocID="{1B89AD76-773A-46DA-86C4-4B3CF508A43D}" presName="parentLin" presStyleCnt="0"/>
      <dgm:spPr/>
      <dgm:t>
        <a:bodyPr/>
        <a:lstStyle/>
        <a:p>
          <a:endParaRPr lang="ru-RU"/>
        </a:p>
      </dgm:t>
    </dgm:pt>
    <dgm:pt modelId="{25B3EB6C-83E4-4B55-AB00-85BD38D91DB3}" type="pres">
      <dgm:prSet presAssocID="{1B89AD76-773A-46DA-86C4-4B3CF508A43D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EDD7D5A7-37C4-4CDB-8D14-BAD05FE7B7E4}" type="pres">
      <dgm:prSet presAssocID="{1B89AD76-773A-46DA-86C4-4B3CF508A43D}" presName="parentText" presStyleLbl="node1" presStyleIdx="0" presStyleCnt="3" custScaleX="115554" custLinFactNeighborX="-3820" custLinFactNeighborY="2284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FE201A-06BC-4136-90B6-27E6FCBB347D}" type="pres">
      <dgm:prSet presAssocID="{1B89AD76-773A-46DA-86C4-4B3CF508A43D}" presName="negativeSpace" presStyleCnt="0"/>
      <dgm:spPr/>
      <dgm:t>
        <a:bodyPr/>
        <a:lstStyle/>
        <a:p>
          <a:endParaRPr lang="ru-RU"/>
        </a:p>
      </dgm:t>
    </dgm:pt>
    <dgm:pt modelId="{C13C5630-6F11-4CBC-9417-1821B28FF135}" type="pres">
      <dgm:prSet presAssocID="{1B89AD76-773A-46DA-86C4-4B3CF508A43D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10747E-5658-4CBA-B819-EA9E696956F5}" type="pres">
      <dgm:prSet presAssocID="{0864410C-9989-40AE-9947-4AAA4B5BE2E5}" presName="spaceBetweenRectangles" presStyleCnt="0"/>
      <dgm:spPr/>
      <dgm:t>
        <a:bodyPr/>
        <a:lstStyle/>
        <a:p>
          <a:endParaRPr lang="ru-RU"/>
        </a:p>
      </dgm:t>
    </dgm:pt>
    <dgm:pt modelId="{514800F8-1E61-4D25-A565-5D41CF3421C0}" type="pres">
      <dgm:prSet presAssocID="{5E21D05B-1D57-43F6-82D2-A3830FBF28F7}" presName="parentLin" presStyleCnt="0"/>
      <dgm:spPr/>
      <dgm:t>
        <a:bodyPr/>
        <a:lstStyle/>
        <a:p>
          <a:endParaRPr lang="ru-RU"/>
        </a:p>
      </dgm:t>
    </dgm:pt>
    <dgm:pt modelId="{74BCED7B-52FF-450C-AE8B-74BB6B2D8C17}" type="pres">
      <dgm:prSet presAssocID="{5E21D05B-1D57-43F6-82D2-A3830FBF28F7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9EE7E9CC-A444-4986-9797-2664EF0FCF54}" type="pres">
      <dgm:prSet presAssocID="{5E21D05B-1D57-43F6-82D2-A3830FBF28F7}" presName="parentText" presStyleLbl="node1" presStyleIdx="1" presStyleCnt="3" custScaleX="115528" custLinFactNeighborX="-5731" custLinFactNeighborY="116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328689-B4F8-4F8A-8461-69104D2EF674}" type="pres">
      <dgm:prSet presAssocID="{5E21D05B-1D57-43F6-82D2-A3830FBF28F7}" presName="negativeSpace" presStyleCnt="0"/>
      <dgm:spPr/>
      <dgm:t>
        <a:bodyPr/>
        <a:lstStyle/>
        <a:p>
          <a:endParaRPr lang="ru-RU"/>
        </a:p>
      </dgm:t>
    </dgm:pt>
    <dgm:pt modelId="{93019B89-A46F-4900-956A-1014335B5938}" type="pres">
      <dgm:prSet presAssocID="{5E21D05B-1D57-43F6-82D2-A3830FBF28F7}" presName="childText" presStyleLbl="conFgAcc1" presStyleIdx="1" presStyleCnt="3" custLinFactY="-7386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6B50C0-7F6A-43C5-9FBA-97217E47C9A2}" type="pres">
      <dgm:prSet presAssocID="{A4A235A7-B749-49B5-9103-02BAF75776B6}" presName="spaceBetweenRectangles" presStyleCnt="0"/>
      <dgm:spPr/>
      <dgm:t>
        <a:bodyPr/>
        <a:lstStyle/>
        <a:p>
          <a:endParaRPr lang="ru-RU"/>
        </a:p>
      </dgm:t>
    </dgm:pt>
    <dgm:pt modelId="{2A9B1027-CEFC-4E02-B36B-CDF501240B3C}" type="pres">
      <dgm:prSet presAssocID="{BC65EE0C-C877-4F8B-A615-0D0CF135F49C}" presName="parentLin" presStyleCnt="0"/>
      <dgm:spPr/>
      <dgm:t>
        <a:bodyPr/>
        <a:lstStyle/>
        <a:p>
          <a:endParaRPr lang="ru-RU"/>
        </a:p>
      </dgm:t>
    </dgm:pt>
    <dgm:pt modelId="{74ED59E8-C426-45DE-90B7-F807B1A2827A}" type="pres">
      <dgm:prSet presAssocID="{BC65EE0C-C877-4F8B-A615-0D0CF135F49C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2D6939F6-9959-4985-B264-8A9BB18B4276}" type="pres">
      <dgm:prSet presAssocID="{BC65EE0C-C877-4F8B-A615-0D0CF135F49C}" presName="parentText" presStyleLbl="node1" presStyleIdx="2" presStyleCnt="3" custScaleX="115555" custLinFactNeighborX="-9552" custLinFactNeighborY="-2459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CA46BE-BE6F-4257-A87A-3F6EFE6AC337}" type="pres">
      <dgm:prSet presAssocID="{BC65EE0C-C877-4F8B-A615-0D0CF135F49C}" presName="negativeSpace" presStyleCnt="0"/>
      <dgm:spPr/>
      <dgm:t>
        <a:bodyPr/>
        <a:lstStyle/>
        <a:p>
          <a:endParaRPr lang="ru-RU"/>
        </a:p>
      </dgm:t>
    </dgm:pt>
    <dgm:pt modelId="{B92A2440-4C10-46CC-B1E8-B32A8D7F3CE2}" type="pres">
      <dgm:prSet presAssocID="{BC65EE0C-C877-4F8B-A615-0D0CF135F49C}" presName="childText" presStyleLbl="conFgAcc1" presStyleIdx="2" presStyleCnt="3" custLinFactY="-87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4A0E4A7-6D37-4A02-B40A-57CEF6F2099E}" srcId="{A8848E7A-2B19-4764-BD1B-8B9DCA6E1BB5}" destId="{1B89AD76-773A-46DA-86C4-4B3CF508A43D}" srcOrd="0" destOrd="0" parTransId="{435D7266-1BD9-47DF-AF64-AD535894ED6B}" sibTransId="{0864410C-9989-40AE-9947-4AAA4B5BE2E5}"/>
    <dgm:cxn modelId="{9D9B82FC-96E7-4ABD-AAB5-14BAAF0A1D8E}" srcId="{A8848E7A-2B19-4764-BD1B-8B9DCA6E1BB5}" destId="{5E21D05B-1D57-43F6-82D2-A3830FBF28F7}" srcOrd="1" destOrd="0" parTransId="{3AAEAAB7-9800-4D5A-8322-966FC859B321}" sibTransId="{A4A235A7-B749-49B5-9103-02BAF75776B6}"/>
    <dgm:cxn modelId="{ACFB2165-CD93-4055-8ED5-D47EC3199A51}" srcId="{A8848E7A-2B19-4764-BD1B-8B9DCA6E1BB5}" destId="{BC65EE0C-C877-4F8B-A615-0D0CF135F49C}" srcOrd="2" destOrd="0" parTransId="{DA03A84A-8073-4F1F-A2F2-7EDC7B5B93FC}" sibTransId="{BBC57C97-9E6E-4541-973D-F3E4CC6CDA58}"/>
    <dgm:cxn modelId="{DF4CF85E-245E-4882-A6A0-256946F9F6CC}" type="presOf" srcId="{BC65EE0C-C877-4F8B-A615-0D0CF135F49C}" destId="{2D6939F6-9959-4985-B264-8A9BB18B4276}" srcOrd="1" destOrd="0" presId="urn:microsoft.com/office/officeart/2005/8/layout/list1"/>
    <dgm:cxn modelId="{B3583E25-AA8E-4FBD-9257-ED766CD16151}" type="presOf" srcId="{5E21D05B-1D57-43F6-82D2-A3830FBF28F7}" destId="{9EE7E9CC-A444-4986-9797-2664EF0FCF54}" srcOrd="1" destOrd="0" presId="urn:microsoft.com/office/officeart/2005/8/layout/list1"/>
    <dgm:cxn modelId="{58E54453-1AC3-4348-B8E7-D3B5DFA55D7F}" type="presOf" srcId="{1B89AD76-773A-46DA-86C4-4B3CF508A43D}" destId="{25B3EB6C-83E4-4B55-AB00-85BD38D91DB3}" srcOrd="0" destOrd="0" presId="urn:microsoft.com/office/officeart/2005/8/layout/list1"/>
    <dgm:cxn modelId="{298C15DC-1C77-417D-BA57-0DA93A75DF32}" type="presOf" srcId="{BC65EE0C-C877-4F8B-A615-0D0CF135F49C}" destId="{74ED59E8-C426-45DE-90B7-F807B1A2827A}" srcOrd="0" destOrd="0" presId="urn:microsoft.com/office/officeart/2005/8/layout/list1"/>
    <dgm:cxn modelId="{9761A29A-4FF9-43FE-8938-C1716184B532}" type="presOf" srcId="{5E21D05B-1D57-43F6-82D2-A3830FBF28F7}" destId="{74BCED7B-52FF-450C-AE8B-74BB6B2D8C17}" srcOrd="0" destOrd="0" presId="urn:microsoft.com/office/officeart/2005/8/layout/list1"/>
    <dgm:cxn modelId="{DC15C994-6CAA-46F7-AFB0-1E553B78D4D2}" type="presOf" srcId="{1B89AD76-773A-46DA-86C4-4B3CF508A43D}" destId="{EDD7D5A7-37C4-4CDB-8D14-BAD05FE7B7E4}" srcOrd="1" destOrd="0" presId="urn:microsoft.com/office/officeart/2005/8/layout/list1"/>
    <dgm:cxn modelId="{D2AC8F64-C519-4747-BDEA-E3D50D73BBF5}" type="presOf" srcId="{A8848E7A-2B19-4764-BD1B-8B9DCA6E1BB5}" destId="{1C268F9F-947B-47C5-8AD9-E752DE5733AE}" srcOrd="0" destOrd="0" presId="urn:microsoft.com/office/officeart/2005/8/layout/list1"/>
    <dgm:cxn modelId="{88DE35EF-67D9-4170-8B98-F54E944E647B}" type="presParOf" srcId="{1C268F9F-947B-47C5-8AD9-E752DE5733AE}" destId="{51985D98-F900-4962-B9C3-0C62B9430D33}" srcOrd="0" destOrd="0" presId="urn:microsoft.com/office/officeart/2005/8/layout/list1"/>
    <dgm:cxn modelId="{6B98759E-A17D-4263-8CE1-7F63EA076A71}" type="presParOf" srcId="{51985D98-F900-4962-B9C3-0C62B9430D33}" destId="{25B3EB6C-83E4-4B55-AB00-85BD38D91DB3}" srcOrd="0" destOrd="0" presId="urn:microsoft.com/office/officeart/2005/8/layout/list1"/>
    <dgm:cxn modelId="{676286AE-1B90-40D6-8635-E97263C67F70}" type="presParOf" srcId="{51985D98-F900-4962-B9C3-0C62B9430D33}" destId="{EDD7D5A7-37C4-4CDB-8D14-BAD05FE7B7E4}" srcOrd="1" destOrd="0" presId="urn:microsoft.com/office/officeart/2005/8/layout/list1"/>
    <dgm:cxn modelId="{F68FBAD2-AB49-484E-9BE5-5EDC9DE62B78}" type="presParOf" srcId="{1C268F9F-947B-47C5-8AD9-E752DE5733AE}" destId="{AFFE201A-06BC-4136-90B6-27E6FCBB347D}" srcOrd="1" destOrd="0" presId="urn:microsoft.com/office/officeart/2005/8/layout/list1"/>
    <dgm:cxn modelId="{521AF0CB-3EF1-4C0E-8F3F-2ABE907629CD}" type="presParOf" srcId="{1C268F9F-947B-47C5-8AD9-E752DE5733AE}" destId="{C13C5630-6F11-4CBC-9417-1821B28FF135}" srcOrd="2" destOrd="0" presId="urn:microsoft.com/office/officeart/2005/8/layout/list1"/>
    <dgm:cxn modelId="{B9035F2A-7CAF-45A5-B9E3-B3F1D54C2D97}" type="presParOf" srcId="{1C268F9F-947B-47C5-8AD9-E752DE5733AE}" destId="{C510747E-5658-4CBA-B819-EA9E696956F5}" srcOrd="3" destOrd="0" presId="urn:microsoft.com/office/officeart/2005/8/layout/list1"/>
    <dgm:cxn modelId="{25F9AC25-11D6-4708-9488-B0319537FF8D}" type="presParOf" srcId="{1C268F9F-947B-47C5-8AD9-E752DE5733AE}" destId="{514800F8-1E61-4D25-A565-5D41CF3421C0}" srcOrd="4" destOrd="0" presId="urn:microsoft.com/office/officeart/2005/8/layout/list1"/>
    <dgm:cxn modelId="{D049580C-633C-4CE0-925A-1D214A2E56A7}" type="presParOf" srcId="{514800F8-1E61-4D25-A565-5D41CF3421C0}" destId="{74BCED7B-52FF-450C-AE8B-74BB6B2D8C17}" srcOrd="0" destOrd="0" presId="urn:microsoft.com/office/officeart/2005/8/layout/list1"/>
    <dgm:cxn modelId="{B492EACA-9C3C-4009-A869-5ED0A36CCD12}" type="presParOf" srcId="{514800F8-1E61-4D25-A565-5D41CF3421C0}" destId="{9EE7E9CC-A444-4986-9797-2664EF0FCF54}" srcOrd="1" destOrd="0" presId="urn:microsoft.com/office/officeart/2005/8/layout/list1"/>
    <dgm:cxn modelId="{B0D091C3-0636-4C03-A413-0B1711B00F8E}" type="presParOf" srcId="{1C268F9F-947B-47C5-8AD9-E752DE5733AE}" destId="{4C328689-B4F8-4F8A-8461-69104D2EF674}" srcOrd="5" destOrd="0" presId="urn:microsoft.com/office/officeart/2005/8/layout/list1"/>
    <dgm:cxn modelId="{8F03DE1A-CC1F-408F-BD1A-0FA3D397B7BD}" type="presParOf" srcId="{1C268F9F-947B-47C5-8AD9-E752DE5733AE}" destId="{93019B89-A46F-4900-956A-1014335B5938}" srcOrd="6" destOrd="0" presId="urn:microsoft.com/office/officeart/2005/8/layout/list1"/>
    <dgm:cxn modelId="{E98C8A51-80BF-463E-8708-E6D183199A93}" type="presParOf" srcId="{1C268F9F-947B-47C5-8AD9-E752DE5733AE}" destId="{656B50C0-7F6A-43C5-9FBA-97217E47C9A2}" srcOrd="7" destOrd="0" presId="urn:microsoft.com/office/officeart/2005/8/layout/list1"/>
    <dgm:cxn modelId="{2AD54FC7-9065-4314-A2FD-90CEC9571DBD}" type="presParOf" srcId="{1C268F9F-947B-47C5-8AD9-E752DE5733AE}" destId="{2A9B1027-CEFC-4E02-B36B-CDF501240B3C}" srcOrd="8" destOrd="0" presId="urn:microsoft.com/office/officeart/2005/8/layout/list1"/>
    <dgm:cxn modelId="{DCC5E5BF-0896-40EE-B293-259528573475}" type="presParOf" srcId="{2A9B1027-CEFC-4E02-B36B-CDF501240B3C}" destId="{74ED59E8-C426-45DE-90B7-F807B1A2827A}" srcOrd="0" destOrd="0" presId="urn:microsoft.com/office/officeart/2005/8/layout/list1"/>
    <dgm:cxn modelId="{0450F5F3-072A-467E-9BB1-4CE5CC38F956}" type="presParOf" srcId="{2A9B1027-CEFC-4E02-B36B-CDF501240B3C}" destId="{2D6939F6-9959-4985-B264-8A9BB18B4276}" srcOrd="1" destOrd="0" presId="urn:microsoft.com/office/officeart/2005/8/layout/list1"/>
    <dgm:cxn modelId="{E475BDE2-982F-4692-A750-6C3DD0D00760}" type="presParOf" srcId="{1C268F9F-947B-47C5-8AD9-E752DE5733AE}" destId="{10CA46BE-BE6F-4257-A87A-3F6EFE6AC337}" srcOrd="9" destOrd="0" presId="urn:microsoft.com/office/officeart/2005/8/layout/list1"/>
    <dgm:cxn modelId="{E4F0A508-5C6C-4BFE-8C3F-F6A89BC947C9}" type="presParOf" srcId="{1C268F9F-947B-47C5-8AD9-E752DE5733AE}" destId="{B92A2440-4C10-46CC-B1E8-B32A8D7F3CE2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E4D7A78-517F-463E-A5FF-C123F4ABE721}" type="doc">
      <dgm:prSet loTypeId="urn:microsoft.com/office/officeart/2005/8/layout/list1" loCatId="list" qsTypeId="urn:microsoft.com/office/officeart/2005/8/quickstyle/3d1" qsCatId="3D" csTypeId="urn:microsoft.com/office/officeart/2005/8/colors/accent1_3" csCatId="accent1" phldr="1"/>
      <dgm:spPr/>
      <dgm:t>
        <a:bodyPr/>
        <a:lstStyle/>
        <a:p>
          <a:endParaRPr lang="ru-RU"/>
        </a:p>
      </dgm:t>
    </dgm:pt>
    <dgm:pt modelId="{9905E283-10B4-40A9-9AEE-D453175F111B}">
      <dgm:prSet phldrT="[Текст]" custT="1"/>
      <dgm:spPr/>
      <dgm:t>
        <a:bodyPr/>
        <a:lstStyle/>
        <a:p>
          <a:pPr algn="just"/>
          <a:r>
            <a:rPr lang="ru-RU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Прекратить проведение индивидуальной профилактической работы с несовершеннолетней Ивановой М.В. в связи с выпуском из школы</a:t>
          </a:r>
          <a:endParaRPr lang="ru-RU" sz="20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4EEAEED-4824-49CC-A571-1012759F4FA7}" type="parTrans" cxnId="{E8BB41B4-81BB-4283-BD11-7D01AD47F247}">
      <dgm:prSet/>
      <dgm:spPr/>
      <dgm:t>
        <a:bodyPr/>
        <a:lstStyle/>
        <a:p>
          <a:endParaRPr lang="ru-RU"/>
        </a:p>
      </dgm:t>
    </dgm:pt>
    <dgm:pt modelId="{16671C1E-098C-410C-A510-1389BB9CCA0C}" type="sibTrans" cxnId="{E8BB41B4-81BB-4283-BD11-7D01AD47F247}">
      <dgm:prSet/>
      <dgm:spPr/>
      <dgm:t>
        <a:bodyPr/>
        <a:lstStyle/>
        <a:p>
          <a:endParaRPr lang="ru-RU"/>
        </a:p>
      </dgm:t>
    </dgm:pt>
    <dgm:pt modelId="{A43D9300-AA94-42D3-935E-6239FE008490}">
      <dgm:prSet phldrT="[Текст]" custT="1"/>
      <dgm:spPr/>
      <dgm:t>
        <a:bodyPr/>
        <a:lstStyle/>
        <a:p>
          <a:pPr algn="just"/>
          <a:r>
            <a:rPr lang="ru-RU" sz="2000" u="none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Прекратить индивидуальную профилактическую работу с </a:t>
          </a:r>
          <a:r>
            <a:rPr lang="ru-RU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несовершеннолетней Ивановой М.В. </a:t>
          </a:r>
          <a:r>
            <a:rPr lang="ru-RU" sz="2000" u="none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в связи с исправлением </a:t>
          </a:r>
          <a:endParaRPr lang="ru-RU" sz="2000" u="none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76E34FF-44D4-4686-A0DD-69A4F01FF058}" type="parTrans" cxnId="{057F4536-1217-4F93-BC8A-B90DA3E14B77}">
      <dgm:prSet/>
      <dgm:spPr/>
      <dgm:t>
        <a:bodyPr/>
        <a:lstStyle/>
        <a:p>
          <a:endParaRPr lang="ru-RU"/>
        </a:p>
      </dgm:t>
    </dgm:pt>
    <dgm:pt modelId="{2E89EFB6-3D9B-474B-9E37-FD038EE09058}" type="sibTrans" cxnId="{057F4536-1217-4F93-BC8A-B90DA3E14B77}">
      <dgm:prSet/>
      <dgm:spPr/>
      <dgm:t>
        <a:bodyPr/>
        <a:lstStyle/>
        <a:p>
          <a:endParaRPr lang="ru-RU"/>
        </a:p>
      </dgm:t>
    </dgm:pt>
    <dgm:pt modelId="{33CF6812-9F35-4413-BBE8-B2A4E3BE1BD4}" type="pres">
      <dgm:prSet presAssocID="{5E4D7A78-517F-463E-A5FF-C123F4ABE721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A91115F-75CF-47C0-A2C8-D9CA0138F863}" type="pres">
      <dgm:prSet presAssocID="{9905E283-10B4-40A9-9AEE-D453175F111B}" presName="parentLin" presStyleCnt="0"/>
      <dgm:spPr/>
      <dgm:t>
        <a:bodyPr/>
        <a:lstStyle/>
        <a:p>
          <a:endParaRPr lang="ru-RU"/>
        </a:p>
      </dgm:t>
    </dgm:pt>
    <dgm:pt modelId="{AC9336E7-1023-463A-BC85-3FADC366B600}" type="pres">
      <dgm:prSet presAssocID="{9905E283-10B4-40A9-9AEE-D453175F111B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72886073-C04E-4C0E-B092-5D8E8E6E426C}" type="pres">
      <dgm:prSet presAssocID="{9905E283-10B4-40A9-9AEE-D453175F111B}" presName="parentText" presStyleLbl="node1" presStyleIdx="0" presStyleCnt="2" custScaleX="114515" custScaleY="64561" custLinFactNeighborX="-30197" custLinFactNeighborY="124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D24E43-0F25-4548-AB4F-2983E9999099}" type="pres">
      <dgm:prSet presAssocID="{9905E283-10B4-40A9-9AEE-D453175F111B}" presName="negativeSpace" presStyleCnt="0"/>
      <dgm:spPr/>
      <dgm:t>
        <a:bodyPr/>
        <a:lstStyle/>
        <a:p>
          <a:endParaRPr lang="ru-RU"/>
        </a:p>
      </dgm:t>
    </dgm:pt>
    <dgm:pt modelId="{289C33D5-6010-449F-8592-FD7A670FC9C4}" type="pres">
      <dgm:prSet presAssocID="{9905E283-10B4-40A9-9AEE-D453175F111B}" presName="childText" presStyleLbl="conFgAcc1" presStyleIdx="0" presStyleCnt="2" custScaleX="97962" custScaleY="77213" custLinFactNeighborX="-94" custLinFactNeighborY="7514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DAFF038-5D11-4FD0-9B24-A706851215B0}" type="pres">
      <dgm:prSet presAssocID="{16671C1E-098C-410C-A510-1389BB9CCA0C}" presName="spaceBetweenRectangles" presStyleCnt="0"/>
      <dgm:spPr/>
      <dgm:t>
        <a:bodyPr/>
        <a:lstStyle/>
        <a:p>
          <a:endParaRPr lang="ru-RU"/>
        </a:p>
      </dgm:t>
    </dgm:pt>
    <dgm:pt modelId="{CA9142DB-ED55-431F-98E0-F1FA2802275A}" type="pres">
      <dgm:prSet presAssocID="{A43D9300-AA94-42D3-935E-6239FE008490}" presName="parentLin" presStyleCnt="0"/>
      <dgm:spPr/>
      <dgm:t>
        <a:bodyPr/>
        <a:lstStyle/>
        <a:p>
          <a:endParaRPr lang="ru-RU"/>
        </a:p>
      </dgm:t>
    </dgm:pt>
    <dgm:pt modelId="{7EC5222C-3D87-44D9-9E3F-3FC200CDF62C}" type="pres">
      <dgm:prSet presAssocID="{A43D9300-AA94-42D3-935E-6239FE008490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1BC61BEC-DBAF-48A9-8FB6-72AD3F10FF6E}" type="pres">
      <dgm:prSet presAssocID="{A43D9300-AA94-42D3-935E-6239FE008490}" presName="parentText" presStyleLbl="node1" presStyleIdx="1" presStyleCnt="2" custScaleX="113779" custScaleY="63664" custLinFactNeighborX="-27993" custLinFactNeighborY="1106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04315E-1F45-4D58-88DD-B31158587C74}" type="pres">
      <dgm:prSet presAssocID="{A43D9300-AA94-42D3-935E-6239FE008490}" presName="negativeSpace" presStyleCnt="0"/>
      <dgm:spPr/>
      <dgm:t>
        <a:bodyPr/>
        <a:lstStyle/>
        <a:p>
          <a:endParaRPr lang="ru-RU"/>
        </a:p>
      </dgm:t>
    </dgm:pt>
    <dgm:pt modelId="{AE988F0D-69F4-4601-9210-31CE38CB3BDC}" type="pres">
      <dgm:prSet presAssocID="{A43D9300-AA94-42D3-935E-6239FE008490}" presName="childText" presStyleLbl="conFgAcc1" presStyleIdx="1" presStyleCnt="2" custScaleX="97931" custScaleY="76176" custLinFactNeighborX="-94" custLinFactNeighborY="321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4DA62D1-7A92-4EA3-8460-818F00082410}" type="presOf" srcId="{A43D9300-AA94-42D3-935E-6239FE008490}" destId="{7EC5222C-3D87-44D9-9E3F-3FC200CDF62C}" srcOrd="0" destOrd="0" presId="urn:microsoft.com/office/officeart/2005/8/layout/list1"/>
    <dgm:cxn modelId="{A037705B-272C-47DB-ABC0-7ACB8C1200C1}" type="presOf" srcId="{9905E283-10B4-40A9-9AEE-D453175F111B}" destId="{AC9336E7-1023-463A-BC85-3FADC366B600}" srcOrd="0" destOrd="0" presId="urn:microsoft.com/office/officeart/2005/8/layout/list1"/>
    <dgm:cxn modelId="{9737CEA9-DA46-4BE4-B21F-DCDBF62AF8AC}" type="presOf" srcId="{5E4D7A78-517F-463E-A5FF-C123F4ABE721}" destId="{33CF6812-9F35-4413-BBE8-B2A4E3BE1BD4}" srcOrd="0" destOrd="0" presId="urn:microsoft.com/office/officeart/2005/8/layout/list1"/>
    <dgm:cxn modelId="{E8BB41B4-81BB-4283-BD11-7D01AD47F247}" srcId="{5E4D7A78-517F-463E-A5FF-C123F4ABE721}" destId="{9905E283-10B4-40A9-9AEE-D453175F111B}" srcOrd="0" destOrd="0" parTransId="{74EEAEED-4824-49CC-A571-1012759F4FA7}" sibTransId="{16671C1E-098C-410C-A510-1389BB9CCA0C}"/>
    <dgm:cxn modelId="{7F0361E2-E2E2-45A2-B2E0-349562D35BDB}" type="presOf" srcId="{A43D9300-AA94-42D3-935E-6239FE008490}" destId="{1BC61BEC-DBAF-48A9-8FB6-72AD3F10FF6E}" srcOrd="1" destOrd="0" presId="urn:microsoft.com/office/officeart/2005/8/layout/list1"/>
    <dgm:cxn modelId="{76E6D126-6893-4F79-B0D3-1A8383111D15}" type="presOf" srcId="{9905E283-10B4-40A9-9AEE-D453175F111B}" destId="{72886073-C04E-4C0E-B092-5D8E8E6E426C}" srcOrd="1" destOrd="0" presId="urn:microsoft.com/office/officeart/2005/8/layout/list1"/>
    <dgm:cxn modelId="{057F4536-1217-4F93-BC8A-B90DA3E14B77}" srcId="{5E4D7A78-517F-463E-A5FF-C123F4ABE721}" destId="{A43D9300-AA94-42D3-935E-6239FE008490}" srcOrd="1" destOrd="0" parTransId="{876E34FF-44D4-4686-A0DD-69A4F01FF058}" sibTransId="{2E89EFB6-3D9B-474B-9E37-FD038EE09058}"/>
    <dgm:cxn modelId="{3FE56509-8517-42B8-B9F6-F06E5FC9B737}" type="presParOf" srcId="{33CF6812-9F35-4413-BBE8-B2A4E3BE1BD4}" destId="{7A91115F-75CF-47C0-A2C8-D9CA0138F863}" srcOrd="0" destOrd="0" presId="urn:microsoft.com/office/officeart/2005/8/layout/list1"/>
    <dgm:cxn modelId="{DF9B06CF-4F92-4056-99B8-9099502B4F1A}" type="presParOf" srcId="{7A91115F-75CF-47C0-A2C8-D9CA0138F863}" destId="{AC9336E7-1023-463A-BC85-3FADC366B600}" srcOrd="0" destOrd="0" presId="urn:microsoft.com/office/officeart/2005/8/layout/list1"/>
    <dgm:cxn modelId="{3D4B2034-6B9A-48C3-9101-06EB1A9C5D0D}" type="presParOf" srcId="{7A91115F-75CF-47C0-A2C8-D9CA0138F863}" destId="{72886073-C04E-4C0E-B092-5D8E8E6E426C}" srcOrd="1" destOrd="0" presId="urn:microsoft.com/office/officeart/2005/8/layout/list1"/>
    <dgm:cxn modelId="{88C2CAE7-E912-476B-BA9C-0D68B3709161}" type="presParOf" srcId="{33CF6812-9F35-4413-BBE8-B2A4E3BE1BD4}" destId="{8ED24E43-0F25-4548-AB4F-2983E9999099}" srcOrd="1" destOrd="0" presId="urn:microsoft.com/office/officeart/2005/8/layout/list1"/>
    <dgm:cxn modelId="{B316E74B-8D63-4E0B-B57C-DE04AF1290D2}" type="presParOf" srcId="{33CF6812-9F35-4413-BBE8-B2A4E3BE1BD4}" destId="{289C33D5-6010-449F-8592-FD7A670FC9C4}" srcOrd="2" destOrd="0" presId="urn:microsoft.com/office/officeart/2005/8/layout/list1"/>
    <dgm:cxn modelId="{4E296332-519D-4549-A173-69037DA81F19}" type="presParOf" srcId="{33CF6812-9F35-4413-BBE8-B2A4E3BE1BD4}" destId="{DDAFF038-5D11-4FD0-9B24-A706851215B0}" srcOrd="3" destOrd="0" presId="urn:microsoft.com/office/officeart/2005/8/layout/list1"/>
    <dgm:cxn modelId="{0E4AE078-5E90-4D27-BFA8-115AD730CA5E}" type="presParOf" srcId="{33CF6812-9F35-4413-BBE8-B2A4E3BE1BD4}" destId="{CA9142DB-ED55-431F-98E0-F1FA2802275A}" srcOrd="4" destOrd="0" presId="urn:microsoft.com/office/officeart/2005/8/layout/list1"/>
    <dgm:cxn modelId="{8341FDD2-1E35-4A8A-812B-E45C2E965849}" type="presParOf" srcId="{CA9142DB-ED55-431F-98E0-F1FA2802275A}" destId="{7EC5222C-3D87-44D9-9E3F-3FC200CDF62C}" srcOrd="0" destOrd="0" presId="urn:microsoft.com/office/officeart/2005/8/layout/list1"/>
    <dgm:cxn modelId="{5076E649-732C-48ED-A7A7-6DAC3E370CCB}" type="presParOf" srcId="{CA9142DB-ED55-431F-98E0-F1FA2802275A}" destId="{1BC61BEC-DBAF-48A9-8FB6-72AD3F10FF6E}" srcOrd="1" destOrd="0" presId="urn:microsoft.com/office/officeart/2005/8/layout/list1"/>
    <dgm:cxn modelId="{896923D7-0E77-4365-839C-605D7AA6A1A1}" type="presParOf" srcId="{33CF6812-9F35-4413-BBE8-B2A4E3BE1BD4}" destId="{1704315E-1F45-4D58-88DD-B31158587C74}" srcOrd="5" destOrd="0" presId="urn:microsoft.com/office/officeart/2005/8/layout/list1"/>
    <dgm:cxn modelId="{28CFAB08-35BD-4CF7-9587-E50A88E3F5F2}" type="presParOf" srcId="{33CF6812-9F35-4413-BBE8-B2A4E3BE1BD4}" destId="{AE988F0D-69F4-4601-9210-31CE38CB3BDC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C4DF68-2497-48B0-B51C-F53408DCF7BB}">
      <dsp:nvSpPr>
        <dsp:cNvPr id="0" name=""/>
        <dsp:cNvSpPr/>
      </dsp:nvSpPr>
      <dsp:spPr>
        <a:xfrm>
          <a:off x="0" y="913779"/>
          <a:ext cx="11132358" cy="161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48D2B9-AF69-4DBC-AE7C-E28347F175D6}">
      <dsp:nvSpPr>
        <dsp:cNvPr id="0" name=""/>
        <dsp:cNvSpPr/>
      </dsp:nvSpPr>
      <dsp:spPr>
        <a:xfrm>
          <a:off x="556617" y="417071"/>
          <a:ext cx="8986329" cy="1889280"/>
        </a:xfrm>
        <a:prstGeom prst="round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4544" tIns="0" rIns="294544" bIns="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Утвердить программу ИПР с учащимся Коротким В.А., всем ответственным в реализации мероприятий подготовить  и ежемесячно предоставлять отчеты. В феврале  2020 года рассмотреть выполнение программы (ответственные Радкевич И.В. и Киреев Д.А.)</a:t>
          </a:r>
          <a:endParaRPr lang="ru-RU" sz="1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48844" y="509298"/>
        <a:ext cx="8801875" cy="1704826"/>
      </dsp:txXfrm>
    </dsp:sp>
    <dsp:sp modelId="{93019B89-A46F-4900-956A-1014335B5938}">
      <dsp:nvSpPr>
        <dsp:cNvPr id="0" name=""/>
        <dsp:cNvSpPr/>
      </dsp:nvSpPr>
      <dsp:spPr>
        <a:xfrm>
          <a:off x="0" y="3253901"/>
          <a:ext cx="11132358" cy="161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shade val="50000"/>
              <a:hueOff val="496474"/>
              <a:satOff val="7082"/>
              <a:lumOff val="4329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E7E9CC-A444-4986-9797-2664EF0FCF54}">
      <dsp:nvSpPr>
        <dsp:cNvPr id="0" name=""/>
        <dsp:cNvSpPr/>
      </dsp:nvSpPr>
      <dsp:spPr>
        <a:xfrm>
          <a:off x="556617" y="2692530"/>
          <a:ext cx="9002694" cy="1889280"/>
        </a:xfrm>
        <a:prstGeom prst="roundRect">
          <a:avLst/>
        </a:prstGeom>
        <a:solidFill>
          <a:schemeClr val="accent1">
            <a:shade val="50000"/>
            <a:hueOff val="496474"/>
            <a:satOff val="7082"/>
            <a:lumOff val="43294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4544" tIns="0" rIns="294544" bIns="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Утвердить предложенную программу ИПР с Иваном. Классному руководителю </a:t>
          </a:r>
          <a:r>
            <a:rPr lang="ru-RU" sz="18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Шацкой</a:t>
          </a:r>
          <a:r>
            <a:rPr lang="ru-RU" sz="1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Н.А. держать на постоянном контроле поведение учащейся на учебных занятиях, информировать мать о пропусках и опозданиях, дать рекомендации о выборе круга друзей. Матери Сидоровой О.Е. усилить контроль поведения и времяпровождения дочери в свободное время в период нахождения дома</a:t>
          </a:r>
          <a:endParaRPr lang="ru-RU" sz="1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48844" y="2784757"/>
        <a:ext cx="8818240" cy="170482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3C5630-6F11-4CBC-9417-1821B28FF135}">
      <dsp:nvSpPr>
        <dsp:cNvPr id="0" name=""/>
        <dsp:cNvSpPr/>
      </dsp:nvSpPr>
      <dsp:spPr>
        <a:xfrm>
          <a:off x="0" y="658608"/>
          <a:ext cx="11132358" cy="103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DD7D5A7-37C4-4CDB-8D14-BAD05FE7B7E4}">
      <dsp:nvSpPr>
        <dsp:cNvPr id="0" name=""/>
        <dsp:cNvSpPr/>
      </dsp:nvSpPr>
      <dsp:spPr>
        <a:xfrm>
          <a:off x="535355" y="329885"/>
          <a:ext cx="9004720" cy="1210320"/>
        </a:xfrm>
        <a:prstGeom prst="round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4544" tIns="0" rIns="294544" bIns="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Отметить положительную динамику в работе по выполнению мероприятий программы с учащимся. Внести дополнения в программу в соответствии с новыми рекомендациями по организации работы ИПР с учащимися в 2020 году.  Классному руководителю совместно с родителями контролировать и изучать круг друзей Виталия, проводить работу  направленную на исключение курения. Родителям контролировать посещение сайтов в сети Интернет.</a:t>
          </a:r>
          <a:endParaRPr lang="en-US" sz="16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94438" y="388968"/>
        <a:ext cx="8886554" cy="1092154"/>
      </dsp:txXfrm>
    </dsp:sp>
    <dsp:sp modelId="{93019B89-A46F-4900-956A-1014335B5938}">
      <dsp:nvSpPr>
        <dsp:cNvPr id="0" name=""/>
        <dsp:cNvSpPr/>
      </dsp:nvSpPr>
      <dsp:spPr>
        <a:xfrm>
          <a:off x="0" y="2220655"/>
          <a:ext cx="11132358" cy="103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shade val="50000"/>
              <a:hueOff val="330983"/>
              <a:satOff val="4721"/>
              <a:lumOff val="2886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E7E9CC-A444-4986-9797-2664EF0FCF54}">
      <dsp:nvSpPr>
        <dsp:cNvPr id="0" name=""/>
        <dsp:cNvSpPr/>
      </dsp:nvSpPr>
      <dsp:spPr>
        <a:xfrm>
          <a:off x="524718" y="1927271"/>
          <a:ext cx="9002694" cy="1210320"/>
        </a:xfrm>
        <a:prstGeom prst="roundRect">
          <a:avLst/>
        </a:prstGeom>
        <a:solidFill>
          <a:schemeClr val="accent1">
            <a:shade val="50000"/>
            <a:hueOff val="330983"/>
            <a:satOff val="4721"/>
            <a:lumOff val="28863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4544" tIns="0" rIns="294544" bIns="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Продолжить работу с учащимся 8 класса Григорьевым О.А.</a:t>
          </a:r>
        </a:p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Продолжить работу с учащимся 9 класса </a:t>
          </a:r>
          <a:r>
            <a:rPr lang="ru-RU" sz="16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Павловким</a:t>
          </a:r>
          <a:r>
            <a:rPr lang="ru-RU" sz="16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И.Н.</a:t>
          </a:r>
          <a:endParaRPr lang="ru-RU" sz="16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83801" y="1986354"/>
        <a:ext cx="8884528" cy="1092154"/>
      </dsp:txXfrm>
    </dsp:sp>
    <dsp:sp modelId="{B92A2440-4C10-46CC-B1E8-B32A8D7F3CE2}">
      <dsp:nvSpPr>
        <dsp:cNvPr id="0" name=""/>
        <dsp:cNvSpPr/>
      </dsp:nvSpPr>
      <dsp:spPr>
        <a:xfrm>
          <a:off x="0" y="3772069"/>
          <a:ext cx="11132358" cy="103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shade val="50000"/>
              <a:hueOff val="330983"/>
              <a:satOff val="4721"/>
              <a:lumOff val="2886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6939F6-9959-4985-B264-8A9BB18B4276}">
      <dsp:nvSpPr>
        <dsp:cNvPr id="0" name=""/>
        <dsp:cNvSpPr/>
      </dsp:nvSpPr>
      <dsp:spPr>
        <a:xfrm>
          <a:off x="503449" y="3475265"/>
          <a:ext cx="9004798" cy="1210320"/>
        </a:xfrm>
        <a:prstGeom prst="roundRect">
          <a:avLst/>
        </a:prstGeom>
        <a:solidFill>
          <a:schemeClr val="accent1">
            <a:shade val="50000"/>
            <a:hueOff val="330983"/>
            <a:satOff val="4721"/>
            <a:lumOff val="28863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4544" tIns="0" rIns="294544" bIns="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Классному руководителю  Н.В. Беляевой усилить контроль посещения учащейся </a:t>
          </a:r>
          <a:br>
            <a:rPr lang="ru-RU" sz="16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16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Ивановой М.В. учебных занятий, привлекать к занятиям, направленным на повышение интереса к профессии, поддерживать связь с родителями и продолжить социально – педагогическое сопровождение.</a:t>
          </a:r>
          <a:endParaRPr lang="en-US" sz="16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62532" y="3534348"/>
        <a:ext cx="8886632" cy="109215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9C33D5-6010-449F-8592-FD7A670FC9C4}">
      <dsp:nvSpPr>
        <dsp:cNvPr id="0" name=""/>
        <dsp:cNvSpPr/>
      </dsp:nvSpPr>
      <dsp:spPr>
        <a:xfrm>
          <a:off x="0" y="1549952"/>
          <a:ext cx="11070909" cy="126474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reflection blurRad="12700" stA="26000" endPos="32000" dist="12700" dir="5400000" sy="-100000" rotWithShape="0"/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2886073-C04E-4C0E-B092-5D8E8E6E426C}">
      <dsp:nvSpPr>
        <dsp:cNvPr id="0" name=""/>
        <dsp:cNvSpPr/>
      </dsp:nvSpPr>
      <dsp:spPr>
        <a:xfrm>
          <a:off x="394429" y="1244910"/>
          <a:ext cx="9059121" cy="1238796"/>
        </a:xfrm>
        <a:prstGeom prst="roundRect">
          <a:avLst/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9012" tIns="0" rIns="299012" bIns="0" numCol="1" spcCol="1270" anchor="ctr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Прекратить проведение индивидуальной профилактической работы с несовершеннолетней Ивановой М.В. в связи с выпуском из школы</a:t>
          </a:r>
          <a:endParaRPr lang="ru-RU" sz="2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54902" y="1305383"/>
        <a:ext cx="8938175" cy="1117850"/>
      </dsp:txXfrm>
    </dsp:sp>
    <dsp:sp modelId="{AE988F0D-69F4-4601-9210-31CE38CB3BDC}">
      <dsp:nvSpPr>
        <dsp:cNvPr id="0" name=""/>
        <dsp:cNvSpPr/>
      </dsp:nvSpPr>
      <dsp:spPr>
        <a:xfrm>
          <a:off x="0" y="3472458"/>
          <a:ext cx="11067406" cy="124776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shade val="80000"/>
              <a:hueOff val="410307"/>
              <a:satOff val="9635"/>
              <a:lumOff val="27270"/>
              <a:alphaOff val="0"/>
            </a:schemeClr>
          </a:solidFill>
          <a:prstDash val="solid"/>
        </a:ln>
        <a:effectLst>
          <a:reflection blurRad="12700" stA="26000" endPos="32000" dist="12700" dir="5400000" sy="-100000" rotWithShape="0"/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BC61BEC-DBAF-48A9-8FB6-72AD3F10FF6E}">
      <dsp:nvSpPr>
        <dsp:cNvPr id="0" name=""/>
        <dsp:cNvSpPr/>
      </dsp:nvSpPr>
      <dsp:spPr>
        <a:xfrm>
          <a:off x="406883" y="3114209"/>
          <a:ext cx="9000897" cy="1221584"/>
        </a:xfrm>
        <a:prstGeom prst="roundRect">
          <a:avLst/>
        </a:prstGeom>
        <a:gradFill rotWithShape="0">
          <a:gsLst>
            <a:gs pos="0">
              <a:schemeClr val="accent1">
                <a:shade val="80000"/>
                <a:hueOff val="410307"/>
                <a:satOff val="9635"/>
                <a:lumOff val="27270"/>
                <a:alphaOff val="0"/>
                <a:tint val="96000"/>
                <a:lumMod val="102000"/>
              </a:schemeClr>
            </a:gs>
            <a:gs pos="100000">
              <a:schemeClr val="accent1">
                <a:shade val="80000"/>
                <a:hueOff val="410307"/>
                <a:satOff val="9635"/>
                <a:lumOff val="2727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9012" tIns="0" rIns="299012" bIns="0" numCol="1" spcCol="1270" anchor="ctr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u="none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Прекратить индивидуальную профилактическую работу с </a:t>
          </a:r>
          <a:r>
            <a:rPr lang="ru-RU" sz="2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несовершеннолетней Ивановой М.В. </a:t>
          </a:r>
          <a:r>
            <a:rPr lang="ru-RU" sz="2000" u="none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в связи с исправлением </a:t>
          </a:r>
          <a:endParaRPr lang="ru-RU" sz="2000" u="none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66516" y="3173842"/>
        <a:ext cx="8881631" cy="11023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B49322-9E86-4901-AECE-C69217C929EF}" type="datetimeFigureOut">
              <a:rPr lang="en-US" smtClean="0"/>
              <a:pPr/>
              <a:t>5/12/2021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B665F9-E033-4606-8E34-DF59A7162A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1020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B665F9-E033-4606-8E34-DF59A7162A0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1285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B665F9-E033-4606-8E34-DF59A7162A02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0715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B665F9-E033-4606-8E34-DF59A7162A02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1864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B665F9-E033-4606-8E34-DF59A7162A02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9759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99515-E3D2-44EF-8ED5-00E26AFD1D6B}" type="datetime1">
              <a:rPr lang="en-US" smtClean="0"/>
              <a:pPr/>
              <a:t>5/12/2021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7DB85-E8D9-4F48-9375-545ED52C19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202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D7A21-121A-48DD-BF96-0C324C5369C2}" type="datetime1">
              <a:rPr lang="en-US" smtClean="0"/>
              <a:pPr/>
              <a:t>5/12/2021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7DB85-E8D9-4F48-9375-545ED52C19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956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BFB68-7C96-4786-A688-540D4B79FD13}" type="datetime1">
              <a:rPr lang="en-US" smtClean="0"/>
              <a:pPr/>
              <a:t>5/12/2021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7DB85-E8D9-4F48-9375-545ED52C19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957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9F1CD-5B4B-46AD-843B-AA4F7CB231D6}" type="datetime1">
              <a:rPr lang="en-US" smtClean="0"/>
              <a:pPr/>
              <a:t>5/12/2021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7DB85-E8D9-4F48-9375-545ED52C19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818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D3AB9-C2F5-4B29-9828-923F3E38B6EB}" type="datetime1">
              <a:rPr lang="en-US" smtClean="0"/>
              <a:pPr/>
              <a:t>5/12/2021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7DB85-E8D9-4F48-9375-545ED52C19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07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628D6-3D0C-479F-905F-C75A64FD5D75}" type="datetime1">
              <a:rPr lang="en-US" smtClean="0"/>
              <a:pPr/>
              <a:t>5/12/2021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7DB85-E8D9-4F48-9375-545ED52C19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186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49579-0C8F-4D0C-8F8A-C08213AA0995}" type="datetime1">
              <a:rPr lang="en-US" smtClean="0"/>
              <a:pPr/>
              <a:t>5/12/2021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7DB85-E8D9-4F48-9375-545ED52C19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291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D2533-8CDA-45D5-ADAF-088D36DA6C5D}" type="datetime1">
              <a:rPr lang="en-US" smtClean="0"/>
              <a:pPr/>
              <a:t>5/12/2021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7DB85-E8D9-4F48-9375-545ED52C19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6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589A0-DFBB-4825-A401-8FE456C7152B}" type="datetime1">
              <a:rPr lang="en-US" smtClean="0"/>
              <a:pPr/>
              <a:t>5/12/2021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7DB85-E8D9-4F48-9375-545ED52C19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754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0BD8D-0C96-4217-B4AB-12AC39368F41}" type="datetime1">
              <a:rPr lang="en-US" smtClean="0"/>
              <a:pPr/>
              <a:t>5/12/2021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CDC7DB85-E8D9-4F48-9375-545ED52C19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106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586B3-BD2E-4FDF-B181-6AFD910F8583}" type="datetime1">
              <a:rPr lang="en-US" smtClean="0"/>
              <a:pPr/>
              <a:t>5/12/2021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7DB85-E8D9-4F48-9375-545ED52C19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605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E221C-4B26-4B05-97E3-9E7806AAECC4}" type="datetime1">
              <a:rPr lang="en-US" smtClean="0"/>
              <a:pPr/>
              <a:t>5/12/2021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7DB85-E8D9-4F48-9375-545ED52C19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875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73867-0CDE-4631-B081-1A2C6DBD3C6F}" type="datetime1">
              <a:rPr lang="en-US" smtClean="0"/>
              <a:pPr/>
              <a:t>5/12/2021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7DB85-E8D9-4F48-9375-545ED52C19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67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A1EC1-038D-4467-AB5F-A7222D0ACE0A}" type="datetime1">
              <a:rPr lang="en-US" smtClean="0"/>
              <a:pPr/>
              <a:t>5/12/2021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7DB85-E8D9-4F48-9375-545ED52C19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566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FF386-A6F5-40C9-98FA-811836C3F9DD}" type="datetime1">
              <a:rPr lang="en-US" smtClean="0"/>
              <a:pPr/>
              <a:t>5/12/2021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7DB85-E8D9-4F48-9375-545ED52C19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953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6C31E-6DC6-46AC-B95E-940441D45FEF}" type="datetime1">
              <a:rPr lang="en-US" smtClean="0"/>
              <a:pPr/>
              <a:t>5/12/2021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7DB85-E8D9-4F48-9375-545ED52C19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938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F16D9-BAD4-4761-B516-C16507EF04FF}" type="datetime1">
              <a:rPr lang="en-US" smtClean="0"/>
              <a:pPr/>
              <a:t>5/12/2021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7DB85-E8D9-4F48-9375-545ED52C19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047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A3AF7E22-6381-4A59-8314-AD8B497C1D1F}" type="datetime1">
              <a:rPr lang="en-US" smtClean="0"/>
              <a:pPr/>
              <a:t>5/12/2021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DC7DB85-E8D9-4F48-9375-545ED52C19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55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3" r:id="rId1"/>
    <p:sldLayoutId id="2147483824" r:id="rId2"/>
    <p:sldLayoutId id="2147483825" r:id="rId3"/>
    <p:sldLayoutId id="2147483826" r:id="rId4"/>
    <p:sldLayoutId id="2147483827" r:id="rId5"/>
    <p:sldLayoutId id="2147483828" r:id="rId6"/>
    <p:sldLayoutId id="2147483829" r:id="rId7"/>
    <p:sldLayoutId id="2147483830" r:id="rId8"/>
    <p:sldLayoutId id="2147483831" r:id="rId9"/>
    <p:sldLayoutId id="2147483832" r:id="rId10"/>
    <p:sldLayoutId id="2147483833" r:id="rId11"/>
    <p:sldLayoutId id="2147483834" r:id="rId12"/>
    <p:sldLayoutId id="2147483835" r:id="rId13"/>
    <p:sldLayoutId id="2147483836" r:id="rId14"/>
    <p:sldLayoutId id="2147483837" r:id="rId15"/>
    <p:sldLayoutId id="2147483838" r:id="rId16"/>
    <p:sldLayoutId id="2147483839" r:id="rId1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oblspc.vitebsk.by/&#1084;&#1077;&#1090;&#1086;&#1076;&#1080;&#1095;&#1077;&#1089;&#1082;&#1080;&#1077;-&#1084;&#1072;&#1090;&#1077;&#1088;&#1080;&#1072;&#1083;&#1099;/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s://oblspc.vitebsk.by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55167" y="715490"/>
            <a:ext cx="8780105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4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Организация и проведение индивидуальной </a:t>
            </a:r>
            <a:r>
              <a:rPr lang="ru-RU" sz="4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профилактической </a:t>
            </a:r>
            <a:r>
              <a:rPr lang="ru-RU" sz="4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работы, комплексной реабилитации несовершеннолетних </a:t>
            </a:r>
            <a:endParaRPr lang="en-US" sz="40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1635272" y="6492875"/>
            <a:ext cx="551167" cy="365125"/>
          </a:xfrm>
        </p:spPr>
        <p:txBody>
          <a:bodyPr/>
          <a:lstStyle/>
          <a:p>
            <a:fld id="{CDC7DB85-E8D9-4F48-9375-545ED52C19C7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516804" y="6097166"/>
            <a:ext cx="65037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 smtClean="0"/>
              <a:t>Основной отдел комплексной реабилитации </a:t>
            </a:r>
            <a:br>
              <a:rPr lang="ru-RU" dirty="0" smtClean="0"/>
            </a:br>
            <a:r>
              <a:rPr lang="ru-RU" dirty="0" smtClean="0"/>
              <a:t>ГУО «Витебский областной социально-педагогический центр»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829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817578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Примеры проблемных ситуаций:</a:t>
            </a: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ru-RU" sz="36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0302" y="1845734"/>
            <a:ext cx="10394302" cy="402336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высокий уровень личностной </a:t>
            </a:r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тревожности </a:t>
            </a:r>
            <a:r>
              <a:rPr lang="ru-RU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(занятия по саморегуляции эмоционального состояния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выработке 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уверенного поведения, </a:t>
            </a:r>
            <a:r>
              <a:rPr lang="ru-RU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 способам оптимального (положительного) выхода из сложной ситуации и др.); </a:t>
            </a:r>
          </a:p>
          <a:p>
            <a:pPr marL="0" indent="0" algn="just">
              <a:buNone/>
            </a:pPr>
            <a:endParaRPr lang="ru-RU" sz="24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заниженная </a:t>
            </a:r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самооценка </a:t>
            </a:r>
            <a:r>
              <a:rPr lang="ru-RU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(занятия направленные 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постановку и достижения 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«реальных» </a:t>
            </a:r>
            <a:r>
              <a:rPr lang="ru-RU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целей, умения принимать свои успехи (хвалить себя);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640833" y="6492875"/>
            <a:ext cx="551167" cy="365125"/>
          </a:xfrm>
        </p:spPr>
        <p:txBody>
          <a:bodyPr/>
          <a:lstStyle/>
          <a:p>
            <a:fld id="{CDC7DB85-E8D9-4F48-9375-545ED52C19C7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0000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5901" y="333256"/>
            <a:ext cx="10459180" cy="870988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Примеры проблемных ситуаций:</a:t>
            </a:r>
            <a:r>
              <a:rPr lang="ru-RU" sz="3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6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24947" y="1634247"/>
            <a:ext cx="10484431" cy="476014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подверженность 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чужому влиянию </a:t>
            </a:r>
            <a:r>
              <a:rPr lang="ru-RU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занятия с несовершеннолетним ориентированные на включение его в деятельность со значимыми близкими, оказывающими (положительное) влияние; исключение влияния деструктивных групп (круга общения);  </a:t>
            </a:r>
            <a:endParaRPr lang="ru-RU" sz="2400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24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нарушены детско-родительские отношения 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(индивидуальные консультации для несовершеннолетнего, его законных представителей, совместные консультации для родителей и несовершеннолетнего, направленные на обучение бесконфликтного общения, умения «слышать и слушать» друг друга, принятия права на другую точку зрения и др. )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640833" y="6492875"/>
            <a:ext cx="551167" cy="365125"/>
          </a:xfrm>
        </p:spPr>
        <p:txBody>
          <a:bodyPr/>
          <a:lstStyle/>
          <a:p>
            <a:fld id="{CDC7DB85-E8D9-4F48-9375-545ED52C19C7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5124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64907" y="672735"/>
            <a:ext cx="10503159" cy="1450757"/>
          </a:xfrm>
        </p:spPr>
        <p:txBody>
          <a:bodyPr>
            <a:noAutofit/>
          </a:bodyPr>
          <a:lstStyle/>
          <a:p>
            <a:pPr algn="ctr"/>
            <a:r>
              <a:rPr lang="ru-RU" sz="3600" b="1" kern="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Ожидаемые результаты реализации </a:t>
            </a:r>
            <a:r>
              <a:rPr lang="ru-RU" sz="3600" b="1" kern="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3600" b="1" kern="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3600" b="1" kern="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программы </a:t>
            </a:r>
            <a:r>
              <a:rPr lang="ru-RU" sz="3600" b="1" kern="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ИПР</a:t>
            </a:r>
            <a:r>
              <a:rPr lang="ru-RU" sz="4000" b="1" u="sng" kern="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4000" b="1" u="sng" kern="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97123" y="2560157"/>
            <a:ext cx="9640413" cy="1955462"/>
          </a:xfrm>
        </p:spPr>
        <p:txBody>
          <a:bodyPr/>
          <a:lstStyle/>
          <a:p>
            <a:pPr marL="31750" marR="54610" indent="0" algn="just">
              <a:lnSpc>
                <a:spcPct val="102000"/>
              </a:lnSpc>
              <a:spcAft>
                <a:spcPts val="70"/>
              </a:spcAft>
              <a:buNone/>
            </a:pP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Ожидаемые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результаты реализации программы ИПР прописываются на основании </a:t>
            </a:r>
            <a:r>
              <a:rPr lang="ru-RU" sz="2800" b="1" i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выявленных проблемных ситуаций</a:t>
            </a:r>
            <a:r>
              <a:rPr lang="ru-RU" sz="28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 в соответствии с </a:t>
            </a:r>
            <a:r>
              <a:rPr lang="ru-RU" sz="2800" b="1" i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поставленной целью</a:t>
            </a:r>
            <a:r>
              <a:rPr lang="ru-RU" sz="28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работы</a:t>
            </a:r>
            <a:endParaRPr lang="ru-RU" sz="2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640833" y="6492875"/>
            <a:ext cx="551167" cy="365125"/>
          </a:xfrm>
        </p:spPr>
        <p:txBody>
          <a:bodyPr/>
          <a:lstStyle/>
          <a:p>
            <a:fld id="{CDC7DB85-E8D9-4F48-9375-545ED52C19C7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329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5690" y="466531"/>
            <a:ext cx="10576905" cy="6128426"/>
          </a:xfrm>
        </p:spPr>
        <p:txBody>
          <a:bodyPr>
            <a:noAutofit/>
          </a:bodyPr>
          <a:lstStyle/>
          <a:p>
            <a:pPr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600" b="1" u="sng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ПРИМЕР</a:t>
            </a:r>
            <a:endParaRPr lang="ru-RU" sz="3600" b="1" u="sng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Выявлено: </a:t>
            </a:r>
          </a:p>
          <a:p>
            <a:pPr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9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нарушены детско-родительские отношения </a:t>
            </a:r>
          </a:p>
          <a:p>
            <a:pPr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авторитарный стиль, враждебность несовершеннолетнего </a:t>
            </a:r>
            <a:r>
              <a:rPr lang="ru-RU" sz="2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отношению к законным представителям и др.)</a:t>
            </a:r>
            <a:endParaRPr lang="ru-RU" sz="2800" i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2800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2800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b="1" kern="0" dirty="0" smtClean="0">
                <a:solidFill>
                  <a:srgbClr val="7030A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Ожидаемые </a:t>
            </a:r>
            <a:r>
              <a:rPr lang="ru-RU" sz="2800" b="1" kern="0" dirty="0">
                <a:solidFill>
                  <a:srgbClr val="7030A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результаты реализации программы </a:t>
            </a:r>
            <a:r>
              <a:rPr lang="ru-RU" sz="2800" b="1" kern="0" dirty="0" smtClean="0">
                <a:solidFill>
                  <a:srgbClr val="7030A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ИПР</a:t>
            </a:r>
          </a:p>
          <a:p>
            <a:pPr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900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оптимизация детско-родительских отношений</a:t>
            </a:r>
          </a:p>
          <a:p>
            <a:pPr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(развитие приемов «активного» слушанья, снижение уровня враждебности по отношению к законным представителям, ….)</a:t>
            </a:r>
            <a:endParaRPr lang="ru-RU" sz="2800" i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1640833" y="6492875"/>
            <a:ext cx="551167" cy="365125"/>
          </a:xfrm>
        </p:spPr>
        <p:txBody>
          <a:bodyPr/>
          <a:lstStyle/>
          <a:p>
            <a:fld id="{CDC7DB85-E8D9-4F48-9375-545ED52C19C7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9948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08030" y="2010267"/>
            <a:ext cx="1001960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К разработке проекта программы ИПР необходимо привлекать </a:t>
            </a:r>
            <a:endParaRPr lang="ru-RU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4000" b="1" i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законных </a:t>
            </a:r>
            <a:r>
              <a:rPr lang="ru-RU" sz="40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представителей 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0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самого несовершеннолетнего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831013" y="1021162"/>
            <a:ext cx="6412333" cy="4804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2700"/>
              </a:lnSpc>
            </a:pPr>
            <a:r>
              <a:rPr lang="ru-RU" sz="44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Обращаем </a:t>
            </a:r>
            <a:r>
              <a:rPr lang="ru-RU" sz="4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внимание! </a:t>
            </a:r>
            <a:endParaRPr lang="ru-RU" sz="44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640833" y="6492875"/>
            <a:ext cx="551167" cy="365125"/>
          </a:xfrm>
        </p:spPr>
        <p:txBody>
          <a:bodyPr/>
          <a:lstStyle/>
          <a:p>
            <a:fld id="{CDC7DB85-E8D9-4F48-9375-545ED52C19C7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1716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9206" y="473216"/>
            <a:ext cx="10058400" cy="868866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Обращаем внимание!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21595" y="1487778"/>
            <a:ext cx="11313622" cy="402336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 программ ИПР несовершеннолетних,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привлеченных к административной ответственности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2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одинаковым статьям </a:t>
            </a:r>
          </a:p>
          <a:p>
            <a:pPr marL="0" indent="0" algn="ctr">
              <a:buNone/>
            </a:pPr>
            <a:endParaRPr lang="ru-RU" sz="105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2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НЕ ДОЛЖНЫ БЫТЬ ИДЕНТИЧНЫ</a:t>
            </a:r>
          </a:p>
          <a:p>
            <a:pPr marL="0" indent="0" algn="ctr">
              <a:buNone/>
            </a:pPr>
            <a:endParaRPr lang="ru-RU" sz="28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640833" y="6492875"/>
            <a:ext cx="551167" cy="365125"/>
          </a:xfrm>
        </p:spPr>
        <p:txBody>
          <a:bodyPr/>
          <a:lstStyle/>
          <a:p>
            <a:fld id="{CDC7DB85-E8D9-4F48-9375-545ED52C19C7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7777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-3" y="0"/>
          <a:ext cx="12192002" cy="6913756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3047382">
                  <a:extLst>
                    <a:ext uri="{9D8B030D-6E8A-4147-A177-3AD203B41FA5}">
                      <a16:colId xmlns:a16="http://schemas.microsoft.com/office/drawing/2014/main" val="477447881"/>
                    </a:ext>
                  </a:extLst>
                </a:gridCol>
                <a:gridCol w="3047382">
                  <a:extLst>
                    <a:ext uri="{9D8B030D-6E8A-4147-A177-3AD203B41FA5}">
                      <a16:colId xmlns:a16="http://schemas.microsoft.com/office/drawing/2014/main" val="3004887029"/>
                    </a:ext>
                  </a:extLst>
                </a:gridCol>
                <a:gridCol w="3048619">
                  <a:extLst>
                    <a:ext uri="{9D8B030D-6E8A-4147-A177-3AD203B41FA5}">
                      <a16:colId xmlns:a16="http://schemas.microsoft.com/office/drawing/2014/main" val="877642339"/>
                    </a:ext>
                  </a:extLst>
                </a:gridCol>
                <a:gridCol w="3048619">
                  <a:extLst>
                    <a:ext uri="{9D8B030D-6E8A-4147-A177-3AD203B41FA5}">
                      <a16:colId xmlns:a16="http://schemas.microsoft.com/office/drawing/2014/main" val="2670720581"/>
                    </a:ext>
                  </a:extLst>
                </a:gridCol>
              </a:tblGrid>
              <a:tr h="13037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Наименование мероприятия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6689" marR="566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Сроки исполнения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6689" marR="566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Исполнитель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6689" marR="566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</a:rPr>
                        <a:t>Результат, полученный в ходе реализации мероприятий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6689" marR="566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5133610"/>
                  </a:ext>
                </a:extLst>
              </a:tr>
              <a:tr h="5450716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endParaRPr lang="ru-RU" sz="2000" b="1" kern="1200" dirty="0" smtClean="0">
                        <a:effectLst/>
                      </a:endParaRPr>
                    </a:p>
                    <a:p>
                      <a:pPr marL="85725" indent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b="1" kern="1200" dirty="0" smtClean="0">
                          <a:effectLst/>
                        </a:rPr>
                        <a:t>Указывать </a:t>
                      </a:r>
                      <a:r>
                        <a:rPr lang="ru-RU" sz="2000" b="1" kern="1200" dirty="0">
                          <a:effectLst/>
                        </a:rPr>
                        <a:t>конкретные мероприятия (цикл мероприятий), на кого они </a:t>
                      </a:r>
                      <a:r>
                        <a:rPr lang="ru-RU" sz="2000" b="1" kern="1200" dirty="0" smtClean="0">
                          <a:effectLst/>
                        </a:rPr>
                        <a:t>направлены. </a:t>
                      </a:r>
                      <a:br>
                        <a:rPr lang="ru-RU" sz="2000" b="1" kern="1200" dirty="0" smtClean="0">
                          <a:effectLst/>
                        </a:rPr>
                      </a:br>
                      <a:r>
                        <a:rPr lang="ru-RU" sz="2000" b="0" kern="1200" dirty="0" smtClean="0">
                          <a:effectLst/>
                        </a:rPr>
                        <a:t>При </a:t>
                      </a:r>
                      <a:r>
                        <a:rPr lang="ru-RU" sz="2000" b="0" kern="1200" dirty="0">
                          <a:effectLst/>
                        </a:rPr>
                        <a:t>планировании мероприятий обязательно учитывать личностные особенности несовершеннолетнего, его возраст, интересы и склонности, воспитательный потенциал семьи и др. </a:t>
                      </a:r>
                      <a:endParaRPr lang="en-US" sz="20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6689" marR="566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2000" b="1" kern="1200" dirty="0" smtClean="0">
                        <a:effectLst/>
                      </a:endParaRPr>
                    </a:p>
                    <a:p>
                      <a:pPr marL="85725" indent="0" algn="l">
                        <a:spcAft>
                          <a:spcPts val="0"/>
                        </a:spcAft>
                      </a:pPr>
                      <a:r>
                        <a:rPr lang="ru-RU" sz="2000" b="1" kern="1200" dirty="0" smtClean="0">
                          <a:effectLst/>
                        </a:rPr>
                        <a:t>Указывать </a:t>
                      </a:r>
                      <a:r>
                        <a:rPr lang="ru-RU" sz="2000" b="1" kern="1200" dirty="0">
                          <a:effectLst/>
                        </a:rPr>
                        <a:t>конкретный месяц, неделю или число проведения мероприятия. </a:t>
                      </a:r>
                      <a:r>
                        <a:rPr lang="ru-RU" sz="2000" b="1" kern="1200" dirty="0" smtClean="0">
                          <a:effectLst/>
                        </a:rPr>
                        <a:t/>
                      </a:r>
                      <a:br>
                        <a:rPr lang="ru-RU" sz="2000" b="1" kern="1200" dirty="0" smtClean="0">
                          <a:effectLst/>
                        </a:rPr>
                      </a:br>
                      <a:r>
                        <a:rPr lang="ru-RU" sz="2000" kern="1200" dirty="0" smtClean="0">
                          <a:effectLst/>
                        </a:rPr>
                        <a:t>Не </a:t>
                      </a:r>
                      <a:r>
                        <a:rPr lang="ru-RU" sz="2000" kern="1200" dirty="0">
                          <a:effectLst/>
                        </a:rPr>
                        <a:t>рекомендуется использовать слова и словосочетания: «постоянно», «в случае обращения», «по запросам», «сентябрь – август», «в течение года», «по мере необходимости».</a:t>
                      </a:r>
                      <a:endParaRPr lang="en-US" sz="2000" kern="12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effectLst/>
                        </a:rPr>
                        <a:t> </a:t>
                      </a:r>
                      <a:endParaRPr lang="en-US" sz="20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6689" marR="566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2000" b="1" dirty="0" smtClean="0">
                        <a:effectLst/>
                      </a:endParaRPr>
                    </a:p>
                    <a:p>
                      <a:pPr marL="85725" indent="0" algn="l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</a:rPr>
                        <a:t>Указывать </a:t>
                      </a:r>
                      <a:r>
                        <a:rPr lang="ru-RU" sz="2000" b="1" dirty="0">
                          <a:effectLst/>
                        </a:rPr>
                        <a:t>фамилию, инициалы, должность.</a:t>
                      </a:r>
                      <a:endParaRPr lang="en-US" sz="3600" b="1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en-US" sz="3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6689" marR="566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 b="1" dirty="0" smtClean="0">
                        <a:effectLst/>
                      </a:endParaRPr>
                    </a:p>
                    <a:p>
                      <a:pPr marL="85725" indent="0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</a:rPr>
                        <a:t>Выставляется </a:t>
                      </a:r>
                      <a:r>
                        <a:rPr lang="ru-RU" sz="2000" b="1" u="sng" dirty="0" smtClean="0">
                          <a:effectLst/>
                        </a:rPr>
                        <a:t>дата </a:t>
                      </a:r>
                      <a:r>
                        <a:rPr lang="ru-RU" sz="2000" b="1" dirty="0" smtClean="0">
                          <a:effectLst/>
                        </a:rPr>
                        <a:t>проведения мероприятия, </a:t>
                      </a:r>
                      <a:r>
                        <a:rPr lang="ru-RU" sz="2000" b="1" u="sng" dirty="0" smtClean="0">
                          <a:effectLst/>
                        </a:rPr>
                        <a:t>отражается  </a:t>
                      </a:r>
                      <a:r>
                        <a:rPr lang="ru-RU" sz="2000" b="1" u="sng" dirty="0" smtClean="0">
                          <a:solidFill>
                            <a:srgbClr val="FF0000"/>
                          </a:solidFill>
                          <a:effectLst/>
                        </a:rPr>
                        <a:t>краткая </a:t>
                      </a:r>
                      <a:r>
                        <a:rPr lang="ru-RU" sz="2000" b="1" u="sng" dirty="0" smtClean="0">
                          <a:effectLst/>
                        </a:rPr>
                        <a:t>информация о достигнутых результатах</a:t>
                      </a:r>
                      <a:endParaRPr lang="en-US" sz="3600" b="0" u="sng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6689" marR="566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77908478"/>
                  </a:ext>
                </a:extLst>
              </a:tr>
            </a:tbl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1640833" y="6548631"/>
            <a:ext cx="551167" cy="365125"/>
          </a:xfrm>
        </p:spPr>
        <p:txBody>
          <a:bodyPr/>
          <a:lstStyle/>
          <a:p>
            <a:fld id="{CDC7DB85-E8D9-4F48-9375-545ED52C19C7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8954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51518" y="176042"/>
            <a:ext cx="9974425" cy="1848189"/>
          </a:xfrm>
        </p:spPr>
        <p:txBody>
          <a:bodyPr>
            <a:noAutofit/>
          </a:bodyPr>
          <a:lstStyle/>
          <a:p>
            <a:pPr algn="ctr">
              <a:lnSpc>
                <a:spcPts val="2800"/>
              </a:lnSpc>
            </a:pP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anose="020B0604020202020204" pitchFamily="34" charset="0"/>
              </a:rPr>
              <a:t>Функции совета профилактики </a:t>
            </a:r>
            <a:b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anose="020B0604020202020204" pitchFamily="34" charset="0"/>
              </a:rPr>
            </a:b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anose="020B0604020202020204" pitchFamily="34" charset="0"/>
              </a:rPr>
              <a:t>в рамках осуществления ИПР</a:t>
            </a:r>
            <a:endParaRPr lang="en-US" sz="3600" b="1" u="sng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91972" y="1921411"/>
            <a:ext cx="9293516" cy="4367605"/>
          </a:xfrm>
        </p:spPr>
        <p:txBody>
          <a:bodyPr>
            <a:normAutofit fontScale="92500" lnSpcReduction="10000"/>
          </a:bodyPr>
          <a:lstStyle/>
          <a:p>
            <a:pPr marL="358775" indent="-358775" algn="just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заслушивает информацию педагогических работников об особенностях семейного воспитания, результатах психолого-педагогической и социально-педагогической диагностики;</a:t>
            </a:r>
          </a:p>
          <a:p>
            <a:pPr marL="358775" indent="-358775" algn="just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рассматривает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ИПР;</a:t>
            </a:r>
          </a:p>
          <a:p>
            <a:pPr marL="358775" indent="-358775" algn="just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необходимости вносит дополнения и/или изменения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проект программы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ИПР, назначает ответственных за ее реализацию;</a:t>
            </a:r>
          </a:p>
          <a:p>
            <a:pPr marL="358775" indent="-358775" algn="just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устанавливает сроки рассмотрения промежуточных (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итоговых)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результатов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работы;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8775" indent="-358775" algn="just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принимает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 реализации мероприятий программы ИПР,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ее сроках,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включении сведений о несовершеннолетнем 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социально-педагогическую характеристику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УПО, информацию об учащихся, с которыми проводится ИПР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DA410050-E1F6-485B-BAAB-4BFC93B31F53}" type="slidenum">
              <a:rPr lang="ru-RU" smtClean="0"/>
              <a:pPr/>
              <a:t>17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3811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5518370" y="706143"/>
            <a:ext cx="6071118" cy="840828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Типичные ошибки 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/>
            </a:r>
            <a:b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</a:b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при </a:t>
            </a: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организации работы </a:t>
            </a:r>
            <a:br>
              <a:rPr lang="ru-RU" sz="3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</a:b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совета 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профилактики</a:t>
            </a:r>
            <a:endParaRPr lang="ru-RU" sz="4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9448800" y="6476322"/>
            <a:ext cx="2743200" cy="365125"/>
          </a:xfrm>
        </p:spPr>
        <p:txBody>
          <a:bodyPr/>
          <a:lstStyle/>
          <a:p>
            <a:fld id="{DA410050-E1F6-485B-BAAB-4BFC93B31F53}" type="slidenum">
              <a:rPr lang="ru-RU" smtClean="0"/>
              <a:pPr/>
              <a:t>18</a:t>
            </a:fld>
            <a:endParaRPr lang="ru-RU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730448" y="1888412"/>
            <a:ext cx="6148277" cy="1749623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8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ru-RU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документа, являющегося основанием для поведения ИПР</a:t>
            </a:r>
          </a:p>
          <a:p>
            <a:pPr algn="ctr"/>
            <a:r>
              <a:rPr lang="ru-RU" sz="2800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№ 34 от 25.01.2021</a:t>
            </a:r>
            <a:endParaRPr lang="en-US" sz="2800" b="1" u="sng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4718196" y="4508205"/>
            <a:ext cx="6148277" cy="1749623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800"/>
              </a:lnSpc>
            </a:pPr>
            <a:r>
              <a:rPr lang="ru-RU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Рассмотрение проекта программы ИПР на заседании совета профилактики: </a:t>
            </a:r>
          </a:p>
          <a:p>
            <a:pPr algn="ctr">
              <a:lnSpc>
                <a:spcPts val="2800"/>
              </a:lnSpc>
            </a:pPr>
            <a:r>
              <a:rPr lang="ru-RU" sz="2800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 №2 от 26.01.2021</a:t>
            </a:r>
            <a:endParaRPr lang="en-US" sz="2800" b="1" u="sng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Стрелка вниз 16"/>
          <p:cNvSpPr/>
          <p:nvPr/>
        </p:nvSpPr>
        <p:spPr>
          <a:xfrm rot="18848227">
            <a:off x="5979266" y="3719015"/>
            <a:ext cx="338539" cy="7514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0" y="0"/>
            <a:ext cx="12192000" cy="68580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H="1">
            <a:off x="1" y="0"/>
            <a:ext cx="12191999" cy="68580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2595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20471" y="1555351"/>
            <a:ext cx="7198658" cy="73273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anose="020B0604020202020204" pitchFamily="34" charset="0"/>
              </a:rPr>
              <a:t>ВОПРОС </a:t>
            </a:r>
            <a:r>
              <a:rPr lang="ru-RU" sz="31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anose="020B0604020202020204" pitchFamily="34" charset="0"/>
              </a:rPr>
              <a:t>ДЛЯ ПОВЕСТКИ </a:t>
            </a:r>
            <a:r>
              <a:rPr lang="ru-RU" sz="31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anose="020B0604020202020204" pitchFamily="34" charset="0"/>
              </a:rPr>
              <a:t> </a:t>
            </a:r>
            <a:br>
              <a:rPr lang="ru-RU" sz="31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anose="020B0604020202020204" pitchFamily="34" charset="0"/>
              </a:rPr>
            </a:br>
            <a:r>
              <a:rPr lang="ru-RU" sz="31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anose="020B0604020202020204" pitchFamily="34" charset="0"/>
              </a:rPr>
              <a:t>ЗАСЕДАНИЯ СОВЕТА </a:t>
            </a:r>
            <a:r>
              <a:rPr lang="ru-RU" sz="31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anose="020B0604020202020204" pitchFamily="34" charset="0"/>
              </a:rPr>
              <a:t>ПРОФИЛАКТИКИ</a:t>
            </a:r>
            <a:r>
              <a:rPr lang="ru-RU" sz="31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anose="020B0604020202020204" pitchFamily="34" charset="0"/>
              </a:rPr>
              <a:t>:</a:t>
            </a:r>
            <a:endParaRPr lang="en-US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91175" y="2637087"/>
            <a:ext cx="8723779" cy="2533056"/>
          </a:xfrm>
          <a:ln>
            <a:solidFill>
              <a:srgbClr val="C00000"/>
            </a:solidFill>
          </a:ln>
        </p:spPr>
        <p:txBody>
          <a:bodyPr>
            <a:normAutofit/>
          </a:bodyPr>
          <a:lstStyle/>
          <a:p>
            <a:pPr marL="0" indent="447675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О рассмотрении проекта программы ИПР в отношении несовершеннолетней Ивановой М.В. </a:t>
            </a:r>
          </a:p>
          <a:p>
            <a:pPr marL="0" indent="447675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Ответственный: Петрова А.В., заместитель директора по ВР(УВР)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DA410050-E1F6-485B-BAAB-4BFC93B31F53}" type="slidenum">
              <a:rPr lang="ru-RU" smtClean="0"/>
              <a:pPr/>
              <a:t>19</a:t>
            </a:fld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514714" y="134354"/>
            <a:ext cx="74640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Arial" panose="020B0604020202020204" pitchFamily="34" charset="0"/>
              </a:rPr>
              <a:t>Рассмотрение проекта программы ИПР </a:t>
            </a:r>
          </a:p>
          <a:p>
            <a:pPr algn="r"/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Arial" panose="020B0604020202020204" pitchFamily="34" charset="0"/>
              </a:rPr>
              <a:t>в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Arial" panose="020B0604020202020204" pitchFamily="34" charset="0"/>
              </a:rPr>
              <a:t> отношении несовершеннолетнего</a:t>
            </a:r>
            <a:endParaRPr lang="en-US" sz="24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1764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576873" y="3702941"/>
            <a:ext cx="10319849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Методические рекомендации Министерства образования Республики Беларусь по организации индивидуальной профилактической работы с обучающимися в учреждениях образования от 20.07.2018 № 05-01-21/6205/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дс</a:t>
            </a:r>
            <a:endParaRPr lang="ru-RU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endParaRPr lang="ru-RU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576874" y="1414933"/>
            <a:ext cx="1031985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Закон Республики Беларусь от 31.05.2003 </a:t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№ 200-З «Об основах системы профилактики безнадзорности и правонарушений несовершеннолетних»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387064" y="214604"/>
            <a:ext cx="950965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Нормативное </a:t>
            </a: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обеспечение </a:t>
            </a:r>
            <a:b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деятельности по организации ИПР</a:t>
            </a:r>
            <a:endParaRPr lang="en-US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11621139" y="6492875"/>
            <a:ext cx="551167" cy="365125"/>
          </a:xfrm>
        </p:spPr>
        <p:txBody>
          <a:bodyPr/>
          <a:lstStyle/>
          <a:p>
            <a:fld id="{CDC7DB85-E8D9-4F48-9375-545ED52C19C7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1464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1794890077"/>
              </p:ext>
            </p:extLst>
          </p:nvPr>
        </p:nvGraphicFramePr>
        <p:xfrm>
          <a:off x="520925" y="1829159"/>
          <a:ext cx="11132359" cy="54647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941490" y="1425133"/>
            <a:ext cx="19816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u="sng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НЕВЕРНО</a:t>
            </a:r>
            <a:endParaRPr lang="en-US" sz="3200" b="1" u="sng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1416423" y="2841812"/>
            <a:ext cx="5782236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1416423" y="5002306"/>
            <a:ext cx="5506700" cy="8965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DA410050-E1F6-485B-BAAB-4BFC93B31F53}" type="slidenum">
              <a:rPr lang="ru-RU" smtClean="0"/>
              <a:pPr/>
              <a:t>20</a:t>
            </a:fld>
            <a:endParaRPr lang="ru-RU" dirty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V="1">
            <a:off x="7055224" y="5109883"/>
            <a:ext cx="2680447" cy="896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3863789" y="5827059"/>
            <a:ext cx="2465294" cy="1792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514714" y="134354"/>
            <a:ext cx="74640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Arial" panose="020B0604020202020204" pitchFamily="34" charset="0"/>
              </a:rPr>
              <a:t>Рассмотрение проекта программы ИПР </a:t>
            </a:r>
          </a:p>
          <a:p>
            <a:pPr algn="r"/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Arial" panose="020B0604020202020204" pitchFamily="34" charset="0"/>
              </a:rPr>
              <a:t>в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Arial" panose="020B0604020202020204" pitchFamily="34" charset="0"/>
              </a:rPr>
              <a:t> отношении несовершеннолетнего</a:t>
            </a:r>
            <a:endParaRPr lang="en-US" sz="24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6682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19738180">
            <a:off x="1809112" y="2188746"/>
            <a:ext cx="8581195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600" b="1" dirty="0" smtClean="0">
                <a:solidFill>
                  <a:srgbClr val="E8E8E8"/>
                </a:solidFill>
              </a:rPr>
              <a:t>пример</a:t>
            </a:r>
            <a:endParaRPr lang="en-US" sz="16600" b="1" dirty="0">
              <a:solidFill>
                <a:srgbClr val="E8E8E8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40898" y="1120515"/>
            <a:ext cx="10333828" cy="5289176"/>
          </a:xfrm>
        </p:spPr>
        <p:txBody>
          <a:bodyPr>
            <a:noAutofit/>
          </a:bodyPr>
          <a:lstStyle/>
          <a:p>
            <a:pPr marL="0" lvl="0" indent="447675" algn="just">
              <a:lnSpc>
                <a:spcPts val="1300"/>
              </a:lnSpc>
              <a:spcBef>
                <a:spcPts val="0"/>
              </a:spcBef>
              <a:buNone/>
            </a:pP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447675" algn="just">
              <a:lnSpc>
                <a:spcPts val="1300"/>
              </a:lnSpc>
              <a:spcBef>
                <a:spcPts val="0"/>
              </a:spcBef>
              <a:buNone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РЕШИЛИ:</a:t>
            </a:r>
          </a:p>
          <a:p>
            <a:pPr marL="0" lvl="0" indent="447675" algn="just">
              <a:lnSpc>
                <a:spcPts val="1300"/>
              </a:lnSpc>
              <a:spcBef>
                <a:spcPts val="0"/>
              </a:spcBef>
              <a:buNone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5.1.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Информацию Петровой П.П., заместителя директора по воспитательной работе, о проекте программы индивидуальной профилактической работы с учащейся Ивановой М.В. принять к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сведению.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447675" algn="just">
              <a:lnSpc>
                <a:spcPts val="1300"/>
              </a:lnSpc>
              <a:spcBef>
                <a:spcPts val="0"/>
              </a:spcBef>
              <a:buNone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5.2. Включить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информацию о проведении индивидуальной профилактической работы с учащейся Ивановой М.В. в социально-педагогическую характеристику учреждения образования, в списки обучающихся, в отношении которых проводится индивидуальная профилактическая работа.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47675" algn="just">
              <a:lnSpc>
                <a:spcPts val="1300"/>
              </a:lnSpc>
              <a:spcBef>
                <a:spcPts val="0"/>
              </a:spcBef>
              <a:buNone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Срок: до 31.01.2021.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47675" algn="just">
              <a:lnSpc>
                <a:spcPts val="1300"/>
              </a:lnSpc>
              <a:spcBef>
                <a:spcPts val="0"/>
              </a:spcBef>
              <a:buNone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Ответственный: Моисеенко А.М. (должность).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447675" algn="just">
              <a:lnSpc>
                <a:spcPts val="1300"/>
              </a:lnSpc>
              <a:spcBef>
                <a:spcPts val="0"/>
              </a:spcBef>
              <a:buNone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5.3. Осуществлять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реализацию программы индивидуальной профилактической работы в отношении обучающейся Ивановой М.В. согласно предложенным мероприятиям.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47675" algn="just">
              <a:lnSpc>
                <a:spcPts val="1300"/>
              </a:lnSpc>
              <a:spcBef>
                <a:spcPts val="0"/>
              </a:spcBef>
              <a:buNone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Срок: до 11.01.2022 (если иное не предусмотрено действующим законодательством).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47675" algn="just">
              <a:lnSpc>
                <a:spcPts val="1300"/>
              </a:lnSpc>
              <a:spcBef>
                <a:spcPts val="0"/>
              </a:spcBef>
              <a:buNone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Ответственные: (указать Ф.И.О. и должности специалистов, которые участвуют в реализации мероприятий программы ИПР).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447675" algn="just">
              <a:lnSpc>
                <a:spcPts val="1300"/>
              </a:lnSpc>
              <a:spcBef>
                <a:spcPts val="0"/>
              </a:spcBef>
              <a:buNone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5.4. Ознакомить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 подпись родителей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несовершеннолетней,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Иванову М.И. и Иванова И.П., с содержанием программы ИПР; предоставить им выписку из программы в части касающейся.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47675" algn="just">
              <a:lnSpc>
                <a:spcPts val="1300"/>
              </a:lnSpc>
              <a:spcBef>
                <a:spcPts val="0"/>
              </a:spcBef>
              <a:buNone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Срок: до 29.01.2021.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47675" algn="just">
              <a:lnSpc>
                <a:spcPts val="1300"/>
              </a:lnSpc>
              <a:spcBef>
                <a:spcPts val="0"/>
              </a:spcBef>
              <a:buNone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Ответственные: Моисеенко А.М. (должность).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447675" algn="just">
              <a:lnSpc>
                <a:spcPts val="1300"/>
              </a:lnSpc>
              <a:spcBef>
                <a:spcPts val="0"/>
              </a:spcBef>
              <a:buNone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5.5. Ответственным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исполнителям предоставлять Петровой П.П., заместителю директора по воспитательной работе информацию об эффективности выполненных мероприятий (в части касающейся) с выводами и предложениями для подготовки промежуточных (итогового) анализов реализации мероприятий программы ИПР. 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47675" algn="just">
              <a:lnSpc>
                <a:spcPts val="1300"/>
              </a:lnSpc>
              <a:spcBef>
                <a:spcPts val="0"/>
              </a:spcBef>
              <a:buNone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Срок: за 5 дней до заседания совета профилактики.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447675" algn="just">
              <a:lnSpc>
                <a:spcPts val="1300"/>
              </a:lnSpc>
              <a:spcBef>
                <a:spcPts val="0"/>
              </a:spcBef>
              <a:buNone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5.6. Рассмотреть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заседаниях совета профилактики промежуточные и итоговые результаты реализации программы ИПР в отношении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Ивановой М.В.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47675" algn="just">
              <a:lnSpc>
                <a:spcPts val="1300"/>
              </a:lnSpc>
              <a:spcBef>
                <a:spcPts val="0"/>
              </a:spcBef>
              <a:buNone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Срок: апрель 2021 года, июль 2021 года, октябрь 2021 года, январь 2022 года (при необходимости, наличии иных локальных документов – чаще).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447675" algn="just">
              <a:lnSpc>
                <a:spcPts val="1300"/>
              </a:lnSpc>
              <a:spcBef>
                <a:spcPts val="0"/>
              </a:spcBef>
              <a:buNone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5.7. Контроль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проведением индивидуальной профилактической работы с обучающейся Ивановой М.В. возложить на Петрову П.П., заместителя директора по воспитательной работе.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47675" indent="0" algn="just">
              <a:lnSpc>
                <a:spcPts val="1300"/>
              </a:lnSpc>
              <a:spcBef>
                <a:spcPts val="0"/>
              </a:spcBef>
              <a:buNone/>
            </a:pPr>
            <a:r>
              <a:rPr lang="ru-RU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Принятые </a:t>
            </a:r>
            <a:r>
              <a:rPr lang="ru-RU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заседании совета профилактики решения в отношении </a:t>
            </a:r>
            <a:r>
              <a:rPr lang="ru-RU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Ивановой М.В. </a:t>
            </a:r>
            <a:r>
              <a:rPr lang="ru-RU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могут быть обжалованы законными представителями несовершеннолетнего в порядке, установленном действующим законодательством Республики Беларусь.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DA410050-E1F6-485B-BAAB-4BFC93B31F53}" type="slidenum">
              <a:rPr lang="ru-RU" smtClean="0"/>
              <a:pPr/>
              <a:t>21</a:t>
            </a:fld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156651" y="166369"/>
            <a:ext cx="100353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Рассмотрение</a:t>
            </a:r>
            <a:r>
              <a:rPr lang="ru-RU" b="1" cap="all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проекта программы ИПР (примерные решения) </a:t>
            </a:r>
            <a:endParaRPr lang="ru-RU" b="1" cap="all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978726" y="672205"/>
            <a:ext cx="6096000" cy="4770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lnSpc>
                <a:spcPts val="1500"/>
              </a:lnSpc>
            </a:pPr>
            <a:r>
              <a:rPr lang="ru-RU" sz="1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КДН (</a:t>
            </a:r>
            <a:r>
              <a:rPr lang="ru-RU" sz="1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вх</a:t>
            </a:r>
            <a:r>
              <a:rPr lang="ru-RU" sz="1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12.01.2021)</a:t>
            </a:r>
            <a:endParaRPr lang="en-US" sz="1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lnSpc>
                <a:spcPts val="1500"/>
              </a:lnSpc>
            </a:pPr>
            <a:r>
              <a:rPr lang="ru-RU" sz="1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Заседание совета профилактики 26.01.2021</a:t>
            </a:r>
            <a:endParaRPr lang="en-US" sz="1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7302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20686" y="516487"/>
            <a:ext cx="10018713" cy="5576403"/>
          </a:xfrm>
        </p:spPr>
        <p:txBody>
          <a:bodyPr>
            <a:noAutofit/>
          </a:bodyPr>
          <a:lstStyle/>
          <a:p>
            <a:pPr marL="0" indent="0" algn="ctr">
              <a:lnSpc>
                <a:spcPts val="4100"/>
              </a:lnSpc>
              <a:buNone/>
            </a:pP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Промежуточные и итоговые результаты реализации программы рассматриваются на заседании совета профилактики по необходимости, 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но 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не реже </a:t>
            </a:r>
            <a:r>
              <a:rPr lang="ru-RU" sz="4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 раза в квартал</a:t>
            </a:r>
            <a:r>
              <a:rPr lang="ru-RU" sz="4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4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(рекомендуем 1 </a:t>
            </a:r>
            <a:r>
              <a:rPr lang="ru-RU" sz="4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раза в три месяца </a:t>
            </a:r>
            <a:r>
              <a:rPr lang="ru-RU" sz="4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4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от </a:t>
            </a:r>
            <a:r>
              <a:rPr lang="ru-RU" sz="4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начала </a:t>
            </a:r>
            <a:r>
              <a:rPr lang="ru-RU" sz="4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ИПР)</a:t>
            </a:r>
            <a:endParaRPr lang="ru-RU" sz="40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ru-RU" sz="4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При необходимости 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в программу вносятся изменения и/или дополнения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7DB85-E8D9-4F48-9375-545ED52C19C7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775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01385" y="131110"/>
            <a:ext cx="9225516" cy="1749057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Рассмотрение промежуточных 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и итоговых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/>
            </a:r>
            <a:br>
              <a:rPr lang="ru-RU" sz="24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</a:b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результатов реализации мероприятий </a:t>
            </a:r>
            <a:br>
              <a:rPr lang="ru-RU" sz="24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</a:b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программы ИПР в отношении несовершеннолетнего</a:t>
            </a:r>
            <a:endParaRPr lang="en-US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03280" y="2123252"/>
            <a:ext cx="9021726" cy="2542348"/>
          </a:xfrm>
        </p:spPr>
        <p:txBody>
          <a:bodyPr>
            <a:normAutofit fontScale="92500"/>
          </a:bodyPr>
          <a:lstStyle/>
          <a:p>
            <a:pPr marL="0" indent="0" algn="ctr">
              <a:lnSpc>
                <a:spcPct val="108000"/>
              </a:lnSpc>
              <a:spcAft>
                <a:spcPts val="600"/>
              </a:spcAft>
              <a:buNone/>
              <a:defRPr/>
            </a:pP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 решения принимаются 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исходя из результатов эффективности реализации мероприятий 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ИПР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DA410050-E1F6-485B-BAAB-4BFC93B31F53}" type="slidenum">
              <a:rPr lang="ru-RU" smtClean="0"/>
              <a:pPr/>
              <a:t>23</a:t>
            </a:fld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6963839" y="5380672"/>
            <a:ext cx="495150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Приложение 4 к информационным материалам </a:t>
            </a:r>
            <a:b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«О некоторых вопросах при осуществлении ИПР с несовершеннолетними», разработанные </a:t>
            </a:r>
            <a:b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ГУО «Витебский областной социально-педагогический центр»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7596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4801" y="972208"/>
            <a:ext cx="10295964" cy="732732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anose="020B0604020202020204" pitchFamily="34" charset="0"/>
              </a:rPr>
              <a:t>ВОПРОС </a:t>
            </a:r>
            <a:r>
              <a:rPr lang="ru-RU" sz="31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anose="020B0604020202020204" pitchFamily="34" charset="0"/>
              </a:rPr>
              <a:t>ДЛЯ </a:t>
            </a:r>
            <a:r>
              <a:rPr lang="ru-RU" sz="31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anose="020B0604020202020204" pitchFamily="34" charset="0"/>
              </a:rPr>
              <a:t>ПОВЕСТКИ ЗАСЕДАНИЯ </a:t>
            </a:r>
            <a:br>
              <a:rPr lang="ru-RU" sz="31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anose="020B0604020202020204" pitchFamily="34" charset="0"/>
              </a:rPr>
            </a:br>
            <a:r>
              <a:rPr lang="ru-RU" sz="31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anose="020B0604020202020204" pitchFamily="34" charset="0"/>
              </a:rPr>
              <a:t>СОВЕТА </a:t>
            </a:r>
            <a:r>
              <a:rPr lang="ru-RU" sz="31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anose="020B0604020202020204" pitchFamily="34" charset="0"/>
              </a:rPr>
              <a:t>ПРОФИЛАКТИКИ</a:t>
            </a:r>
            <a:r>
              <a:rPr lang="ru-RU" sz="31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anose="020B0604020202020204" pitchFamily="34" charset="0"/>
              </a:rPr>
              <a:t>:</a:t>
            </a:r>
            <a:endParaRPr lang="en-US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52333" y="2142564"/>
            <a:ext cx="8527676" cy="4024125"/>
          </a:xfrm>
          <a:ln>
            <a:solidFill>
              <a:srgbClr val="C00000"/>
            </a:solidFill>
          </a:ln>
        </p:spPr>
        <p:txBody>
          <a:bodyPr>
            <a:normAutofit/>
          </a:bodyPr>
          <a:lstStyle/>
          <a:p>
            <a:pPr marL="0" indent="447675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О рассмотрении промежуточных результатов реализации мероприятий программы ИПР в отношении несовершеннолетнего.</a:t>
            </a:r>
          </a:p>
          <a:p>
            <a:pPr marL="0" indent="447675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Ответственные: Ф.И.О., должность.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DA410050-E1F6-485B-BAAB-4BFC93B31F53}" type="slidenum">
              <a:rPr lang="ru-RU" smtClean="0"/>
              <a:pPr/>
              <a:t>24</a:t>
            </a:fld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931159" y="162784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Рассмотрение промежуточных результатов реализации мероприятий программы ИПР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7353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44008" y="95693"/>
            <a:ext cx="7464489" cy="1293028"/>
          </a:xfrm>
        </p:spPr>
        <p:txBody>
          <a:bodyPr>
            <a:normAutofit/>
          </a:bodyPr>
          <a:lstStyle/>
          <a:p>
            <a:pPr algn="r"/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Рассмотрение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Arial" panose="020B0604020202020204" pitchFamily="34" charset="0"/>
              </a:rPr>
              <a:t>промежуточных результатов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Arial" panose="020B0604020202020204" pitchFamily="34" charset="0"/>
              </a:rPr>
              <a:t>реализации мероприятий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Arial" panose="020B0604020202020204" pitchFamily="34" charset="0"/>
              </a:rPr>
              <a:t>программы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Arial" panose="020B0604020202020204" pitchFamily="34" charset="0"/>
              </a:rPr>
              <a:t>ИПР (решения)</a:t>
            </a:r>
            <a:endParaRPr lang="en-US" sz="20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DA410050-E1F6-485B-BAAB-4BFC93B31F53}" type="slidenum">
              <a:rPr lang="ru-RU" smtClean="0"/>
              <a:pPr/>
              <a:t>25</a:t>
            </a:fld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930857" y="1316553"/>
            <a:ext cx="19816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u="sng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НЕВЕРНО</a:t>
            </a:r>
            <a:endParaRPr lang="en-US" sz="3200" b="1" u="sng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1446218602"/>
              </p:ext>
            </p:extLst>
          </p:nvPr>
        </p:nvGraphicFramePr>
        <p:xfrm>
          <a:off x="520925" y="1829159"/>
          <a:ext cx="11132359" cy="54647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70036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89584" y="405882"/>
            <a:ext cx="10018713" cy="1752599"/>
          </a:xfrm>
        </p:spPr>
        <p:txBody>
          <a:bodyPr>
            <a:normAutofit fontScale="90000"/>
          </a:bodyPr>
          <a:lstStyle/>
          <a:p>
            <a:pPr>
              <a:lnSpc>
                <a:spcPts val="3700"/>
              </a:lnSpc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ИПР в отношении несовершеннолетнего прекращается по решению руководителя учреждения образования при наличии следующих оснований: 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01700" y="2504033"/>
            <a:ext cx="10575515" cy="3124201"/>
          </a:xfrm>
        </p:spPr>
        <p:txBody>
          <a:bodyPr>
            <a:noAutofit/>
          </a:bodyPr>
          <a:lstStyle/>
          <a:p>
            <a:pPr lvl="0" algn="just">
              <a:lnSpc>
                <a:spcPts val="3200"/>
              </a:lnSpc>
              <a:buFont typeface="Wingdings" panose="05000000000000000000" pitchFamily="2" charset="2"/>
              <a:buChar char="q"/>
            </a:pPr>
            <a:r>
              <a:rPr lang="ru-RU" sz="2800" dirty="0" smtClean="0"/>
              <a:t>истечение </a:t>
            </a:r>
            <a:r>
              <a:rPr lang="ru-RU" sz="2800" dirty="0"/>
              <a:t>срока проведения ИПР (в зависимости от категории несовершеннолетних); </a:t>
            </a:r>
            <a:endParaRPr lang="en-US" sz="2800" dirty="0"/>
          </a:p>
          <a:p>
            <a:pPr lvl="0" algn="just">
              <a:lnSpc>
                <a:spcPts val="3200"/>
              </a:lnSpc>
              <a:buFont typeface="Wingdings" panose="05000000000000000000" pitchFamily="2" charset="2"/>
              <a:buChar char="q"/>
            </a:pPr>
            <a:r>
              <a:rPr lang="ru-RU" sz="2800" dirty="0"/>
              <a:t>достижение несовершеннолетним возраста восемнадцати лет; </a:t>
            </a:r>
            <a:endParaRPr lang="en-US" sz="2800" dirty="0"/>
          </a:p>
          <a:p>
            <a:pPr lvl="0" algn="just">
              <a:lnSpc>
                <a:spcPts val="3200"/>
              </a:lnSpc>
              <a:buFont typeface="Wingdings" panose="05000000000000000000" pitchFamily="2" charset="2"/>
              <a:buChar char="q"/>
            </a:pPr>
            <a:r>
              <a:rPr lang="ru-RU" sz="2800" dirty="0"/>
              <a:t>избрание меры пресечения в виде заключения под стражу; </a:t>
            </a:r>
            <a:endParaRPr lang="en-US" sz="2800" dirty="0"/>
          </a:p>
          <a:p>
            <a:pPr lvl="0" algn="just">
              <a:lnSpc>
                <a:spcPts val="3200"/>
              </a:lnSpc>
              <a:buFont typeface="Wingdings" panose="05000000000000000000" pitchFamily="2" charset="2"/>
              <a:buChar char="q"/>
            </a:pPr>
            <a:r>
              <a:rPr lang="ru-RU" sz="2800" dirty="0"/>
              <a:t>осуждение к наказанию в виде ареста или лишения свободы; </a:t>
            </a:r>
            <a:endParaRPr lang="en-US" sz="2800" dirty="0"/>
          </a:p>
          <a:p>
            <a:pPr lvl="0" algn="just">
              <a:lnSpc>
                <a:spcPts val="3200"/>
              </a:lnSpc>
              <a:buFont typeface="Wingdings" panose="05000000000000000000" pitchFamily="2" charset="2"/>
              <a:buChar char="q"/>
            </a:pPr>
            <a:r>
              <a:rPr lang="ru-RU" sz="2800" dirty="0"/>
              <a:t>в случае смерти, а также в определенном законодательством порядке объявления умершим либо признания безвестно </a:t>
            </a:r>
            <a:r>
              <a:rPr lang="ru-RU" sz="2800" dirty="0" smtClean="0"/>
              <a:t>отсутствующим</a:t>
            </a:r>
            <a:endParaRPr lang="en-US" sz="28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11640833" y="6492875"/>
            <a:ext cx="551167" cy="365125"/>
          </a:xfrm>
        </p:spPr>
        <p:txBody>
          <a:bodyPr/>
          <a:lstStyle/>
          <a:p>
            <a:fld id="{CDC7DB85-E8D9-4F48-9375-545ED52C19C7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788752" y="5973787"/>
            <a:ext cx="4146071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1200" i="1" dirty="0" smtClean="0"/>
              <a:t>Статья 7 закона Республики </a:t>
            </a:r>
            <a:r>
              <a:rPr lang="ru-RU" sz="1200" i="1" dirty="0"/>
              <a:t>Б</a:t>
            </a:r>
            <a:r>
              <a:rPr lang="ru-RU" sz="1200" i="1" dirty="0" smtClean="0"/>
              <a:t>еларусь 31 мая 2003 г. № 200-З «Об основах системы профилактики и правонарушений несовершеннолетних»</a:t>
            </a:r>
            <a:endParaRPr lang="ru-RU" sz="1200" i="1" dirty="0"/>
          </a:p>
        </p:txBody>
      </p:sp>
    </p:spTree>
    <p:extLst>
      <p:ext uri="{BB962C8B-B14F-4D97-AF65-F5344CB8AC3E}">
        <p14:creationId xmlns:p14="http://schemas.microsoft.com/office/powerpoint/2010/main" val="3158212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8189" y="1246739"/>
            <a:ext cx="10295964" cy="732732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anose="020B0604020202020204" pitchFamily="34" charset="0"/>
              </a:rPr>
              <a:t>ВОПРОС </a:t>
            </a:r>
            <a:r>
              <a:rPr lang="ru-RU" sz="31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anose="020B0604020202020204" pitchFamily="34" charset="0"/>
              </a:rPr>
              <a:t>ДЛЯ ПОВЕСТКИ </a:t>
            </a:r>
            <a:r>
              <a:rPr lang="ru-RU" sz="31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anose="020B0604020202020204" pitchFamily="34" charset="0"/>
              </a:rPr>
              <a:t>ЗАСЕДАНИЯ </a:t>
            </a:r>
            <a:br>
              <a:rPr lang="ru-RU" sz="31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anose="020B0604020202020204" pitchFamily="34" charset="0"/>
              </a:rPr>
            </a:br>
            <a:r>
              <a:rPr lang="ru-RU" sz="31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anose="020B0604020202020204" pitchFamily="34" charset="0"/>
              </a:rPr>
              <a:t>СОВЕТА </a:t>
            </a:r>
            <a:r>
              <a:rPr lang="ru-RU" sz="31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anose="020B0604020202020204" pitchFamily="34" charset="0"/>
              </a:rPr>
              <a:t>ПРОФИЛАКТИКИ</a:t>
            </a:r>
            <a:r>
              <a:rPr lang="ru-RU" sz="31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anose="020B0604020202020204" pitchFamily="34" charset="0"/>
              </a:rPr>
              <a:t>:</a:t>
            </a:r>
            <a:endParaRPr lang="en-US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52333" y="2142564"/>
            <a:ext cx="8527676" cy="4024125"/>
          </a:xfrm>
          <a:ln>
            <a:solidFill>
              <a:srgbClr val="C00000"/>
            </a:solidFill>
          </a:ln>
        </p:spPr>
        <p:txBody>
          <a:bodyPr>
            <a:normAutofit/>
          </a:bodyPr>
          <a:lstStyle/>
          <a:p>
            <a:pPr marL="0" indent="447675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О рассмотрении итогового результата реализации программы ИПР в отношении несовершеннолетнего.</a:t>
            </a:r>
          </a:p>
          <a:p>
            <a:pPr marL="0" indent="447675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Ответственный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Ф.И.О.,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должность.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DA410050-E1F6-485B-BAAB-4BFC93B31F53}" type="slidenum">
              <a:rPr lang="ru-RU" smtClean="0"/>
              <a:pPr/>
              <a:t>27</a:t>
            </a:fld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931159" y="162784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Рассмотрение итоговых результатов реализации мероприятий программы ИПР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6513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9089" y="179583"/>
            <a:ext cx="7423297" cy="1293028"/>
          </a:xfrm>
        </p:spPr>
        <p:txBody>
          <a:bodyPr>
            <a:normAutofit/>
          </a:bodyPr>
          <a:lstStyle/>
          <a:p>
            <a:pPr algn="r"/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Рассмотрение итогового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результата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/>
            </a:r>
            <a:b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</a:b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реализации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программы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ИПР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(решения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)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/>
            </a:r>
            <a:b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</a:br>
            <a:endParaRPr lang="en-US" sz="20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anose="020B0604020202020204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DA410050-E1F6-485B-BAAB-4BFC93B31F53}" type="slidenum">
              <a:rPr lang="ru-RU" smtClean="0"/>
              <a:pPr/>
              <a:t>28</a:t>
            </a:fld>
            <a:endParaRPr lang="ru-RU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755461127"/>
              </p:ext>
            </p:extLst>
          </p:nvPr>
        </p:nvGraphicFramePr>
        <p:xfrm>
          <a:off x="511543" y="1176866"/>
          <a:ext cx="11301229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4837900" y="1634907"/>
            <a:ext cx="198163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u="sng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НЕВЕРНО</a:t>
            </a:r>
            <a:endParaRPr lang="en-US" sz="3200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5327780" y="3331029"/>
            <a:ext cx="3172408" cy="933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5327780" y="5198777"/>
            <a:ext cx="255183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031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 rot="20142227">
            <a:off x="1210459" y="2288239"/>
            <a:ext cx="8637978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600" b="1" dirty="0">
                <a:solidFill>
                  <a:srgbClr val="E8E8E8"/>
                </a:solidFill>
              </a:rPr>
              <a:t>пример</a:t>
            </a:r>
            <a:endParaRPr lang="en-US" sz="2800" dirty="0">
              <a:solidFill>
                <a:srgbClr val="E8E8E8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539550" y="1744829"/>
            <a:ext cx="10445113" cy="49146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indent="447675" algn="just">
              <a:lnSpc>
                <a:spcPts val="1700"/>
              </a:lnSpc>
            </a:pP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.1.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Информацию Петровой П.П., заместителя директора по воспитательной работе, о проекте программы индивидуальной профилактической работы с учащейся Ивановой М.В. принять к сведению.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7675" algn="just">
              <a:lnSpc>
                <a:spcPts val="1700"/>
              </a:lnSpc>
              <a:spcAft>
                <a:spcPts val="600"/>
              </a:spcAft>
              <a:defRPr/>
            </a:pP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.2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На основании абз.8 ст.7 Закона Республики Беларусь об основах системы профилактики безнадзорности и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правонарушений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несовершеннолетних от 31.05.2003 №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200-З завершить индивидуальную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профилактическую работу в отношении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обучающейся Ивановой М.В. в части касающейся.</a:t>
            </a:r>
          </a:p>
          <a:p>
            <a:pPr indent="447675" algn="just">
              <a:lnSpc>
                <a:spcPts val="1700"/>
              </a:lnSpc>
              <a:spcAft>
                <a:spcPts val="600"/>
              </a:spcAft>
              <a:defRPr/>
            </a:pP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Срок: 11.01.2022.</a:t>
            </a:r>
          </a:p>
          <a:p>
            <a:pPr indent="447675" algn="just">
              <a:lnSpc>
                <a:spcPts val="1700"/>
              </a:lnSpc>
              <a:spcAft>
                <a:spcPts val="600"/>
              </a:spcAft>
              <a:defRPr/>
            </a:pP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2.3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Исключить информацию о проведении индивидуальной профилактической работы с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учащейся Ивановой М.В.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 социально-педагогической характеристики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учреждения образования,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 списков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учащихся,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отношении которых проводится индивидуальная профилактическая работа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447675" algn="just">
              <a:lnSpc>
                <a:spcPts val="1700"/>
              </a:lnSpc>
              <a:spcAft>
                <a:spcPts val="600"/>
              </a:spcAft>
              <a:defRPr/>
            </a:pP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Срок: 11.01.2022.</a:t>
            </a:r>
          </a:p>
          <a:p>
            <a:pPr indent="447675" algn="just">
              <a:lnSpc>
                <a:spcPts val="1700"/>
              </a:lnSpc>
              <a:spcAft>
                <a:spcPts val="600"/>
              </a:spcAft>
              <a:defRPr/>
            </a:pP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Ответственные: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Моисеенко А.М. (должность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7675" algn="just">
              <a:lnSpc>
                <a:spcPts val="1700"/>
              </a:lnSpc>
              <a:spcAft>
                <a:spcPts val="600"/>
              </a:spcAft>
              <a:defRPr/>
            </a:pP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2.4. Предоставить родителям несовершеннолетней, Ивановой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М.И. и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Иванову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И.П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., выписку о завершении индивидуальной профилактической работы с несовершеннолетней.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7675" algn="just">
              <a:lnSpc>
                <a:spcPts val="1700"/>
              </a:lnSpc>
              <a:spcAft>
                <a:spcPts val="600"/>
              </a:spcAft>
              <a:defRPr/>
            </a:pP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Срок: 11.01.2022.</a:t>
            </a:r>
          </a:p>
          <a:p>
            <a:pPr indent="447675" algn="just">
              <a:lnSpc>
                <a:spcPts val="1700"/>
              </a:lnSpc>
              <a:spcAft>
                <a:spcPts val="600"/>
              </a:spcAft>
              <a:defRPr/>
            </a:pP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Ответственные: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Моисеенко А.М. (должность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14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7675" algn="just">
              <a:lnSpc>
                <a:spcPts val="1700"/>
              </a:lnSpc>
              <a:spcAft>
                <a:spcPts val="600"/>
              </a:spcAft>
              <a:defRPr/>
            </a:pP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2.5. Контроль за исполнением решений заседания совета профилактики возложить на Петрову П.П.,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заместителя директора по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УВР.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19138" algn="just">
              <a:lnSpc>
                <a:spcPts val="1700"/>
              </a:lnSpc>
              <a:spcAft>
                <a:spcPts val="600"/>
              </a:spcAft>
              <a:defRPr/>
            </a:pPr>
            <a:r>
              <a:rPr lang="ru-RU" sz="1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Законные </a:t>
            </a:r>
            <a:r>
              <a:rPr lang="ru-RU" sz="1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представители </a:t>
            </a:r>
            <a:r>
              <a:rPr lang="ru-RU" sz="1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несовершеннолетней </a:t>
            </a:r>
            <a:r>
              <a:rPr lang="ru-RU" sz="1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имеют право обжаловать принятое решение в порядке, предусмотренном законодательством Республики Беларусь.</a:t>
            </a: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455040" y="111442"/>
            <a:ext cx="7529623" cy="904939"/>
          </a:xfrm>
        </p:spPr>
        <p:txBody>
          <a:bodyPr>
            <a:normAutofit/>
          </a:bodyPr>
          <a:lstStyle/>
          <a:p>
            <a:pPr algn="r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Рассмотрение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итогового результата реализации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/>
            </a:r>
            <a:b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</a:b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программы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ИПР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(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примерные решения)</a:t>
            </a:r>
            <a:endParaRPr lang="en-US" sz="20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anose="020B0604020202020204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9448800" y="6671819"/>
            <a:ext cx="2743200" cy="186181"/>
          </a:xfrm>
        </p:spPr>
        <p:txBody>
          <a:bodyPr/>
          <a:lstStyle/>
          <a:p>
            <a:fld id="{DA410050-E1F6-485B-BAAB-4BFC93B31F53}" type="slidenum">
              <a:rPr lang="ru-RU" smtClean="0"/>
              <a:pPr/>
              <a:t>29</a:t>
            </a:fld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988423" y="1005230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КДН (</a:t>
            </a:r>
            <a:r>
              <a:rPr lang="ru-RU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вх</a:t>
            </a:r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12.01.2021)</a:t>
            </a:r>
            <a:endParaRPr lang="en-US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Заседание совета профилактики 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11.01.2022</a:t>
            </a:r>
            <a:endParaRPr lang="en-US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203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5187821" y="1558212"/>
            <a:ext cx="6601648" cy="479127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«О некоторых вопросах при осуществлении индивидуальной профилактической работы с несовершеннолетними»</a:t>
            </a:r>
          </a:p>
          <a:p>
            <a:pPr marL="0" indent="0" algn="ctr">
              <a:buNone/>
            </a:pP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(для специалистов социально-педагогических центров, учреждений общего среднего образования)</a:t>
            </a:r>
          </a:p>
          <a:p>
            <a:pPr marL="0" indent="0" algn="ctr">
              <a:buNone/>
            </a:pP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2"/>
              </a:rPr>
              <a:t>https://oblspc.vitebsk.by/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2"/>
              </a:rPr>
              <a:t>методические-материалы/</a:t>
            </a:r>
            <a:endParaRPr lang="ru-RU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ru-RU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1640833" y="6492875"/>
            <a:ext cx="551167" cy="365125"/>
          </a:xfrm>
        </p:spPr>
        <p:txBody>
          <a:bodyPr/>
          <a:lstStyle/>
          <a:p>
            <a:fld id="{CDC7DB85-E8D9-4F48-9375-545ED52C19C7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7461" y="1495583"/>
            <a:ext cx="2713895" cy="3841527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5402584" y="1096872"/>
            <a:ext cx="61721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Информационные материалы</a:t>
            </a:r>
          </a:p>
        </p:txBody>
      </p:sp>
    </p:spTree>
    <p:extLst>
      <p:ext uri="{BB962C8B-B14F-4D97-AF65-F5344CB8AC3E}">
        <p14:creationId xmlns:p14="http://schemas.microsoft.com/office/powerpoint/2010/main" val="2211092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4801" y="972208"/>
            <a:ext cx="10295964" cy="732732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anose="020B0604020202020204" pitchFamily="34" charset="0"/>
              </a:rPr>
              <a:t>ВОПРОС </a:t>
            </a:r>
            <a:r>
              <a:rPr lang="ru-RU" sz="31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anose="020B0604020202020204" pitchFamily="34" charset="0"/>
              </a:rPr>
              <a:t>ДЛЯ ПОВЕСТКИ </a:t>
            </a:r>
            <a:r>
              <a:rPr lang="ru-RU" sz="31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anose="020B0604020202020204" pitchFamily="34" charset="0"/>
              </a:rPr>
              <a:t>ЗАСЕДАНИЯ </a:t>
            </a:r>
            <a:br>
              <a:rPr lang="ru-RU" sz="31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anose="020B0604020202020204" pitchFamily="34" charset="0"/>
              </a:rPr>
            </a:br>
            <a:r>
              <a:rPr lang="ru-RU" sz="31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anose="020B0604020202020204" pitchFamily="34" charset="0"/>
              </a:rPr>
              <a:t>СОВЕТА </a:t>
            </a:r>
            <a:r>
              <a:rPr lang="ru-RU" sz="31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anose="020B0604020202020204" pitchFamily="34" charset="0"/>
              </a:rPr>
              <a:t>ПРОФИЛАКТИКИ</a:t>
            </a:r>
            <a:r>
              <a:rPr lang="ru-RU" sz="31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anose="020B0604020202020204" pitchFamily="34" charset="0"/>
              </a:rPr>
              <a:t>:</a:t>
            </a:r>
            <a:endParaRPr lang="en-US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52333" y="2142564"/>
            <a:ext cx="8527676" cy="4024125"/>
          </a:xfrm>
          <a:ln>
            <a:solidFill>
              <a:srgbClr val="C00000"/>
            </a:solidFill>
          </a:ln>
        </p:spPr>
        <p:txBody>
          <a:bodyPr>
            <a:normAutofit/>
          </a:bodyPr>
          <a:lstStyle/>
          <a:p>
            <a:pPr marL="0" indent="447675" algn="just">
              <a:buNone/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7. О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рассмотрении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реализации мероприятий программы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ИПР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с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учащейся Ивановой М.В. за период 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с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16.01.2021 по 30.08.2021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и информировании.</a:t>
            </a:r>
          </a:p>
          <a:p>
            <a:pPr marL="0" indent="447675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Ответственный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Ф.И.О.,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должность.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DA410050-E1F6-485B-BAAB-4BFC93B31F53}" type="slidenum">
              <a:rPr lang="ru-RU" smtClean="0"/>
              <a:pPr/>
              <a:t>30</a:t>
            </a:fld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980922" y="162784"/>
            <a:ext cx="609911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Рассмотрение реализации мероприятий программы ИПР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628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 rot="20463879">
            <a:off x="2520086" y="1864145"/>
            <a:ext cx="8637978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600" b="1" dirty="0">
                <a:solidFill>
                  <a:srgbClr val="E8E8E8"/>
                </a:solidFill>
              </a:rPr>
              <a:t>пример</a:t>
            </a:r>
            <a:endParaRPr lang="en-US" sz="2800" dirty="0">
              <a:solidFill>
                <a:srgbClr val="E8E8E8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713574" y="783788"/>
            <a:ext cx="4478426" cy="434938"/>
          </a:xfrm>
        </p:spPr>
        <p:txBody>
          <a:bodyPr>
            <a:normAutofit fontScale="90000"/>
          </a:bodyPr>
          <a:lstStyle/>
          <a:p>
            <a:pPr algn="r"/>
            <a:r>
              <a:rPr lang="ru-RU" sz="18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Заседание совета профилактики 30.08.2021</a:t>
            </a:r>
            <a:r>
              <a:rPr lang="en-US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1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81275" y="1101681"/>
            <a:ext cx="10515600" cy="5357657"/>
          </a:xfrm>
        </p:spPr>
        <p:txBody>
          <a:bodyPr>
            <a:normAutofit/>
          </a:bodyPr>
          <a:lstStyle/>
          <a:p>
            <a:pPr indent="0" algn="just">
              <a:spcAft>
                <a:spcPts val="0"/>
              </a:spcAft>
              <a:buNone/>
            </a:pPr>
            <a:r>
              <a:rPr lang="ru-RU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РЕШИЛИ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1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spcAft>
                <a:spcPts val="0"/>
              </a:spcAft>
              <a:buNone/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7.1. Информацию Петровой П.П., заместителя директора по воспитательной работе, о </a:t>
            </a:r>
            <a:r>
              <a:rPr lang="ru-RU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реализации мероприятий 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программы индивидуальной профилактической работы с учащейся Ивановой М.В. за период с 16.01.2021 по 30.08.2021 принять к сведению</a:t>
            </a:r>
            <a:r>
              <a:rPr lang="ru-RU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7.2. Информировать руководство УО ”___“ о проведении ИПР с несовершеннолетней и направить </a:t>
            </a:r>
            <a:r>
              <a:rPr lang="ru-RU" sz="14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копии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следующих документов: основание для организации ИПР, программу ИПР (с дополнениями и /или изменениями), промежуточные анализы реализации программы ИПР; выписки из протоколов заседаний совета профилактики; психолого-педагогическую характеристику (характеристику).</a:t>
            </a:r>
            <a:endParaRPr lang="en-US" sz="1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spcAft>
                <a:spcPts val="0"/>
              </a:spcAft>
              <a:buNone/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Срок: до 03.09.2021.</a:t>
            </a:r>
            <a:endParaRPr lang="en-US" sz="1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spcAft>
                <a:spcPts val="0"/>
              </a:spcAft>
              <a:buNone/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Ответственные: Петрова П.П. заместитель директора по УВР</a:t>
            </a:r>
            <a:r>
              <a:rPr lang="ru-RU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7.3. Исключить информацию о проведении индивидуальной профилактической работы с несовершеннолетней Ивановой М.В. из социально-педагогической характеристики учреждения образования, из списков учащихся, в отношении которых проводится индивидуальная профилактическая работа.</a:t>
            </a:r>
            <a:endParaRPr lang="en-US" sz="1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spcAft>
                <a:spcPts val="0"/>
              </a:spcAft>
              <a:buNone/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Срок: 01.09.2021.</a:t>
            </a:r>
            <a:endParaRPr lang="en-US" sz="1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spcAft>
                <a:spcPts val="0"/>
              </a:spcAft>
              <a:buNone/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Ответственные: Петрова П.П. заместитель директора по УВР</a:t>
            </a:r>
            <a:r>
              <a:rPr lang="ru-RU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7.4. Предоставить родителям несовершеннолетней, Иванову М.И. и Ивановой И.П., выписку из протокола совета профилактики в части касающейся.</a:t>
            </a:r>
            <a:endParaRPr lang="en-US" sz="1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spcAft>
                <a:spcPts val="0"/>
              </a:spcAft>
              <a:buNone/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Срок: до 03.09.2021.</a:t>
            </a:r>
            <a:endParaRPr lang="en-US" sz="1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spcAft>
                <a:spcPts val="0"/>
              </a:spcAft>
              <a:buNone/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Ответственные: Моисеенко А.М. (должность).</a:t>
            </a:r>
            <a:endParaRPr lang="en-US" sz="1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spcAft>
                <a:spcPts val="0"/>
              </a:spcAft>
              <a:buNone/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7.5. Контроль за исполнением решений заседания совета профилактики возложить на Петрову П.П., заместителя директора по УВР.</a:t>
            </a:r>
            <a:endParaRPr lang="en-US" sz="1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spcAft>
                <a:spcPts val="0"/>
              </a:spcAft>
              <a:buNone/>
            </a:pPr>
            <a:r>
              <a:rPr lang="ru-RU" sz="1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Законные представители несовершеннолетней имеют право обжаловать принятое решение в порядке, предусмотренном законодательством Республики </a:t>
            </a:r>
            <a:r>
              <a:rPr lang="ru-RU" sz="14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Беларусь.</a:t>
            </a:r>
            <a:endParaRPr lang="ru-RU" sz="14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10050-E1F6-485B-BAAB-4BFC93B31F53}" type="slidenum">
              <a:rPr lang="ru-RU" smtClean="0"/>
              <a:t>31</a:t>
            </a:fld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553075" y="111249"/>
            <a:ext cx="663892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Рассмотрение реализации мероприятий </a:t>
            </a:r>
            <a:br>
              <a:rPr lang="ru-RU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</a:b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программы ИПР (примерные решения)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554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14474" y="566057"/>
            <a:ext cx="1042034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Обращаем внимание!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335314" y="1707584"/>
            <a:ext cx="10599510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случае изменения места обучения несовершеннолетнего реализация мероприятий программы ИПР 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000" b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прекращается</a:t>
            </a:r>
            <a:endParaRPr lang="ru-RU" sz="4000" b="1" u="sng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опии 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документов по новому месту обучения передаются 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000" b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40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течение трех рабочих </a:t>
            </a:r>
            <a:r>
              <a:rPr lang="ru-RU" sz="4000" b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дней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11640833" y="6492875"/>
            <a:ext cx="551167" cy="365125"/>
          </a:xfrm>
        </p:spPr>
        <p:txBody>
          <a:bodyPr/>
          <a:lstStyle/>
          <a:p>
            <a:fld id="{CDC7DB85-E8D9-4F48-9375-545ED52C19C7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4409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66825" y="371475"/>
            <a:ext cx="11077575" cy="1752599"/>
          </a:xfrm>
        </p:spPr>
        <p:txBody>
          <a:bodyPr>
            <a:normAutofit fontScale="90000"/>
          </a:bodyPr>
          <a:lstStyle/>
          <a:p>
            <a:pPr>
              <a:lnSpc>
                <a:spcPts val="3700"/>
              </a:lnSpc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При смене места жительства, переходе несовершеннолетнего в другое учреждение образования, УО предоставляет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b="1" u="sng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копии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следующих документов: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93910" y="2012106"/>
            <a:ext cx="9116008" cy="4733926"/>
          </a:xfrm>
        </p:spPr>
        <p:txBody>
          <a:bodyPr>
            <a:noAutofit/>
          </a:bodyPr>
          <a:lstStyle/>
          <a:p>
            <a:pPr marL="361950" indent="-361950">
              <a:lnSpc>
                <a:spcPts val="3400"/>
              </a:lnSpc>
              <a:buSzPct val="100000"/>
              <a:buFont typeface="Wingdings" panose="05000000000000000000" pitchFamily="2" charset="2"/>
              <a:buChar char="q"/>
            </a:pP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документ, являющийся основанием для 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   организации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ИПР;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1950" indent="-361950">
              <a:lnSpc>
                <a:spcPts val="3400"/>
              </a:lnSpc>
              <a:buSzPct val="100000"/>
              <a:buFont typeface="Wingdings" panose="05000000000000000000" pitchFamily="2" charset="2"/>
              <a:buChar char="q"/>
            </a:pP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программа ИПР;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1950" indent="-361950">
              <a:lnSpc>
                <a:spcPts val="3400"/>
              </a:lnSpc>
              <a:buSzPct val="100000"/>
              <a:buFont typeface="Wingdings" panose="05000000000000000000" pitchFamily="2" charset="2"/>
              <a:buChar char="q"/>
            </a:pP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промежуточные анализы реализации программы 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ИПР;</a:t>
            </a:r>
          </a:p>
          <a:p>
            <a:pPr marL="361950" indent="-361950">
              <a:lnSpc>
                <a:spcPts val="3400"/>
              </a:lnSpc>
              <a:buSzPct val="100000"/>
              <a:buFont typeface="Wingdings" panose="05000000000000000000" pitchFamily="2" charset="2"/>
              <a:buChar char="q"/>
            </a:pP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выписки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из протоколов совета профилактики;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1950" indent="-361950">
              <a:lnSpc>
                <a:spcPts val="3400"/>
              </a:lnSpc>
              <a:buSzPct val="100000"/>
              <a:buFont typeface="Wingdings" panose="05000000000000000000" pitchFamily="2" charset="2"/>
              <a:buChar char="q"/>
            </a:pP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психолого-педагогическая 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характеристика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640833" y="6492875"/>
            <a:ext cx="551167" cy="365125"/>
          </a:xfrm>
        </p:spPr>
        <p:txBody>
          <a:bodyPr/>
          <a:lstStyle/>
          <a:p>
            <a:fld id="{CDC7DB85-E8D9-4F48-9375-545ED52C19C7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4820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640833" y="6492875"/>
            <a:ext cx="551167" cy="365125"/>
          </a:xfrm>
        </p:spPr>
        <p:txBody>
          <a:bodyPr/>
          <a:lstStyle/>
          <a:p>
            <a:fld id="{CDC7DB85-E8D9-4F48-9375-545ED52C19C7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2002971" y="304462"/>
            <a:ext cx="9818916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За консультацией по возникающим вопросам по организации и проведению </a:t>
            </a: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ИПР, комплексной реабилитации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Вы можете обратиться </a:t>
            </a: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в </a:t>
            </a:r>
            <a:r>
              <a:rPr lang="ru-RU" sz="2400" dirty="0" smtClean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ГУО ”ВИТЕБСКИЙ ОБЛАСТНОЙ СОЦИАЛЬНО-ПЕДАГОГИЧЕСКИЙ ЦЕНТР“. </a:t>
            </a:r>
          </a:p>
          <a:p>
            <a:pPr algn="just"/>
            <a:endParaRPr lang="ru-RU" sz="2400" b="1" dirty="0">
              <a:solidFill>
                <a:srgbClr val="0D0D0D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ru-RU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Консультирование </a:t>
            </a: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осуществляется по адресу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endParaRPr lang="ru-RU" sz="28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ул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. Офицерская, д. 6,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каб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. 40, г. Витебск, </a:t>
            </a:r>
            <a:endParaRPr lang="ru-RU" sz="28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а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также по телефону: </a:t>
            </a:r>
            <a:endParaRPr lang="ru-RU" sz="28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8 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0212 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26 11 63 </a:t>
            </a:r>
          </a:p>
          <a:p>
            <a:pPr algn="ctr"/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11.00-12.00). </a:t>
            </a:r>
            <a:endParaRPr lang="ru-RU" sz="2800" b="1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endParaRPr lang="ru-RU" sz="2800" b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О</a:t>
            </a:r>
            <a:r>
              <a:rPr lang="ru-RU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сновной </a:t>
            </a: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отдел комплексной реабилитации: </a:t>
            </a:r>
            <a:endParaRPr lang="ru-RU" sz="2800" b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8 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0212 22 40 86 </a:t>
            </a:r>
            <a:endParaRPr lang="ru-RU" sz="2800" b="1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08.00-12.00 и 14.00-17.00) </a:t>
            </a:r>
            <a:endParaRPr lang="ru-RU" sz="2800" b="1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en-US" sz="28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https://oblspc.vitebsk.by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/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28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12542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38298" y="0"/>
            <a:ext cx="1042034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Документы, являющиеся основанием для проведения ИПР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38298" y="4234850"/>
            <a:ext cx="1029652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Постановление комиссии по делам несовершеннолетних, прокурора, следователя, органа дознания или начальника органа внутренних дел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638298" y="1707584"/>
            <a:ext cx="1029652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Заявление несовершеннолетнего либо его законных представителей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638300" y="2971217"/>
            <a:ext cx="105537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Приговор, решение, постановление, определение суда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788752" y="5973787"/>
            <a:ext cx="4146071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1200" i="1" dirty="0" smtClean="0"/>
              <a:t>Статья 6 закона Республики </a:t>
            </a:r>
            <a:r>
              <a:rPr lang="ru-RU" sz="1200" i="1" dirty="0"/>
              <a:t>Б</a:t>
            </a:r>
            <a:r>
              <a:rPr lang="ru-RU" sz="1200" i="1" dirty="0" smtClean="0"/>
              <a:t>еларусь 31 мая 2003 г. № 200-З «Об основах системы профилактики и правонарушений несовершеннолетних»</a:t>
            </a:r>
            <a:endParaRPr lang="ru-RU" sz="1200" i="1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1640833" y="6483368"/>
            <a:ext cx="551167" cy="365125"/>
          </a:xfrm>
        </p:spPr>
        <p:txBody>
          <a:bodyPr/>
          <a:lstStyle/>
          <a:p>
            <a:fld id="{CDC7DB85-E8D9-4F48-9375-545ED52C19C7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4101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38298" y="653143"/>
            <a:ext cx="1042034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Обращаем внимание!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563653" y="2034155"/>
            <a:ext cx="10296525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>
                <a:schemeClr val="accent1">
                  <a:lumMod val="75000"/>
                </a:schemeClr>
              </a:buClr>
            </a:pP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нформация 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ОВД о том, что с несовершеннолетним проводится 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ИПР, 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000" b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</a:t>
            </a:r>
            <a:r>
              <a:rPr lang="ru-RU" sz="40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является </a:t>
            </a:r>
            <a:r>
              <a:rPr lang="ru-RU" sz="4000" b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основанием</a:t>
            </a:r>
            <a:br>
              <a:rPr lang="ru-RU" sz="4000" b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для начала проведения ИПР 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учреждении 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образования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11659239" y="6492875"/>
            <a:ext cx="551167" cy="365125"/>
          </a:xfrm>
        </p:spPr>
        <p:txBody>
          <a:bodyPr/>
          <a:lstStyle/>
          <a:p>
            <a:fld id="{CDC7DB85-E8D9-4F48-9375-545ED52C19C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986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14474" y="566057"/>
            <a:ext cx="1042034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Обращаем внимание!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214921" y="1544990"/>
            <a:ext cx="1101945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При совершении подростком </a:t>
            </a:r>
            <a:r>
              <a:rPr lang="ru-RU" sz="3200" b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первого правонарушения</a:t>
            </a:r>
            <a:r>
              <a:rPr lang="ru-RU" sz="3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ru-RU" sz="3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необходимо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изучить ситуацию в семье, причины и условия, повлекшие совершение 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подростком правонарушения 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11640833" y="6492875"/>
            <a:ext cx="551167" cy="365125"/>
          </a:xfrm>
        </p:spPr>
        <p:txBody>
          <a:bodyPr/>
          <a:lstStyle/>
          <a:p>
            <a:fld id="{CDC7DB85-E8D9-4F48-9375-545ED52C19C7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367322" y="3975059"/>
            <a:ext cx="1071465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При совершении 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подростком </a:t>
            </a:r>
            <a:r>
              <a:rPr lang="ru-RU" sz="3200" b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преступления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либо </a:t>
            </a:r>
            <a:b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повторного правонарушения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проводится </a:t>
            </a:r>
            <a:b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социальное </a:t>
            </a:r>
            <a:r>
              <a:rPr lang="ru-RU" sz="3200" b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расследование</a:t>
            </a:r>
            <a:endParaRPr lang="ru-RU" sz="3200" b="1" u="sng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3377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55576" y="723207"/>
            <a:ext cx="10217614" cy="5145887"/>
          </a:xfrm>
        </p:spPr>
        <p:txBody>
          <a:bodyPr/>
          <a:lstStyle/>
          <a:p>
            <a:pPr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b="1" dirty="0">
                <a:ln w="3175" cmpd="sng"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Arial" panose="020B0604020202020204" pitchFamily="34" charset="0"/>
              </a:rPr>
              <a:t>При планировании работы с несовершеннолетним,</a:t>
            </a:r>
          </a:p>
          <a:p>
            <a:pPr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b="1" dirty="0">
                <a:ln w="3175" cmpd="sng"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Arial" panose="020B0604020202020204" pitchFamily="34" charset="0"/>
              </a:rPr>
              <a:t>его законными представителями </a:t>
            </a:r>
          </a:p>
          <a:p>
            <a:pPr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b="1" dirty="0">
                <a:ln w="3175" cmpd="sng"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Arial" panose="020B0604020202020204" pitchFamily="34" charset="0"/>
              </a:rPr>
              <a:t>необходимо учитывать:</a:t>
            </a:r>
          </a:p>
          <a:p>
            <a:pPr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8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возрастные особенности несовершеннолетнего;</a:t>
            </a:r>
          </a:p>
          <a:p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специфику психофизического развития; </a:t>
            </a:r>
          </a:p>
          <a:p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уровень коммуникативных навыков несовершеннолетнего, его законных представителей;</a:t>
            </a:r>
          </a:p>
          <a:p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уровень «педагогической», психологической культуры законных представителей и др.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1640833" y="6492875"/>
            <a:ext cx="551167" cy="365125"/>
          </a:xfrm>
        </p:spPr>
        <p:txBody>
          <a:bodyPr/>
          <a:lstStyle/>
          <a:p>
            <a:fld id="{CDC7DB85-E8D9-4F48-9375-545ED52C19C7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2329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584580" y="690618"/>
            <a:ext cx="9330612" cy="37476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400" b="1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Категория несовершеннолетнего:</a:t>
            </a:r>
            <a:r>
              <a:rPr lang="ru-RU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</a:t>
            </a:r>
            <a:r>
              <a:rPr lang="ru-RU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достиг возраста, с которого наступает административная </a:t>
            </a:r>
            <a:r>
              <a:rPr lang="ru-RU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ответственность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Категория </a:t>
            </a:r>
            <a:r>
              <a:rPr lang="ru-RU" sz="2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несовершеннолетнего: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В соответствии с абзацем 9 статьи 5 Закона Республики Беларусь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«Об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основах системы профилактики безнадзорности и правонарушений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несовершеннолетних»: </a:t>
            </a:r>
            <a:r>
              <a:rPr lang="ru-RU" sz="2400" u="sng" dirty="0">
                <a:latin typeface="Arial" panose="020B0604020202020204" pitchFamily="34" charset="0"/>
                <a:cs typeface="Arial" panose="020B0604020202020204" pitchFamily="34" charset="0"/>
              </a:rPr>
              <a:t>совершил уголовно-наказуемое деяние до достижения возраста, с которого наступает уголовная </a:t>
            </a:r>
            <a:r>
              <a:rPr lang="ru-RU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ответственность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(т.е. категория прописывается в соответствии с постановлением КДН)</a:t>
            </a:r>
            <a:endParaRPr lang="en-US" sz="2000" i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066660" y="4438311"/>
            <a:ext cx="8913846" cy="24633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ru-RU" sz="2400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Номер и дата поступления документа, являющегося основанием для проведения </a:t>
            </a:r>
            <a:r>
              <a:rPr lang="ru-RU" sz="2400" b="1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ИПР:</a:t>
            </a:r>
            <a:r>
              <a:rPr lang="ru-RU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№ </a:t>
            </a:r>
            <a:r>
              <a:rPr lang="ru-RU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07-13/1093 </a:t>
            </a:r>
            <a:r>
              <a:rPr lang="ru-RU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04.12.2019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Номер </a:t>
            </a:r>
            <a:r>
              <a:rPr lang="ru-RU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и дата поступления документа, являющегося основанием для проведения ИПР</a:t>
            </a:r>
            <a:r>
              <a:rPr lang="ru-RU" sz="2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остановление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КДН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№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07-13/1093 от 04.12.2018 </a:t>
            </a:r>
            <a:r>
              <a:rPr lang="ru-RU" sz="2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2400" b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вх</a:t>
            </a:r>
            <a:r>
              <a:rPr lang="ru-RU" sz="2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._________)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 descr="Смайлик-эмодзи ❌ 'Крестик' ВК (ВКонтакте), Инстаграм, Твиттер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7355" y="4608219"/>
            <a:ext cx="693737" cy="693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0" descr="Качество Крючок Флажок - Бесплатное изображение на Pixabay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54" t="27153" r="22685" b="10763"/>
          <a:stretch/>
        </p:blipFill>
        <p:spPr bwMode="auto">
          <a:xfrm>
            <a:off x="2426070" y="5819285"/>
            <a:ext cx="662280" cy="6593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Смайлик-эмодзи ❌ 'Крестик' ВК (ВКонтакте), Инстаграм, Твиттер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0843" y="873379"/>
            <a:ext cx="693737" cy="693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0" descr="Качество Крючок Флажок - Бесплатное изображение на Pixabay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54" t="27153" r="22685" b="10763"/>
          <a:stretch/>
        </p:blipFill>
        <p:spPr bwMode="auto">
          <a:xfrm>
            <a:off x="1678311" y="2443616"/>
            <a:ext cx="906269" cy="902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131445" y="91495"/>
            <a:ext cx="95704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ln w="3175" cmpd="sng"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Типичные ошибки при оформлении программы ИПР</a:t>
            </a:r>
            <a:endParaRPr lang="en-US" sz="2800" b="1" dirty="0">
              <a:ln w="3175" cmpd="sng">
                <a:noFill/>
              </a:ln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11640833" y="6478615"/>
            <a:ext cx="551167" cy="365125"/>
          </a:xfrm>
        </p:spPr>
        <p:txBody>
          <a:bodyPr/>
          <a:lstStyle/>
          <a:p>
            <a:fld id="{CDC7DB85-E8D9-4F48-9375-545ED52C19C7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4502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95600" y="1038225"/>
            <a:ext cx="9038253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200" b="1" u="sng" dirty="0" smtClean="0"/>
              <a:t>Выявленная проблемная ситуация:</a:t>
            </a:r>
            <a:r>
              <a:rPr lang="ru-RU" sz="3200" b="1" dirty="0" smtClean="0"/>
              <a:t> </a:t>
            </a:r>
            <a:r>
              <a:rPr lang="ru-RU" sz="3200" dirty="0" smtClean="0"/>
              <a:t>совершение административного правонарушения по ч.1 ст. 18.19 КоАП Республики Беларусь (управление ТС без права управления)</a:t>
            </a:r>
          </a:p>
          <a:p>
            <a:pPr algn="just"/>
            <a:endParaRPr lang="ru-RU" sz="3200" b="1" dirty="0"/>
          </a:p>
          <a:p>
            <a:pPr algn="just"/>
            <a:r>
              <a:rPr lang="ru-RU" sz="3200" b="1" u="sng" dirty="0" smtClean="0"/>
              <a:t>Выявленная проблемная ситуация</a:t>
            </a:r>
            <a:r>
              <a:rPr lang="ru-RU" sz="3200" b="1" dirty="0" smtClean="0"/>
              <a:t>:</a:t>
            </a:r>
            <a:r>
              <a:rPr lang="ru-RU" sz="3200" dirty="0" smtClean="0"/>
              <a:t>  высокий уровень личностной тревожности, заниженная самооценка, подверженность чужому влиянию, нарушены детско-родительские отношения и т.д. </a:t>
            </a:r>
            <a:r>
              <a:rPr lang="ru-RU" sz="2400" i="1" dirty="0" smtClean="0"/>
              <a:t>(т.е. на основании проведенной социально-педагогической, психологической диагностики)</a:t>
            </a:r>
            <a:endParaRPr lang="en-US" sz="2400" i="1" dirty="0"/>
          </a:p>
        </p:txBody>
      </p:sp>
      <p:pic>
        <p:nvPicPr>
          <p:cNvPr id="1026" name="Picture 2" descr="Смайлик-эмодзи ❌ 'Крестик' ВК (ВКонтакте), Инстаграм, Твиттер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7168" y="1325563"/>
            <a:ext cx="1322387" cy="1322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Качество Крючок Флажок - Бесплатное изображение на Pixabay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54" t="27153" r="22685" b="10763"/>
          <a:stretch/>
        </p:blipFill>
        <p:spPr bwMode="auto">
          <a:xfrm>
            <a:off x="1381124" y="3752851"/>
            <a:ext cx="1514476" cy="1507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138361" y="334091"/>
            <a:ext cx="95704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ln w="3175" cmpd="sng"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Типичные ошибки при оформлении программы ИПР</a:t>
            </a:r>
            <a:endParaRPr lang="en-US" sz="2800" b="1" dirty="0">
              <a:ln w="3175" cmpd="sng">
                <a:noFill/>
              </a:ln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1640833" y="6492875"/>
            <a:ext cx="551167" cy="365125"/>
          </a:xfrm>
        </p:spPr>
        <p:txBody>
          <a:bodyPr/>
          <a:lstStyle/>
          <a:p>
            <a:fld id="{CDC7DB85-E8D9-4F48-9375-545ED52C19C7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7895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Параллакс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Параллакс</Template>
  <TotalTime>2013</TotalTime>
  <Words>2013</Words>
  <Application>Microsoft Office PowerPoint</Application>
  <PresentationFormat>Широкоэкранный</PresentationFormat>
  <Paragraphs>254</Paragraphs>
  <Slides>34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40" baseType="lpstr">
      <vt:lpstr>Arial</vt:lpstr>
      <vt:lpstr>Calibri</vt:lpstr>
      <vt:lpstr>Corbel</vt:lpstr>
      <vt:lpstr>Times New Roman</vt:lpstr>
      <vt:lpstr>Wingdings</vt:lpstr>
      <vt:lpstr>Параллакс</vt:lpstr>
      <vt:lpstr>Презентация PowerPoint</vt:lpstr>
      <vt:lpstr>Презентация PowerPoint</vt:lpstr>
      <vt:lpstr>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Примеры проблемных ситуаций:  </vt:lpstr>
      <vt:lpstr>Примеры проблемных ситуаций: </vt:lpstr>
      <vt:lpstr>Ожидаемые результаты реализации  программы ИПР </vt:lpstr>
      <vt:lpstr>Презентация PowerPoint</vt:lpstr>
      <vt:lpstr>Презентация PowerPoint</vt:lpstr>
      <vt:lpstr>Обращаем внимание!</vt:lpstr>
      <vt:lpstr>Презентация PowerPoint</vt:lpstr>
      <vt:lpstr>Функции совета профилактики  в рамках осуществления ИПР</vt:lpstr>
      <vt:lpstr>Типичные ошибки  при организации работы  совета профилактики</vt:lpstr>
      <vt:lpstr>ВОПРОС ДЛЯ ПОВЕСТКИ   ЗАСЕДАНИЯ СОВЕТА ПРОФИЛАКТИКИ:</vt:lpstr>
      <vt:lpstr>Презентация PowerPoint</vt:lpstr>
      <vt:lpstr>Презентация PowerPoint</vt:lpstr>
      <vt:lpstr>Презентация PowerPoint</vt:lpstr>
      <vt:lpstr>Рассмотрение промежуточных и итоговых  результатов реализации мероприятий  программы ИПР в отношении несовершеннолетнего</vt:lpstr>
      <vt:lpstr>ВОПРОС ДЛЯ ПОВЕСТКИ ЗАСЕДАНИЯ  СОВЕТА ПРОФИЛАКТИКИ:</vt:lpstr>
      <vt:lpstr>Рассмотрение промежуточных результатов реализации мероприятий программы ИПР (решения)</vt:lpstr>
      <vt:lpstr>ИПР в отношении несовершеннолетнего прекращается по решению руководителя учреждения образования при наличии следующих оснований:  </vt:lpstr>
      <vt:lpstr>ВОПРОС ДЛЯ ПОВЕСТКИ ЗАСЕДАНИЯ  СОВЕТА ПРОФИЛАКТИКИ:</vt:lpstr>
      <vt:lpstr>Рассмотрение итогового результата  реализации программы ИПР (решения) </vt:lpstr>
      <vt:lpstr>Рассмотрение итогового результата реализации  программы ИПР (примерные решения)</vt:lpstr>
      <vt:lpstr>ВОПРОС ДЛЯ ПОВЕСТКИ ЗАСЕДАНИЯ  СОВЕТА ПРОФИЛАКТИКИ:</vt:lpstr>
      <vt:lpstr>Заседание совета профилактики 30.08.2021 </vt:lpstr>
      <vt:lpstr>Презентация PowerPoint</vt:lpstr>
      <vt:lpstr>При смене места жительства, переходе несовершеннолетнего в другое учреждение образования, УО предоставляет  копии следующих документов: 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 Сахоненко</dc:creator>
  <cp:lastModifiedBy>Елена Сахоненко</cp:lastModifiedBy>
  <cp:revision>153</cp:revision>
  <dcterms:created xsi:type="dcterms:W3CDTF">2020-06-02T05:20:03Z</dcterms:created>
  <dcterms:modified xsi:type="dcterms:W3CDTF">2021-05-12T10:00:51Z</dcterms:modified>
</cp:coreProperties>
</file>