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notesMasterIdLst>
    <p:notesMasterId r:id="rId26"/>
  </p:notesMasterIdLst>
  <p:sldIdLst>
    <p:sldId id="256" r:id="rId2"/>
    <p:sldId id="257" r:id="rId3"/>
    <p:sldId id="294" r:id="rId4"/>
    <p:sldId id="259" r:id="rId5"/>
    <p:sldId id="295" r:id="rId6"/>
    <p:sldId id="296" r:id="rId7"/>
    <p:sldId id="297" r:id="rId8"/>
    <p:sldId id="280" r:id="rId9"/>
    <p:sldId id="298" r:id="rId10"/>
    <p:sldId id="286" r:id="rId11"/>
    <p:sldId id="271" r:id="rId12"/>
    <p:sldId id="263" r:id="rId13"/>
    <p:sldId id="283" r:id="rId14"/>
    <p:sldId id="278" r:id="rId15"/>
    <p:sldId id="281" r:id="rId16"/>
    <p:sldId id="269" r:id="rId17"/>
    <p:sldId id="266" r:id="rId18"/>
    <p:sldId id="288" r:id="rId19"/>
    <p:sldId id="289" r:id="rId20"/>
    <p:sldId id="290" r:id="rId21"/>
    <p:sldId id="291" r:id="rId22"/>
    <p:sldId id="292" r:id="rId23"/>
    <p:sldId id="293" r:id="rId24"/>
    <p:sldId id="287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F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242" autoAdjust="0"/>
  </p:normalViewPr>
  <p:slideViewPr>
    <p:cSldViewPr snapToGrid="0">
      <p:cViewPr>
        <p:scale>
          <a:sx n="66" d="100"/>
          <a:sy n="66" d="100"/>
        </p:scale>
        <p:origin x="-876" y="-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B49322-9E86-4901-AECE-C69217C929EF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B665F9-E033-4606-8E34-DF59A716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102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665F9-E033-4606-8E34-DF59A7162A0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28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665F9-E033-4606-8E34-DF59A7162A0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071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665F9-E033-4606-8E34-DF59A7162A0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607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665F9-E033-4606-8E34-DF59A7162A0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5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E56E-70DF-4501-A9A4-D96A01FE30A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DB85-E8D9-4F48-9375-545ED52C1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69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E56E-70DF-4501-A9A4-D96A01FE30A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DB85-E8D9-4F48-9375-545ED52C1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00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E56E-70DF-4501-A9A4-D96A01FE30A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DB85-E8D9-4F48-9375-545ED52C1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367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E56E-70DF-4501-A9A4-D96A01FE30A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DB85-E8D9-4F48-9375-545ED52C1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44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E56E-70DF-4501-A9A4-D96A01FE30A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DB85-E8D9-4F48-9375-545ED52C1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0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E56E-70DF-4501-A9A4-D96A01FE30A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DB85-E8D9-4F48-9375-545ED52C1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148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E56E-70DF-4501-A9A4-D96A01FE30A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DB85-E8D9-4F48-9375-545ED52C1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4837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E56E-70DF-4501-A9A4-D96A01FE30A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DB85-E8D9-4F48-9375-545ED52C1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126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E56E-70DF-4501-A9A4-D96A01FE30A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DB85-E8D9-4F48-9375-545ED52C1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7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E56E-70DF-4501-A9A4-D96A01FE30A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CDC7DB85-E8D9-4F48-9375-545ED52C1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086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E56E-70DF-4501-A9A4-D96A01FE30A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DB85-E8D9-4F48-9375-545ED52C1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506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E56E-70DF-4501-A9A4-D96A01FE30A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DB85-E8D9-4F48-9375-545ED52C1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342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E56E-70DF-4501-A9A4-D96A01FE30A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DB85-E8D9-4F48-9375-545ED52C1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180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E56E-70DF-4501-A9A4-D96A01FE30A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DB85-E8D9-4F48-9375-545ED52C1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38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E56E-70DF-4501-A9A4-D96A01FE30A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DB85-E8D9-4F48-9375-545ED52C1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289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E56E-70DF-4501-A9A4-D96A01FE30A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DB85-E8D9-4F48-9375-545ED52C1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27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E56E-70DF-4501-A9A4-D96A01FE30A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DB85-E8D9-4F48-9375-545ED52C1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274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088E56E-70DF-4501-A9A4-D96A01FE30A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DC7DB85-E8D9-4F48-9375-545ED52C1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727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12776" y="2460313"/>
            <a:ext cx="1027922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 особенностях организации индивидуальной </a:t>
            </a:r>
            <a:r>
              <a:rPr lang="ru-RU" sz="4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профилактической 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работы, комплексной реабилитации несовершеннолетних</a:t>
            </a:r>
            <a:endParaRPr lang="en-US" sz="4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82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9584" y="405882"/>
            <a:ext cx="10018713" cy="1752599"/>
          </a:xfrm>
        </p:spPr>
        <p:txBody>
          <a:bodyPr>
            <a:normAutofit fontScale="90000"/>
          </a:bodyPr>
          <a:lstStyle/>
          <a:p>
            <a:pPr>
              <a:lnSpc>
                <a:spcPts val="3900"/>
              </a:lnSpc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ИПР в отношении несовершеннолетнего прекращается по решению руководителя учреждения образования при наличии следующих оснований: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50094" y="3063550"/>
            <a:ext cx="9583285" cy="3124201"/>
          </a:xfrm>
        </p:spPr>
        <p:txBody>
          <a:bodyPr>
            <a:noAutofit/>
          </a:bodyPr>
          <a:lstStyle/>
          <a:p>
            <a:pPr lvl="0" algn="just">
              <a:lnSpc>
                <a:spcPts val="2700"/>
              </a:lnSpc>
              <a:buFont typeface="Wingdings" panose="05000000000000000000" pitchFamily="2" charset="2"/>
              <a:buChar char="q"/>
            </a:pPr>
            <a:r>
              <a:rPr lang="ru-RU" sz="2800" dirty="0" smtClean="0"/>
              <a:t>истечение </a:t>
            </a:r>
            <a:r>
              <a:rPr lang="ru-RU" sz="2800" dirty="0"/>
              <a:t>срока проведения ИПР (в зависимости от категории несовершеннолетних); </a:t>
            </a:r>
            <a:endParaRPr lang="en-US" sz="2800" dirty="0"/>
          </a:p>
          <a:p>
            <a:pPr lvl="0" algn="just">
              <a:lnSpc>
                <a:spcPts val="2700"/>
              </a:lnSpc>
              <a:buFont typeface="Wingdings" panose="05000000000000000000" pitchFamily="2" charset="2"/>
              <a:buChar char="q"/>
            </a:pPr>
            <a:r>
              <a:rPr lang="ru-RU" sz="2800" dirty="0"/>
              <a:t>достижение несовершеннолетним возраста восемнадцати лет; </a:t>
            </a:r>
            <a:endParaRPr lang="en-US" sz="2800" dirty="0"/>
          </a:p>
          <a:p>
            <a:pPr lvl="0" algn="just">
              <a:lnSpc>
                <a:spcPts val="2700"/>
              </a:lnSpc>
              <a:buFont typeface="Wingdings" panose="05000000000000000000" pitchFamily="2" charset="2"/>
              <a:buChar char="q"/>
            </a:pPr>
            <a:r>
              <a:rPr lang="ru-RU" sz="2800" dirty="0"/>
              <a:t>избрание меры пресечения в виде заключения под стражу; </a:t>
            </a:r>
            <a:endParaRPr lang="en-US" sz="2800" dirty="0"/>
          </a:p>
          <a:p>
            <a:pPr lvl="0" algn="just">
              <a:lnSpc>
                <a:spcPts val="2700"/>
              </a:lnSpc>
              <a:buFont typeface="Wingdings" panose="05000000000000000000" pitchFamily="2" charset="2"/>
              <a:buChar char="q"/>
            </a:pPr>
            <a:r>
              <a:rPr lang="ru-RU" sz="2800" dirty="0"/>
              <a:t>осуждение к наказанию в виде ареста или лишения свободы; </a:t>
            </a:r>
            <a:endParaRPr lang="en-US" sz="2800" dirty="0"/>
          </a:p>
          <a:p>
            <a:pPr lvl="0" algn="just">
              <a:lnSpc>
                <a:spcPts val="2700"/>
              </a:lnSpc>
              <a:buFont typeface="Wingdings" panose="05000000000000000000" pitchFamily="2" charset="2"/>
              <a:buChar char="q"/>
            </a:pPr>
            <a:r>
              <a:rPr lang="ru-RU" sz="2800" dirty="0"/>
              <a:t>в случае смерти, а также в определенном законодательством порядке объявления умершим либо признания безвестно </a:t>
            </a:r>
            <a:r>
              <a:rPr lang="ru-RU" sz="2800" dirty="0" smtClean="0"/>
              <a:t>отсутствующим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9565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171450"/>
            <a:ext cx="10612439" cy="1752599"/>
          </a:xfrm>
        </p:spPr>
        <p:txBody>
          <a:bodyPr>
            <a:normAutofit/>
          </a:bodyPr>
          <a:lstStyle/>
          <a:p>
            <a:pPr>
              <a:lnSpc>
                <a:spcPts val="3200"/>
              </a:lnSpc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Образец письма о предоставлении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планируемых мероприятий с обучающимся и его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законными представителями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последующего включения в программу</a:t>
            </a:r>
            <a:endParaRPr lang="en-US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82092" y="1924049"/>
            <a:ext cx="7750173" cy="4762501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ИДН ОВД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Первомайского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г. Витебска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447675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Руководство ГУО ”__“ информирует, что в соответствии с постановлением КДН администрации Первомайского района г. Витебска от 11.04.2020 № 6-9 о привлечении учащегося нашего учреждения образования Иванова Ивана Ивановича, 26.11.2003г.р. к административной ответственности по ч.1 ст.17.3 КоАП Республики Беларусь, с подростком осуществляется индивидуальная профилактическая работа (далее – ИПР).</a:t>
            </a:r>
          </a:p>
          <a:p>
            <a:pPr marL="0" indent="447675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установленному порядку проект программы ИПР с несовершеннолетним будет рассмотрен 10.05.2020 на заседании совета учреждения образования по профилактике безнадзорности и правонарушений несовершеннолетних.</a:t>
            </a:r>
          </a:p>
          <a:p>
            <a:pPr marL="0" indent="447675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Учитывая межведомственный характер ИПР, просим не позднее 10.05.2020 направить в наш адрес мероприятия, запланированные ИДН</a:t>
            </a:r>
          </a:p>
          <a:p>
            <a:pPr marL="0" indent="447675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несовершеннолетним Ивановым И.И. </a:t>
            </a:r>
          </a:p>
          <a:p>
            <a:pPr marL="0" indent="447675" algn="just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7675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57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42759" y="376529"/>
            <a:ext cx="9115427" cy="607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При получении документа, являющегося основанием для проведения ИПР, учреждение образования в течение 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10 календарных дней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организует:</a:t>
            </a:r>
          </a:p>
          <a:p>
            <a:pPr algn="ctr"/>
            <a:endParaRPr lang="ru-RU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ts val="33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Изучение особенностей семейного воспитания несовершеннолетнего</a:t>
            </a:r>
          </a:p>
          <a:p>
            <a:pPr marL="285750" indent="-285750" algn="just">
              <a:lnSpc>
                <a:spcPts val="33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ts val="33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Проведение консультаций с несовершеннолетним и его законными представителями</a:t>
            </a:r>
          </a:p>
          <a:p>
            <a:pPr marL="285750" indent="-285750" algn="just">
              <a:lnSpc>
                <a:spcPts val="33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ts val="33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Проведение психологической и социально-педагогической диагностики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01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84580" y="690618"/>
            <a:ext cx="9486122" cy="3747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Категория несовершеннолетнего:</a:t>
            </a: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достиг возраста, с которого наступает административная </a:t>
            </a:r>
            <a:r>
              <a:rPr lang="ru-RU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ответственность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Категория </a:t>
            </a:r>
            <a:r>
              <a:rPr lang="ru-RU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несовершеннолетнего: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соответствии с абзацем 9 статьи 5 Закона Республики Беларусь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«Об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основах системы профилактики безнадзорности и правонарушений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несовершеннолетних»: </a:t>
            </a:r>
            <a:r>
              <a:rPr lang="ru-RU" sz="2400" u="sng" dirty="0">
                <a:latin typeface="Arial" panose="020B0604020202020204" pitchFamily="34" charset="0"/>
                <a:cs typeface="Arial" panose="020B0604020202020204" pitchFamily="34" charset="0"/>
              </a:rPr>
              <a:t>совершил уголовно-наказуемое деяние до достижения возраста, с которого наступает уголовная </a:t>
            </a:r>
            <a:r>
              <a:rPr lang="ru-RU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ответственность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(т.е. категория прописывается в соответствии с постановлением КДН)</a:t>
            </a:r>
            <a:endParaRPr lang="en-US" sz="20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66660" y="4438311"/>
            <a:ext cx="9125340" cy="2463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sz="24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Номер и дата поступления документа, являющегося основанием для проведения </a:t>
            </a:r>
            <a:r>
              <a:rPr lang="ru-RU" sz="24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ИПР:</a:t>
            </a:r>
            <a:r>
              <a:rPr lang="ru-RU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№ 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07-13/1093 </a:t>
            </a:r>
            <a:r>
              <a:rPr lang="ru-RU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04.12.2019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Номер </a:t>
            </a:r>
            <a:r>
              <a:rPr lang="ru-RU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и дата поступления документа, являющегося основанием для проведения ИПР</a:t>
            </a:r>
            <a:r>
              <a:rPr lang="ru-RU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остановление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КДН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07-13/1093 от 04.12.2018 </a:t>
            </a:r>
            <a:r>
              <a:rPr lang="ru-RU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4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вх</a:t>
            </a:r>
            <a:r>
              <a:rPr lang="ru-RU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._________)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Смайлик-эмодзи ❌ 'Крестик' ВК (ВКонтакте), Инстаграм, Твиттер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7355" y="4608219"/>
            <a:ext cx="693737" cy="69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0" descr="Качество Крючок Флажок - Бесплатное изображение на Pixabay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54" t="27153" r="22685" b="10763"/>
          <a:stretch/>
        </p:blipFill>
        <p:spPr bwMode="auto">
          <a:xfrm>
            <a:off x="2426070" y="5819285"/>
            <a:ext cx="662280" cy="659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Смайлик-эмодзи ❌ 'Крестик' ВК (ВКонтакте), Инстаграм, Твиттер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843" y="873379"/>
            <a:ext cx="693737" cy="69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0" descr="Качество Крючок Флажок - Бесплатное изображение на Pixabay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54" t="27153" r="22685" b="10763"/>
          <a:stretch/>
        </p:blipFill>
        <p:spPr bwMode="auto">
          <a:xfrm>
            <a:off x="1678311" y="2443616"/>
            <a:ext cx="906269" cy="902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31445" y="91495"/>
            <a:ext cx="9570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n w="3175" cmpd="sng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Типичные ошибки при оформлении программы ИПР</a:t>
            </a:r>
            <a:endParaRPr lang="en-US" sz="2800" b="1" dirty="0">
              <a:ln w="3175" cmpd="sng"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50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600" y="1038225"/>
            <a:ext cx="922972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u="sng" dirty="0" smtClean="0"/>
              <a:t>Выявленная проблемная ситуация:</a:t>
            </a:r>
            <a:r>
              <a:rPr lang="ru-RU" sz="3200" b="1" dirty="0" smtClean="0"/>
              <a:t> </a:t>
            </a:r>
            <a:r>
              <a:rPr lang="ru-RU" sz="3200" dirty="0" smtClean="0"/>
              <a:t>совершение административного правонарушения по ч.1 ст. 18.19 КоАП Республики Беларусь (управление ТС без права управления)</a:t>
            </a:r>
          </a:p>
          <a:p>
            <a:pPr algn="just"/>
            <a:endParaRPr lang="ru-RU" sz="3200" b="1" dirty="0"/>
          </a:p>
          <a:p>
            <a:pPr algn="just"/>
            <a:r>
              <a:rPr lang="ru-RU" sz="3200" b="1" u="sng" dirty="0" smtClean="0"/>
              <a:t>Выявленная проблемная ситуация</a:t>
            </a:r>
            <a:r>
              <a:rPr lang="ru-RU" sz="3200" b="1" dirty="0" smtClean="0"/>
              <a:t>:</a:t>
            </a:r>
            <a:r>
              <a:rPr lang="ru-RU" sz="3200" dirty="0" smtClean="0"/>
              <a:t>  высокий уровень личностной тревожности, заниженная самооценка, подверженность чужому влиянию, нарушены детско-родительские отношения и т.д. </a:t>
            </a:r>
            <a:r>
              <a:rPr lang="ru-RU" sz="2400" i="1" dirty="0" smtClean="0"/>
              <a:t>(т.е. на основании проведенной социально-педагогической, психологической диагностики)</a:t>
            </a:r>
            <a:endParaRPr lang="en-US" sz="2400" i="1" dirty="0"/>
          </a:p>
        </p:txBody>
      </p:sp>
      <p:pic>
        <p:nvPicPr>
          <p:cNvPr id="1026" name="Picture 2" descr="Смайлик-эмодзи ❌ 'Крестик' ВК (ВКонтакте), Инстаграм, Твиттер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168" y="1325563"/>
            <a:ext cx="1322387" cy="1322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Качество Крючок Флажок - Бесплатное изображение на Pixabay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54" t="27153" r="22685" b="10763"/>
          <a:stretch/>
        </p:blipFill>
        <p:spPr bwMode="auto">
          <a:xfrm>
            <a:off x="1381124" y="3752851"/>
            <a:ext cx="1514476" cy="1507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38361" y="334091"/>
            <a:ext cx="9570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n w="3175" cmpd="sng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Типичные ошибки при оформлении программы ИПР</a:t>
            </a:r>
            <a:endParaRPr lang="en-US" sz="2800" b="1" dirty="0">
              <a:ln w="3175" cmpd="sng"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89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8400" y="2036146"/>
            <a:ext cx="938090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К разработке проекта программы ИПР необходимо привлекать </a:t>
            </a:r>
            <a:endParaRPr lang="ru-RU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36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законных </a:t>
            </a:r>
            <a:r>
              <a:rPr lang="ru-RU" sz="36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представителей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36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самого </a:t>
            </a:r>
            <a:r>
              <a:rPr lang="ru-RU" sz="36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несовершеннолетнего</a:t>
            </a:r>
            <a:endParaRPr lang="ru-RU" sz="3600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31013" y="1021162"/>
            <a:ext cx="6412333" cy="4804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2700"/>
              </a:lnSpc>
            </a:pPr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Обращаем </a:t>
            </a: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внимание! 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54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659852"/>
              </p:ext>
            </p:extLst>
          </p:nvPr>
        </p:nvGraphicFramePr>
        <p:xfrm>
          <a:off x="-3" y="0"/>
          <a:ext cx="12192002" cy="6913756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3047382">
                  <a:extLst>
                    <a:ext uri="{9D8B030D-6E8A-4147-A177-3AD203B41FA5}">
                      <a16:colId xmlns:a16="http://schemas.microsoft.com/office/drawing/2014/main" xmlns="" val="477447881"/>
                    </a:ext>
                  </a:extLst>
                </a:gridCol>
                <a:gridCol w="3047382">
                  <a:extLst>
                    <a:ext uri="{9D8B030D-6E8A-4147-A177-3AD203B41FA5}">
                      <a16:colId xmlns:a16="http://schemas.microsoft.com/office/drawing/2014/main" xmlns="" val="3004887029"/>
                    </a:ext>
                  </a:extLst>
                </a:gridCol>
                <a:gridCol w="3048619">
                  <a:extLst>
                    <a:ext uri="{9D8B030D-6E8A-4147-A177-3AD203B41FA5}">
                      <a16:colId xmlns:a16="http://schemas.microsoft.com/office/drawing/2014/main" xmlns="" val="877642339"/>
                    </a:ext>
                  </a:extLst>
                </a:gridCol>
                <a:gridCol w="3048619">
                  <a:extLst>
                    <a:ext uri="{9D8B030D-6E8A-4147-A177-3AD203B41FA5}">
                      <a16:colId xmlns:a16="http://schemas.microsoft.com/office/drawing/2014/main" xmlns="" val="2670720581"/>
                    </a:ext>
                  </a:extLst>
                </a:gridCol>
              </a:tblGrid>
              <a:tr h="13037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Наименование мероприятия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6689" marR="566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Сроки исполнения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6689" marR="566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Исполнитель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6689" marR="566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Результат, полученный в ходе реализации мероприятий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6689" marR="566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05133610"/>
                  </a:ext>
                </a:extLst>
              </a:tr>
              <a:tr h="5450716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endParaRPr lang="ru-RU" sz="2000" b="1" kern="1200" dirty="0" smtClean="0">
                        <a:effectLst/>
                      </a:endParaRPr>
                    </a:p>
                    <a:p>
                      <a:pPr marL="85725" indent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effectLst/>
                        </a:rPr>
                        <a:t>Указывать </a:t>
                      </a:r>
                      <a:r>
                        <a:rPr lang="ru-RU" sz="2000" b="1" kern="1200" dirty="0">
                          <a:effectLst/>
                        </a:rPr>
                        <a:t>конкретные мероприятия (цикл мероприятий), на кого они </a:t>
                      </a:r>
                      <a:r>
                        <a:rPr lang="ru-RU" sz="2000" b="1" kern="1200" dirty="0" smtClean="0">
                          <a:effectLst/>
                        </a:rPr>
                        <a:t>направлены. </a:t>
                      </a:r>
                      <a:br>
                        <a:rPr lang="ru-RU" sz="2000" b="1" kern="1200" dirty="0" smtClean="0">
                          <a:effectLst/>
                        </a:rPr>
                      </a:br>
                      <a:r>
                        <a:rPr lang="ru-RU" sz="2000" b="0" kern="1200" dirty="0" smtClean="0">
                          <a:effectLst/>
                        </a:rPr>
                        <a:t>При </a:t>
                      </a:r>
                      <a:r>
                        <a:rPr lang="ru-RU" sz="2000" b="0" kern="1200" dirty="0">
                          <a:effectLst/>
                        </a:rPr>
                        <a:t>планировании мероприятий обязательно учитывать личностные особенности несовершеннолетнего, его возраст, интересы и склонности, воспитательный потенциал семьи и др. </a:t>
                      </a:r>
                      <a:endParaRPr lang="en-US" sz="20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6689" marR="56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b="1" kern="1200" dirty="0" smtClean="0">
                        <a:effectLst/>
                      </a:endParaRPr>
                    </a:p>
                    <a:p>
                      <a:pPr marL="85725" indent="0" algn="l"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effectLst/>
                        </a:rPr>
                        <a:t>Указывать </a:t>
                      </a:r>
                      <a:r>
                        <a:rPr lang="ru-RU" sz="2000" b="1" kern="1200" dirty="0">
                          <a:effectLst/>
                        </a:rPr>
                        <a:t>конкретный месяц, неделю или число проведения мероприятия. </a:t>
                      </a:r>
                      <a:r>
                        <a:rPr lang="ru-RU" sz="2000" b="1" kern="1200" dirty="0" smtClean="0">
                          <a:effectLst/>
                        </a:rPr>
                        <a:t/>
                      </a:r>
                      <a:br>
                        <a:rPr lang="ru-RU" sz="2000" b="1" kern="1200" dirty="0" smtClean="0">
                          <a:effectLst/>
                        </a:rPr>
                      </a:br>
                      <a:r>
                        <a:rPr lang="ru-RU" sz="2000" kern="1200" dirty="0" smtClean="0">
                          <a:effectLst/>
                        </a:rPr>
                        <a:t>Не </a:t>
                      </a:r>
                      <a:r>
                        <a:rPr lang="ru-RU" sz="2000" kern="1200" dirty="0">
                          <a:effectLst/>
                        </a:rPr>
                        <a:t>рекомендуется использовать слова и словосочетания: «постоянно», «в случае обращения», «по запросам», «сентябрь – август», «в течение года», «по мере необходимости».</a:t>
                      </a:r>
                      <a:endParaRPr lang="en-US" sz="2000" kern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 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6689" marR="56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b="1" dirty="0" smtClean="0">
                        <a:effectLst/>
                      </a:endParaRPr>
                    </a:p>
                    <a:p>
                      <a:pPr marL="85725" indent="0" algn="l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Указывать </a:t>
                      </a:r>
                      <a:r>
                        <a:rPr lang="ru-RU" sz="2000" b="1" dirty="0">
                          <a:effectLst/>
                        </a:rPr>
                        <a:t>фамилию, инициалы, должность.</a:t>
                      </a:r>
                      <a:endParaRPr lang="en-US" sz="3600" b="1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en-US" sz="3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6689" marR="56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 smtClean="0">
                        <a:effectLst/>
                      </a:endParaRPr>
                    </a:p>
                    <a:p>
                      <a:pPr marL="85725" indent="0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Выставляется </a:t>
                      </a:r>
                      <a:r>
                        <a:rPr lang="ru-RU" sz="2000" b="1" u="sng" dirty="0" smtClean="0">
                          <a:effectLst/>
                        </a:rPr>
                        <a:t>дата </a:t>
                      </a:r>
                      <a:r>
                        <a:rPr lang="ru-RU" sz="2000" b="1" dirty="0" smtClean="0">
                          <a:effectLst/>
                        </a:rPr>
                        <a:t>проведения мероприятия, </a:t>
                      </a:r>
                      <a:r>
                        <a:rPr lang="ru-RU" sz="2000" b="1" u="sng" dirty="0" smtClean="0">
                          <a:effectLst/>
                        </a:rPr>
                        <a:t>отражается  </a:t>
                      </a:r>
                      <a:r>
                        <a:rPr lang="ru-RU" sz="2000" b="1" u="sng" dirty="0" smtClean="0">
                          <a:solidFill>
                            <a:srgbClr val="FF0000"/>
                          </a:solidFill>
                          <a:effectLst/>
                        </a:rPr>
                        <a:t>краткая </a:t>
                      </a:r>
                      <a:r>
                        <a:rPr lang="ru-RU" sz="2000" b="1" u="sng" dirty="0" smtClean="0">
                          <a:effectLst/>
                        </a:rPr>
                        <a:t>информация о достигнутых результатах</a:t>
                      </a:r>
                      <a:endParaRPr lang="en-US" sz="3600" b="0" u="sng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6689" marR="56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277908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7551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20686" y="516487"/>
            <a:ext cx="10018713" cy="5576403"/>
          </a:xfrm>
        </p:spPr>
        <p:txBody>
          <a:bodyPr>
            <a:noAutofit/>
          </a:bodyPr>
          <a:lstStyle/>
          <a:p>
            <a:pPr marL="0" indent="0" algn="ctr">
              <a:lnSpc>
                <a:spcPts val="4100"/>
              </a:lnSpc>
              <a:buNone/>
            </a:pP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Промежуточные и итоговые результаты реализации программы рассматриваются на заседании совета профилактики по необходимости,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но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не реже </a:t>
            </a:r>
            <a:r>
              <a:rPr lang="ru-RU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 раза в квартал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(рекомендуем 1 </a:t>
            </a:r>
            <a:r>
              <a:rPr lang="ru-RU" sz="4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раза в три месяца 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4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начала 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ИПР)</a:t>
            </a:r>
            <a:endParaRPr lang="ru-RU" sz="40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При необходимости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в программу вносятся изменения и дополнения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77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0777" y="603849"/>
            <a:ext cx="9812247" cy="134572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Нормативное обеспечение </a:t>
            </a:r>
            <a:b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деятельности по организации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комплексной реабилитации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2755" y="1949568"/>
            <a:ext cx="10230928" cy="414068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Положение 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 порядке комплексной реабилитации несовершеннолетних, потребление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которыми наркотических 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средств, психотропных веществ, их аналогов, токсических или других одурманивающих веществ, употребление алкогольных, слабоалкогольных напитков или пива установлены в соответствии с законодательством, утвержденное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постановлением 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Совета Министров Республики Беларусь от 27.06.2017 №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487</a:t>
            </a:r>
          </a:p>
          <a:p>
            <a:pPr marL="0" indent="0" algn="just">
              <a:buNone/>
            </a:pP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Инструктивно-методическое письмо «Об особенностях деятельности учреждений образования по реализации норм Положения о порядке комплексной реабилитации несовершеннолетних, потребление которыми наркотических средств, психотропных веществ, их аналогов, токсических или других одурманивающих веществ, употребление алкогольных, слабоалкогольных напитков или пива установлены в соответствии с законодательством» от 14.12.2017</a:t>
            </a:r>
          </a:p>
          <a:p>
            <a:pPr marL="0" indent="0" algn="just">
              <a:buNone/>
            </a:pP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Порядок действий по организации комплексной реабилитации несовершеннолетних, потребление которыми наркотических средств, психотропных веществ, их аналогов, токсических или других одурманивающих веществ, употребление алкогольных, </a:t>
            </a:r>
            <a:r>
              <a:rPr lang="ru-RU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сабоалкогольных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напитков или пива установлены в соответствии с законодательством, утвержденный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постановлением 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КДН Витебского облисполкома от 26.06.2019 №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2-1 (далее – порядок действий по организации комплексной реабилитации несовершеннолетних)</a:t>
            </a: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76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340744"/>
            <a:ext cx="10018713" cy="866954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ОБРАЩАЕМ ВНИМАНИЕ!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052422"/>
            <a:ext cx="10018713" cy="558991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ru-RU" sz="4000" b="1" dirty="0" smtClean="0">
              <a:ln w="3175">
                <a:solidFill>
                  <a:schemeClr val="accent5"/>
                </a:solidFill>
              </a:ln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900" b="1" dirty="0">
                <a:ln w="3175" cmpd="sng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Комплексная реабилитация </a:t>
            </a:r>
          </a:p>
          <a:p>
            <a:pPr marL="0" indent="0" algn="ctr">
              <a:buNone/>
            </a:pPr>
            <a:r>
              <a:rPr lang="ru-RU" sz="2700" dirty="0">
                <a:latin typeface="Arial" panose="020B0604020202020204" pitchFamily="34" charset="0"/>
                <a:cs typeface="Arial" panose="020B0604020202020204" pitchFamily="34" charset="0"/>
              </a:rPr>
              <a:t>в отношении несовершеннолетних </a:t>
            </a:r>
          </a:p>
          <a:p>
            <a:pPr marL="0" indent="0" algn="ctr">
              <a:buNone/>
            </a:pPr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начинается </a:t>
            </a: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момента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утверждения председателем КДН </a:t>
            </a:r>
          </a:p>
          <a:p>
            <a:pPr marL="0" indent="0" algn="ctr">
              <a:buNone/>
            </a:pPr>
            <a:r>
              <a:rPr lang="ru-RU" sz="3900" b="1" dirty="0">
                <a:ln w="3175" cmpd="sng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первичной индивидуальной реабилитационной программы, </a:t>
            </a:r>
          </a:p>
          <a:p>
            <a:pPr marL="0" indent="0" algn="ctr">
              <a:buNone/>
            </a:pPr>
            <a:r>
              <a:rPr lang="ru-RU" sz="2700" dirty="0">
                <a:latin typeface="Arial" panose="020B0604020202020204" pitchFamily="34" charset="0"/>
                <a:cs typeface="Arial" panose="020B0604020202020204" pitchFamily="34" charset="0"/>
              </a:rPr>
              <a:t>продолжается</a:t>
            </a:r>
            <a:r>
              <a:rPr lang="ru-RU" sz="2700" dirty="0"/>
              <a:t> </a:t>
            </a:r>
            <a:r>
              <a:rPr lang="ru-RU" sz="3900" b="1" dirty="0">
                <a:ln w="3175" cmpd="sng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 течение одного года </a:t>
            </a:r>
          </a:p>
          <a:p>
            <a:pPr marL="0" indent="0" algn="ctr">
              <a:buNone/>
            </a:pPr>
            <a:r>
              <a:rPr lang="ru-RU" sz="2700" dirty="0">
                <a:latin typeface="Arial" panose="020B0604020202020204" pitchFamily="34" charset="0"/>
                <a:cs typeface="Arial" panose="020B0604020202020204" pitchFamily="34" charset="0"/>
              </a:rPr>
              <a:t>(если иное не предусмотрено законодательством)</a:t>
            </a:r>
          </a:p>
          <a:p>
            <a:pPr marL="0" indent="0" algn="ctr">
              <a:buNone/>
            </a:pPr>
            <a:r>
              <a:rPr lang="ru-RU" sz="3900" b="1" dirty="0">
                <a:ln w="3175" cmpd="sng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прекращается по решению КДН </a:t>
            </a:r>
          </a:p>
          <a:p>
            <a:pPr marL="0" indent="0" algn="ctr">
              <a:buNone/>
            </a:pPr>
            <a:r>
              <a:rPr lang="ru-RU" sz="2700" dirty="0">
                <a:latin typeface="Arial" panose="020B0604020202020204" pitchFamily="34" charset="0"/>
                <a:cs typeface="Arial" panose="020B0604020202020204" pitchFamily="34" charset="0"/>
              </a:rPr>
              <a:t>(при наличии предусмотренных законодательством оснований)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366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87064" y="3973529"/>
            <a:ext cx="950965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Методические рекомендации Министерства образования Республики Беларусь по организации индивидуальной профилактической работы с обучающимися в учреждениях образования от 20.07.2018 № 05-01-21/6205/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дс</a:t>
            </a:r>
            <a:endParaRPr lang="ru-RU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endParaRPr lang="ru-RU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87064" y="1414933"/>
            <a:ext cx="950965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Закон Республики Беларусь от 31.05.2003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№ 200-З «Об основах системы профилактики безнадзорности и правонарушений несовершеннолетних»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87064" y="214604"/>
            <a:ext cx="95096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Нормативное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обеспечение </a:t>
            </a:r>
            <a:b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деятельности по организации ИПР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46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 СПЦ предоставляются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копии следующих документов: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329132"/>
            <a:ext cx="10471901" cy="424419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ИПР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характеристика обучающегося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аналитические справки о результатах проделанной работы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материалы, которые будут сопровождать комплексную реабилитацию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90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6590" y="150963"/>
            <a:ext cx="10018713" cy="1436298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ошибки </a:t>
            </a:r>
            <a:br>
              <a:rPr lang="ru-RU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при организации комплексной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реабилитации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449238"/>
            <a:ext cx="10463275" cy="51844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анализируются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предоставленные учреждением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осуществлению индивидуальной профилактической работы с несовершеннолетним и законными представителями,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значит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учитываются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слабые стороны программы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ИПР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как беседа;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названия мероприятий в программе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дублируются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аналогичные;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екорректно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определяются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индикаторы 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эффективности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реабилитационной программы;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ервичные индивидуальные реабилитационные программы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отношении несовершеннолетних выглядят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шаблонно,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однотипно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составлены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учета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особенностей личности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403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327805"/>
            <a:ext cx="10018713" cy="879894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Недопустимо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!!!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518250"/>
            <a:ext cx="10489154" cy="4106174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Вносить в программу комплексной реабилитации мероприятия </a:t>
            </a:r>
            <a:endParaRPr lang="ru-RU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36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36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иные заинтересованные органы, учреждения и организации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812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4696" y="366623"/>
            <a:ext cx="10018713" cy="1289649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Напоминаем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656273"/>
            <a:ext cx="10018713" cy="4134928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Ход реализации ПИРП рассматривается на заседаниях совета профилактики </a:t>
            </a:r>
          </a:p>
          <a:p>
            <a:pPr marL="0" indent="0" algn="ctr">
              <a:buNone/>
            </a:pPr>
            <a:r>
              <a:rPr lang="ru-RU" sz="36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ЕЖЕМЕСЯЧНО*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(*пункт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порядка действий по организации комплексной реабилитации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несовершеннолетних)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59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8375" y="2505270"/>
            <a:ext cx="10655559" cy="1752599"/>
          </a:xfrm>
        </p:spPr>
        <p:txBody>
          <a:bodyPr>
            <a:noAutofit/>
          </a:bodyPr>
          <a:lstStyle/>
          <a:p>
            <a:r>
              <a:rPr lang="ru-RU" sz="8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en-US" sz="8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18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484310" y="414069"/>
            <a:ext cx="10018713" cy="6003984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Информационные материалы</a:t>
            </a:r>
          </a:p>
          <a:p>
            <a:pPr marL="0" indent="0" algn="ctr">
              <a:buNone/>
            </a:pP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«О </a:t>
            </a: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некоторых вопросах при осуществлении индивидуальной профилактической работы с 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несовершеннолетними»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для специалистов социально-педагогических центров, 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учреждений общего среднего образования)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109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38298" y="0"/>
            <a:ext cx="1042034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Документы, являющиеся основанием для проведения ИПР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38298" y="4234850"/>
            <a:ext cx="102965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 комиссии по делам несовершеннолетних, прокурора, следователя, органа дознания или начальника органа внутренних дел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38298" y="1707584"/>
            <a:ext cx="1029652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Заявление несовершеннолетнего либо его законных представителей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38300" y="2971217"/>
            <a:ext cx="105537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Приговор, решение, постановление, определение суда</a:t>
            </a:r>
          </a:p>
        </p:txBody>
      </p:sp>
    </p:spTree>
    <p:extLst>
      <p:ext uri="{BB962C8B-B14F-4D97-AF65-F5344CB8AC3E}">
        <p14:creationId xmlns:p14="http://schemas.microsoft.com/office/powerpoint/2010/main" val="83410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38298" y="653143"/>
            <a:ext cx="104203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Обращаем внимание!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638298" y="1707584"/>
            <a:ext cx="1029652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нформация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ОВД о том, что с несовершеннолетним проводится ИПР </a:t>
            </a:r>
            <a:b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sz="36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является основанием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для начала проведения ИПР в учреждении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98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14474" y="566057"/>
            <a:ext cx="104203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Обращаем внимание!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656114" y="1707584"/>
            <a:ext cx="9278709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При совершении подростком преступления в обязательном порядке </a:t>
            </a:r>
            <a:r>
              <a:rPr lang="ru-RU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проводится</a:t>
            </a:r>
            <a:br>
              <a:rPr lang="ru-RU" sz="35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5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социальное расследование</a:t>
            </a:r>
          </a:p>
          <a:p>
            <a:endParaRPr lang="ru-RU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(пункт 1.5.1 протокола заседания КДН при Совете Министров Республики Беларусь от 02.11.2017</a:t>
            </a:r>
            <a:r>
              <a:rPr lang="ru-RU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44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14474" y="566057"/>
            <a:ext cx="104203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Обращаем внимание!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335314" y="1707584"/>
            <a:ext cx="1059951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случае изменения места обучения несовершеннолетнего реализация мероприятий программы ИПР </a:t>
            </a:r>
            <a:r>
              <a:rPr lang="ru-RU" sz="36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прекращается</a:t>
            </a:r>
            <a:endParaRPr lang="ru-RU" sz="36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опии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документов по новому месту обучения передаются </a:t>
            </a:r>
            <a:r>
              <a:rPr lang="ru-RU" sz="36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течение трех рабочих </a:t>
            </a:r>
            <a:r>
              <a:rPr lang="ru-RU" sz="36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дней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17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6825" y="371475"/>
            <a:ext cx="11077575" cy="1752599"/>
          </a:xfrm>
        </p:spPr>
        <p:txBody>
          <a:bodyPr>
            <a:normAutofit fontScale="90000"/>
          </a:bodyPr>
          <a:lstStyle/>
          <a:p>
            <a:pPr>
              <a:lnSpc>
                <a:spcPts val="3700"/>
              </a:lnSpc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При смене места жительства,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переходе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несовершеннолетнего в другое учреждение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8800" y="2124074"/>
            <a:ext cx="10101943" cy="4189640"/>
          </a:xfrm>
        </p:spPr>
        <p:txBody>
          <a:bodyPr>
            <a:noAutofit/>
          </a:bodyPr>
          <a:lstStyle/>
          <a:p>
            <a:pPr marL="0" indent="0" algn="just">
              <a:lnSpc>
                <a:spcPts val="3400"/>
              </a:lnSpc>
              <a:buSzPct val="100000"/>
              <a:buNone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Учреждение образования, из которого выбывает ребенок, </a:t>
            </a:r>
            <a:r>
              <a:rPr lang="ru-RU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готовит промежуточный анализ реализации программы ИПР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принимает на заседании совета профилактики решение об информировании руководства по новому месту обучения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 проведенной с несовершеннолетним индивидуальной профилактической работе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72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6825" y="371475"/>
            <a:ext cx="11077575" cy="1752599"/>
          </a:xfrm>
        </p:spPr>
        <p:txBody>
          <a:bodyPr>
            <a:normAutofit fontScale="90000"/>
          </a:bodyPr>
          <a:lstStyle/>
          <a:p>
            <a:pPr>
              <a:lnSpc>
                <a:spcPts val="3700"/>
              </a:lnSpc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При смене места жительства, переходе несовершеннолетнего в другое учреждение образования, УО предоставляет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копии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следующих документов: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80554" y="2124074"/>
            <a:ext cx="7792246" cy="4733926"/>
          </a:xfrm>
        </p:spPr>
        <p:txBody>
          <a:bodyPr>
            <a:noAutofit/>
          </a:bodyPr>
          <a:lstStyle/>
          <a:p>
            <a:pPr marL="361950" indent="-361950" algn="just">
              <a:lnSpc>
                <a:spcPts val="3400"/>
              </a:lnSpc>
              <a:buSzPct val="100000"/>
              <a:buFont typeface="Wingdings" panose="05000000000000000000" pitchFamily="2" charset="2"/>
              <a:buChar char="q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документ, являющийся основанием для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организации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ИПР;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indent="-361950" algn="just">
              <a:lnSpc>
                <a:spcPts val="3400"/>
              </a:lnSpc>
              <a:buSzPct val="100000"/>
              <a:buFont typeface="Wingdings" panose="05000000000000000000" pitchFamily="2" charset="2"/>
              <a:buChar char="q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программа ИПР;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indent="-361950" algn="just">
              <a:lnSpc>
                <a:spcPts val="3400"/>
              </a:lnSpc>
              <a:buSzPct val="100000"/>
              <a:buFont typeface="Wingdings" panose="05000000000000000000" pitchFamily="2" charset="2"/>
              <a:buChar char="q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промежуточные анализы реализации программы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ИПР;</a:t>
            </a:r>
          </a:p>
          <a:p>
            <a:pPr marL="361950" indent="-361950" algn="just">
              <a:lnSpc>
                <a:spcPts val="3400"/>
              </a:lnSpc>
              <a:buSzPct val="100000"/>
              <a:buFont typeface="Wingdings" panose="05000000000000000000" pitchFamily="2" charset="2"/>
              <a:buChar char="q"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выписки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из протоколов совета профилактики;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indent="-361950" algn="just">
              <a:lnSpc>
                <a:spcPts val="3400"/>
              </a:lnSpc>
              <a:buSzPct val="100000"/>
              <a:buFont typeface="Wingdings" panose="05000000000000000000" pitchFamily="2" charset="2"/>
              <a:buChar char="q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психолого-педагогическая характеристика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79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Красный и фиолетовый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1711</TotalTime>
  <Words>861</Words>
  <Application>Microsoft Office PowerPoint</Application>
  <PresentationFormat>Произвольный</PresentationFormat>
  <Paragraphs>123</Paragraphs>
  <Slides>24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Параллакс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При смене места жительства,  переходе несовершеннолетнего в другое учреждение образования </vt:lpstr>
      <vt:lpstr>При смене места жительства, переходе несовершеннолетнего в другое учреждение образования, УО предоставляет  копии следующих документов: </vt:lpstr>
      <vt:lpstr>ИПР в отношении несовершеннолетнего прекращается по решению руководителя учреждения образования при наличии следующих оснований:  </vt:lpstr>
      <vt:lpstr>Образец письма о предоставлении  планируемых мероприятий с обучающимся и его законными представителями для последующего включения в программу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Нормативное обеспечение  деятельности по организации комплексной реабилитации </vt:lpstr>
      <vt:lpstr>ОБРАЩАЕМ ВНИМАНИЕ!</vt:lpstr>
      <vt:lpstr>В СПЦ предоставляются копии следующих документов:</vt:lpstr>
      <vt:lpstr>Основные ошибки  при организации комплексной реабилитации</vt:lpstr>
      <vt:lpstr>Недопустимо!!!</vt:lpstr>
      <vt:lpstr>Напоминаем</vt:lpstr>
      <vt:lpstr>Спасибо за внимание!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Сахоненко</dc:creator>
  <cp:lastModifiedBy>User</cp:lastModifiedBy>
  <cp:revision>96</cp:revision>
  <dcterms:created xsi:type="dcterms:W3CDTF">2020-06-02T05:20:03Z</dcterms:created>
  <dcterms:modified xsi:type="dcterms:W3CDTF">2021-02-09T05:41:46Z</dcterms:modified>
</cp:coreProperties>
</file>