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8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23.02.2023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23.02.2023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23.02.2023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23.02.2023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23.02.2023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23.02.2023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23.02.2023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23.02.2023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23.02.2023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23.02.2023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23.02.2023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23.02.2023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23.02.2023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23.02.2023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1" y="1863296"/>
            <a:ext cx="4775075" cy="1630907"/>
          </a:xfrm>
        </p:spPr>
        <p:txBody>
          <a:bodyPr rtlCol="0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Профилактика </a:t>
            </a:r>
            <a:r>
              <a:rPr lang="ru-RU" sz="4400" dirty="0" err="1">
                <a:solidFill>
                  <a:schemeClr val="tx1"/>
                </a:solidFill>
              </a:rPr>
              <a:t>БУЛЛИНГа</a:t>
            </a: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2" y="3577489"/>
            <a:ext cx="4775075" cy="559656"/>
          </a:xfrm>
        </p:spPr>
        <p:txBody>
          <a:bodyPr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pPr algn="r">
              <a:spcAft>
                <a:spcPts val="6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Толочинский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СПЦ» </a:t>
            </a:r>
          </a:p>
          <a:p>
            <a:pPr algn="r">
              <a:spcAft>
                <a:spcPts val="60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Олеговна Шульц</a:t>
            </a:r>
            <a:endParaRPr lang="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>
              <a:spcAft>
                <a:spcPts val="600"/>
              </a:spcAft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7D918D-DE24-4C8F-8EC6-828273616295}"/>
              </a:ext>
            </a:extLst>
          </p:cNvPr>
          <p:cNvSpPr/>
          <p:nvPr/>
        </p:nvSpPr>
        <p:spPr>
          <a:xfrm>
            <a:off x="563217" y="390939"/>
            <a:ext cx="11065565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учителя сами провоцируют ситуации травли, позволяя унижение или насмешки в адрес отдельных ребят.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9020322-F702-413C-9B6C-7FA4AD8B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13" y="2526426"/>
            <a:ext cx="7692174" cy="394063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3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61E4E7-90E6-43A5-87AD-FD805A905B6C}"/>
              </a:ext>
            </a:extLst>
          </p:cNvPr>
          <p:cNvSpPr/>
          <p:nvPr/>
        </p:nvSpPr>
        <p:spPr>
          <a:xfrm>
            <a:off x="344557" y="582067"/>
            <a:ext cx="56542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Взрослые создают привилегии для некоторых учеников, которые становятся «любимчиками», и которым многое прощается.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Преподаватели стараются не замечать конфликты между подростками, не берут на себя ответственность за агрессивное поведение детей. Оставаясь в стороне от проблемы, взрослые тем самым, поощряют дальнейшее развитие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школе.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D4E6DC-C5FC-4CE6-B247-4098AE5CF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10" y="457200"/>
            <a:ext cx="5503333" cy="2971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7E4CE5C-7F30-4A03-B860-DF934702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09" y="3429000"/>
            <a:ext cx="5503333" cy="2971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6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A03418-A134-433A-88B5-34F3537B571F}"/>
              </a:ext>
            </a:extLst>
          </p:cNvPr>
          <p:cNvSpPr/>
          <p:nvPr/>
        </p:nvSpPr>
        <p:spPr>
          <a:xfrm>
            <a:off x="556591" y="433516"/>
            <a:ext cx="11224592" cy="5998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и подростки становятся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буллерами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наличии следующих факторов: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воспитательной работы в семье отсутствует или очень низкий.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человека очень низкая самооценка, которую он пытается поднять за счет унижения других.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стремится быть в центре внимания, стать неформальным лидером.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Имеется опыт подобных отношений в предыдущих социальных группах.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Эмоциональная подвижность: импульсивность, агрессивность.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Низкий уровень эмпатии, сопереживания.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9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A65E18-DA96-4223-940E-4701AC8F67A1}"/>
              </a:ext>
            </a:extLst>
          </p:cNvPr>
          <p:cNvSpPr/>
          <p:nvPr/>
        </p:nvSpPr>
        <p:spPr>
          <a:xfrm>
            <a:off x="556591" y="457200"/>
            <a:ext cx="11078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Буллерами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часто становятся дети и из социально-неблагополучных семей, и из абсолютно обеспеченных семей, так называемые «мажоры». Объединяет агрессоров отсутствие любви и внимания со стороны взрослых, в том числе, и по причине постоянного зарабатывания денег родителями.</a:t>
            </a:r>
            <a:endParaRPr lang="ru-RU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7FFB769-E536-4626-879A-61F3FEEB8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3" y="2982265"/>
            <a:ext cx="6404113" cy="360231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3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4397C2-F604-452D-9B6E-D5AC8B61E161}"/>
              </a:ext>
            </a:extLst>
          </p:cNvPr>
          <p:cNvSpPr/>
          <p:nvPr/>
        </p:nvSpPr>
        <p:spPr>
          <a:xfrm>
            <a:off x="609600" y="465663"/>
            <a:ext cx="11158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Преследованию может подвергаться любой человек, но есть одна черта, которая объединяет все жертвы -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острая эмоциональная реакция на оскорбления и приставания.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995746-EB08-45FE-B152-1D59046C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07" y="2385392"/>
            <a:ext cx="6027115" cy="421898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65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E09025-773B-41CF-A0C7-95709B33E8A8}"/>
              </a:ext>
            </a:extLst>
          </p:cNvPr>
          <p:cNvSpPr/>
          <p:nvPr/>
        </p:nvSpPr>
        <p:spPr>
          <a:xfrm>
            <a:off x="662609" y="566742"/>
            <a:ext cx="11131826" cy="550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Традиционно объектами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Двоечники, либо наоборот, отличники.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Любимчики учителей или отвергаемые ими.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 физическими особенностями или недостатками.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с особенным, творческим мышлением, нестандартным поведением.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 из малообеспеченных семей.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имеющие собственный взгляд на вещи, мир в целом.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Самые красивые или, наоборот, несимпатичные девочки.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Представители национальных меньшинств.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 с низкой или заниженной самооценкой.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D80A0C-1AB9-47DF-936E-096C1176CC2C}"/>
              </a:ext>
            </a:extLst>
          </p:cNvPr>
          <p:cNvSpPr/>
          <p:nvPr/>
        </p:nvSpPr>
        <p:spPr>
          <a:xfrm>
            <a:off x="569843" y="304183"/>
            <a:ext cx="11052313" cy="1954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бороться со школьным </a:t>
            </a:r>
            <a:r>
              <a:rPr lang="ru-RU" sz="5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буллингом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2D69EE-3F2E-4C57-8F97-959A0E42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63" y="2147895"/>
            <a:ext cx="7022272" cy="424698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9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457CC8-23AF-40F5-8DCA-9756AF66D7AA}"/>
              </a:ext>
            </a:extLst>
          </p:cNvPr>
          <p:cNvSpPr/>
          <p:nvPr/>
        </p:nvSpPr>
        <p:spPr>
          <a:xfrm>
            <a:off x="616226" y="514996"/>
            <a:ext cx="10959548" cy="558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Ведущая роль в пресечении школьной травли отдается преподавательскому составу и конкретному учителю, классному руководителю:</a:t>
            </a:r>
            <a:endParaRPr lang="ru-RU" sz="12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первого раза в классе следует пресекать попытки насмешек над учениками.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пресекать все факты пренебрежительного отношения. 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является «белой вороной» следует дать возможность ему самовыразиться, проявить те качества, которые помогут завоевать авторитет в глазах одноклассников.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Сплочению класса очень способствуют совместные мероприятия, игры, походы, классные вечера. 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Категорически нельзя допускать насмешек и унижений кого-бы то ни было со стороны учителя. Дети прежде всего, копируют поведенческие установки взрослых. 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учитель увидел гиперактивного агрессивного ребенка, стремящегося занять лидерские позиции, необходимо принять меры к направлению энергии ребенка в позитивное русло.</a:t>
            </a:r>
          </a:p>
        </p:txBody>
      </p:sp>
    </p:spTree>
    <p:extLst>
      <p:ext uri="{BB962C8B-B14F-4D97-AF65-F5344CB8AC3E}">
        <p14:creationId xmlns:p14="http://schemas.microsoft.com/office/powerpoint/2010/main" val="846456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D32314-EE97-438F-B939-98B728C1B974}"/>
              </a:ext>
            </a:extLst>
          </p:cNvPr>
          <p:cNvSpPr/>
          <p:nvPr/>
        </p:nvSpPr>
        <p:spPr>
          <a:xfrm>
            <a:off x="543339" y="711784"/>
            <a:ext cx="5208105" cy="600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 первых признаках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 принимать меры к его пресечению, не замалчивать ситуацию. Информация 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должна быть доведена до родителей и того и другого ребенка, целесообразно составить общий разговор с расставлением оценок и поиском выхода из конфликта.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692F32-E7CD-4075-A88A-6A7F10D39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5" y="1381832"/>
            <a:ext cx="5340626" cy="409433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93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87D73D-DF72-42FA-A6EA-67C762D7BB66}"/>
              </a:ext>
            </a:extLst>
          </p:cNvPr>
          <p:cNvSpPr/>
          <p:nvPr/>
        </p:nvSpPr>
        <p:spPr>
          <a:xfrm>
            <a:off x="424070" y="433103"/>
            <a:ext cx="11277600" cy="182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методами профилактики случаев травли в школе являются: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в учебном заведении микроклимата, исключающего возможность и желание агрессивного поведения. Умение решать конфликты, толерантное отношение ко всем ребятам.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2E6FA0-A2AF-43AB-9DA4-7F263BE3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55" y="2438400"/>
            <a:ext cx="5961290" cy="398649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A4CE74-0735-43CA-91BB-7E1F4E6A8741}"/>
              </a:ext>
            </a:extLst>
          </p:cNvPr>
          <p:cNvSpPr/>
          <p:nvPr/>
        </p:nvSpPr>
        <p:spPr>
          <a:xfrm>
            <a:off x="167344" y="345136"/>
            <a:ext cx="53671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i="1" dirty="0" err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намеренное преследование жертвы, одного из членов коллектива другими.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BBF28-4C9D-4D7D-8405-D5A6C355D0CE}"/>
              </a:ext>
            </a:extLst>
          </p:cNvPr>
          <p:cNvSpPr txBox="1"/>
          <p:nvPr/>
        </p:nvSpPr>
        <p:spPr>
          <a:xfrm>
            <a:off x="5638800" y="284259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B4866-DA80-4D3D-BEB0-B37195872A34}"/>
              </a:ext>
            </a:extLst>
          </p:cNvPr>
          <p:cNvSpPr txBox="1"/>
          <p:nvPr/>
        </p:nvSpPr>
        <p:spPr>
          <a:xfrm>
            <a:off x="8411768" y="3072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660E8B-A43C-47C5-A659-F97987C81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1"/>
          <a:stretch/>
        </p:blipFill>
        <p:spPr bwMode="auto">
          <a:xfrm>
            <a:off x="5430148" y="1245168"/>
            <a:ext cx="6218513" cy="43930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76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70DF4E-FD2A-475D-A416-2457B63BEB5F}"/>
              </a:ext>
            </a:extLst>
          </p:cNvPr>
          <p:cNvSpPr/>
          <p:nvPr/>
        </p:nvSpPr>
        <p:spPr>
          <a:xfrm>
            <a:off x="516833" y="553988"/>
            <a:ext cx="11131827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Нацеленность на семью, как источник воспитания ребенка. Изучение поведения родителей, социальной и психологической обстановки в семье. Коррекция внутрисемейных отношений.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D4D4E5-DF1A-4931-A733-631E4DB0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00" y="2353871"/>
            <a:ext cx="6330800" cy="417542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24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F7C6AC6-725F-42FA-B5EC-FE3507F9BD2A}"/>
              </a:ext>
            </a:extLst>
          </p:cNvPr>
          <p:cNvSpPr/>
          <p:nvPr/>
        </p:nvSpPr>
        <p:spPr>
          <a:xfrm>
            <a:off x="510209" y="457200"/>
            <a:ext cx="11171581" cy="232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стрессоустойчивости личности ребенка личным примером, через внеклассные занятия с приведением примеров героизма, жизнестойкости в жизни и искусстве.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4C45CE-86DF-4FD1-B40F-BB2780F9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80" y="2478820"/>
            <a:ext cx="5084693" cy="406775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34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389B7C-3795-4B80-9A63-99B6C7EBACAA}"/>
              </a:ext>
            </a:extLst>
          </p:cNvPr>
          <p:cNvSpPr/>
          <p:nvPr/>
        </p:nvSpPr>
        <p:spPr>
          <a:xfrm>
            <a:off x="530087" y="476461"/>
            <a:ext cx="11131826" cy="132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навыкам конструктивного общения, уважения к личности другого человека.</a:t>
            </a:r>
            <a:endParaRPr lang="ru-RU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C026CD7-413E-44F5-85AE-D6E17B87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67" y="2125613"/>
            <a:ext cx="6197324" cy="413665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78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F1F642-C25B-43AC-A773-88CDFD0DA25E}"/>
              </a:ext>
            </a:extLst>
          </p:cNvPr>
          <p:cNvSpPr/>
          <p:nvPr/>
        </p:nvSpPr>
        <p:spPr>
          <a:xfrm>
            <a:off x="595726" y="533074"/>
            <a:ext cx="11079439" cy="160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Осуждение и пресечение любого асоциального поведения детей.</a:t>
            </a:r>
            <a:endParaRPr lang="ru-RU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E5604F0-836F-4FD3-A5D4-EEBA865F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466" y="2301903"/>
            <a:ext cx="5827067" cy="388951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9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FDDAC1E-1C86-4A2F-A26C-689996CAB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9"/>
          <a:stretch/>
        </p:blipFill>
        <p:spPr bwMode="auto">
          <a:xfrm>
            <a:off x="2151876" y="795010"/>
            <a:ext cx="7888248" cy="465151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656E4C-039E-40BE-B4A5-C4D42FCD6022}"/>
              </a:ext>
            </a:extLst>
          </p:cNvPr>
          <p:cNvSpPr/>
          <p:nvPr/>
        </p:nvSpPr>
        <p:spPr>
          <a:xfrm>
            <a:off x="2898913" y="5618802"/>
            <a:ext cx="6096000" cy="6227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СПАСИБО ЗА ВНИМАНИЕ!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0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E41F1F-DFD6-452F-9463-628459271D4B}"/>
              </a:ext>
            </a:extLst>
          </p:cNvPr>
          <p:cNvSpPr/>
          <p:nvPr/>
        </p:nvSpPr>
        <p:spPr>
          <a:xfrm>
            <a:off x="503584" y="458200"/>
            <a:ext cx="5751442" cy="6934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400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Характерные признаки травли:</a:t>
            </a: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Силы агрессора и преследуемого явно не равны. 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Жертва не имеет возможности себя защитить в силу физической слабости или других причин. Если силы сторон равнозначны, то следует говорить о конфликте, но не о травле.</a:t>
            </a:r>
            <a:endParaRPr lang="ru-RU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8A32B6-AD98-4E88-BC70-798B08FB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50" y="1045923"/>
            <a:ext cx="4924841" cy="49248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5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FC9692-B316-48C3-87F8-EB34D052F2FB}"/>
              </a:ext>
            </a:extLst>
          </p:cNvPr>
          <p:cNvSpPr/>
          <p:nvPr/>
        </p:nvSpPr>
        <p:spPr>
          <a:xfrm>
            <a:off x="355433" y="353014"/>
            <a:ext cx="5976730" cy="6504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Насилие над жертвой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осуществляется на регулярной основе, постоянно. Разовое оскорбление считать травлей нельзя, это просто оскорбление.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угнетает свою жертву ежедневно, либо всегда, когда есть такая возможность.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Применение насилия и травля вызывают у жертвы крайне негативную психологическую реакцию.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794728-10E1-4DBE-8E89-2B926A61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1" y="651847"/>
            <a:ext cx="5210480" cy="276639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47CF7CD-566A-4C52-86BE-48AA8A28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1" y="3439762"/>
            <a:ext cx="5210479" cy="290355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7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B33535-A983-433E-9B8A-13B4DD063527}"/>
              </a:ext>
            </a:extLst>
          </p:cNvPr>
          <p:cNvSpPr/>
          <p:nvPr/>
        </p:nvSpPr>
        <p:spPr>
          <a:xfrm>
            <a:off x="6776632" y="797510"/>
            <a:ext cx="49905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целью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буллера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(агрессора) является сокрытие собственной неполноценности. </a:t>
            </a:r>
            <a:endParaRPr lang="ru-RU" sz="4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7198B1-FD9C-474C-91AB-C2245D9F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5" y="722376"/>
            <a:ext cx="5988877" cy="54132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6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8F83A8-0EC5-4E20-B8B0-E2592D345317}"/>
              </a:ext>
            </a:extLst>
          </p:cNvPr>
          <p:cNvSpPr/>
          <p:nvPr/>
        </p:nvSpPr>
        <p:spPr>
          <a:xfrm>
            <a:off x="542510" y="469239"/>
            <a:ext cx="111069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Такой человек выбрав жертву, станет изводить ее постоянными насмешками, оскорблениями, издевательствами, вплоть до физического насилия. Травля может быть и коллективной, когда к агрессору присоединяются, так называемые «преследователи».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4E0A38-B1DC-4C5A-8D18-197AE813C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2" y="2869896"/>
            <a:ext cx="5368787" cy="339751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B2D5AEA-A7E5-4282-97A0-0F3EE8E7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869896"/>
            <a:ext cx="5368787" cy="33975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1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530349-1BDA-4A52-A316-0A95604C2DC5}"/>
              </a:ext>
            </a:extLst>
          </p:cNvPr>
          <p:cNvSpPr/>
          <p:nvPr/>
        </p:nvSpPr>
        <p:spPr>
          <a:xfrm>
            <a:off x="629478" y="447595"/>
            <a:ext cx="10933043" cy="5775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Помощников нападающего отличают следующие черты личности: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отстуствие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крепкого стержня внутри себя (легко поддаются чужому влиянию);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низкая степень ответственности за собственные поступки;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эмпатии, сопереживания;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низкая самооценка, желание подружиться с «сильными» членами коллектива.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3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3B3217-6611-4658-882B-3D9C527F7EE7}"/>
              </a:ext>
            </a:extLst>
          </p:cNvPr>
          <p:cNvSpPr/>
          <p:nvPr/>
        </p:nvSpPr>
        <p:spPr>
          <a:xfrm>
            <a:off x="450574" y="457200"/>
            <a:ext cx="1129085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воздействие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Агрессор воздействует на жертву физически – толкает, пинает, дергает за волосы.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распространенная форма травли, которая выражается в постоянном унижении насмешках и оскорблениях.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  <a:r>
              <a:rPr lang="ru-RU" sz="2400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выражается в том, что у жертвы вымогаются или прямо отбираются деньги или другие ценности, вещи. </a:t>
            </a: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spc="-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 форма травли появилась сравнительно недавно и включает в себя проявление агрессии с использованием средств коммуникации.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9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20231A-AEEC-4898-91F0-F67C67E56C76}"/>
              </a:ext>
            </a:extLst>
          </p:cNvPr>
          <p:cNvSpPr/>
          <p:nvPr/>
        </p:nvSpPr>
        <p:spPr>
          <a:xfrm>
            <a:off x="463826" y="676137"/>
            <a:ext cx="6096000" cy="5358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 учащегося, над которым совершается </a:t>
            </a:r>
            <a:r>
              <a:rPr lang="ru-RU" sz="3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3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Повышенная тревожность.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Плохой сон.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Нежелание идти в школу.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Явные признаки-синяки и ссадины на теле и лице.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Слезливость, или несвойственная резкость, грубость.</a:t>
            </a:r>
            <a:endParaRPr lang="ru-RU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Подавленное состояние.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BD79BC-F2DB-4147-8042-5A9DFA93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26" y="1447413"/>
            <a:ext cx="5111878" cy="38163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69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{62782F9C-E5B0-4276-869F-A7E5D24A162F}tf78438558_win32</Template>
  <TotalTime>344</TotalTime>
  <Words>866</Words>
  <Application>Microsoft Office PowerPoint</Application>
  <PresentationFormat>Широкоэкранный</PresentationFormat>
  <Paragraphs>74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Garamond</vt:lpstr>
      <vt:lpstr>Symbol</vt:lpstr>
      <vt:lpstr>Times New Roman</vt:lpstr>
      <vt:lpstr>Wingdings</vt:lpstr>
      <vt:lpstr>СавонVTI</vt:lpstr>
      <vt:lpstr>Профилактика БУЛЛИНГа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</dc:title>
  <dc:creator>User</dc:creator>
  <cp:lastModifiedBy>User</cp:lastModifiedBy>
  <cp:revision>41</cp:revision>
  <dcterms:created xsi:type="dcterms:W3CDTF">2023-02-21T11:58:38Z</dcterms:created>
  <dcterms:modified xsi:type="dcterms:W3CDTF">2023-02-23T06:43:06Z</dcterms:modified>
</cp:coreProperties>
</file>