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  <p:sldId id="256" r:id="rId3"/>
    <p:sldId id="257" r:id="rId4"/>
    <p:sldId id="262" r:id="rId5"/>
    <p:sldId id="263" r:id="rId6"/>
    <p:sldId id="264" r:id="rId7"/>
    <p:sldId id="301" r:id="rId8"/>
    <p:sldId id="302" r:id="rId9"/>
    <p:sldId id="305" r:id="rId10"/>
    <p:sldId id="307" r:id="rId11"/>
    <p:sldId id="306" r:id="rId12"/>
    <p:sldId id="291" r:id="rId13"/>
    <p:sldId id="297" r:id="rId14"/>
    <p:sldId id="271" r:id="rId15"/>
    <p:sldId id="275" r:id="rId16"/>
    <p:sldId id="277" r:id="rId17"/>
    <p:sldId id="300" r:id="rId18"/>
    <p:sldId id="285" r:id="rId19"/>
    <p:sldId id="286" r:id="rId20"/>
    <p:sldId id="287" r:id="rId21"/>
    <p:sldId id="28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7" autoAdjust="0"/>
    <p:restoredTop sz="94660"/>
  </p:normalViewPr>
  <p:slideViewPr>
    <p:cSldViewPr>
      <p:cViewPr varScale="1">
        <p:scale>
          <a:sx n="86" d="100"/>
          <a:sy n="86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60AD6CF-B7D8-4E86-AF92-1AD5DEC78436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8ACE8B-41EA-4BE3-90F2-EE4BE60A3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8461" y="404664"/>
            <a:ext cx="82296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effectLst/>
                <a:latin typeface="Arial Black" panose="020B0A04020102020204" pitchFamily="34" charset="0"/>
                <a:cs typeface="Times New Roman" panose="02020603050405020304" pitchFamily="18" charset="0"/>
              </a:rPr>
              <a:t>ГУО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effectLst/>
                <a:latin typeface="Arial Black" panose="020B0A04020102020204" pitchFamily="34" charset="0"/>
                <a:cs typeface="Times New Roman" panose="02020603050405020304" pitchFamily="18" charset="0"/>
              </a:rPr>
              <a:t>”Социально-педагогический центр </a:t>
            </a:r>
            <a:r>
              <a:rPr lang="ru-RU" sz="2200" dirty="0" err="1">
                <a:solidFill>
                  <a:schemeClr val="tx2">
                    <a:lumMod val="75000"/>
                  </a:schemeClr>
                </a:solidFill>
                <a:effectLst/>
                <a:latin typeface="Arial Black" panose="020B0A04020102020204" pitchFamily="34" charset="0"/>
                <a:cs typeface="Times New Roman" panose="02020603050405020304" pitchFamily="18" charset="0"/>
              </a:rPr>
              <a:t>г.Сенно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effectLst/>
                <a:latin typeface="Arial Black" panose="020B0A04020102020204" pitchFamily="34" charset="0"/>
                <a:cs typeface="Times New Roman" panose="02020603050405020304" pitchFamily="18" charset="0"/>
              </a:rPr>
              <a:t>“</a:t>
            </a:r>
            <a:r>
              <a:rPr lang="ru-RU" sz="2200" b="0" dirty="0">
                <a:solidFill>
                  <a:schemeClr val="tx2">
                    <a:lumMod val="75000"/>
                  </a:schemeClr>
                </a:solidFill>
                <a:effectLst/>
                <a:latin typeface="Arial Black" pitchFamily="34" charset="0"/>
                <a:cs typeface="Aharoni" pitchFamily="2" charset="-79"/>
              </a:rPr>
              <a:t/>
            </a:r>
            <a:br>
              <a:rPr lang="ru-RU" sz="2200" b="0" dirty="0">
                <a:solidFill>
                  <a:schemeClr val="tx2">
                    <a:lumMod val="75000"/>
                  </a:schemeClr>
                </a:solidFill>
                <a:effectLst/>
                <a:latin typeface="Arial Black" pitchFamily="34" charset="0"/>
                <a:cs typeface="Aharoni" pitchFamily="2" charset="-79"/>
              </a:rPr>
            </a:br>
            <a:r>
              <a:rPr lang="ru-RU" sz="66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ru-RU" sz="66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39552" y="1412776"/>
            <a:ext cx="8208912" cy="4104456"/>
          </a:xfrm>
          <a:prstGeom prst="rect">
            <a:avLst/>
          </a:prstGeom>
        </p:spPr>
        <p:txBody>
          <a:bodyPr vert="horz" rtlCol="0" anchor="ctr">
            <a:normAutofit fontScale="7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dirty="0">
                <a:latin typeface="Arial Black" panose="020B0A04020102020204" pitchFamily="34" charset="0"/>
              </a:rPr>
              <a:t>Деятельность педагогов-психологов учреждений образования по предупреждению </a:t>
            </a:r>
            <a:r>
              <a:rPr lang="ru-RU" dirty="0" err="1">
                <a:latin typeface="Arial Black" panose="020B0A04020102020204" pitchFamily="34" charset="0"/>
              </a:rPr>
              <a:t>суицидоопасного</a:t>
            </a:r>
            <a:r>
              <a:rPr lang="ru-RU" dirty="0">
                <a:latin typeface="Arial Black" panose="020B0A04020102020204" pitchFamily="34" charset="0"/>
              </a:rPr>
              <a:t> поведения, кризисных состояний несовершеннолетних и оказанию им психологической помощи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/>
            </a:r>
            <a:br>
              <a:rPr lang="ru-RU" dirty="0" smtClean="0">
                <a:latin typeface="Arial Black" panose="020B0A04020102020204" pitchFamily="34" charset="0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49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109728" indent="0" algn="just">
              <a:buNone/>
            </a:pPr>
            <a:r>
              <a:rPr lang="ru-RU" b="1" dirty="0"/>
              <a:t>2. </a:t>
            </a:r>
            <a:r>
              <a:rPr lang="ru-RU" b="1" i="1" dirty="0"/>
              <a:t>Своевременное выявление учащихся с изменениями психоэмоционального состояния, склонных к </a:t>
            </a:r>
            <a:r>
              <a:rPr lang="ru-RU" b="1" i="1" dirty="0" err="1"/>
              <a:t>суицидоопасному</a:t>
            </a:r>
            <a:r>
              <a:rPr lang="ru-RU" b="1" i="1" dirty="0"/>
              <a:t> поведению.</a:t>
            </a:r>
          </a:p>
          <a:p>
            <a:pPr marL="109728" indent="0" algn="just">
              <a:buNone/>
            </a:pPr>
            <a:r>
              <a:rPr lang="ru-RU" dirty="0"/>
              <a:t>Тестовые методики, опросники и анкеты являются одними из наиболее распространенных диагностических инструментов, используемых при оценке суицидального риска.  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При обследовании педагоги-психологи учреждений образования </a:t>
            </a:r>
            <a:r>
              <a:rPr lang="ru-RU" b="1" dirty="0"/>
              <a:t>должны соблюдать важнейший методический </a:t>
            </a:r>
            <a:r>
              <a:rPr lang="ru-RU" b="1" i="1" u="sng" dirty="0"/>
              <a:t>принцип комплексной психодиагностики</a:t>
            </a:r>
            <a:r>
              <a:rPr lang="ru-RU" u="sng" dirty="0"/>
              <a:t>:</a:t>
            </a:r>
            <a:r>
              <a:rPr lang="ru-RU" dirty="0"/>
              <a:t> применять методы психолого-педагогического наблюдения, беседы, бланкового тестирования с использованием бумажных сборов данных и обработки и (или) проведения автоматизированного психологического тестирования путем заполнения компьютерных вариантов тестов.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В работе специалистов СППС учреждений общего среднего, профессионально-технического, среднего специального и высшего образования психодиагностические </a:t>
            </a:r>
            <a:r>
              <a:rPr lang="ru-RU" b="1" u="sng" dirty="0"/>
              <a:t>методики должны использоваться выборочно, соответствовать возрасту несовершеннолетних и задачам обследования.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В целях получения объективной информации обработку данных, подготовку выводов и рекомендаций целесообразно проводить специалистам СППС учреждения образования.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5805264"/>
            <a:ext cx="5709320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/>
              <a:t>Приложение </a:t>
            </a:r>
            <a:r>
              <a:rPr lang="ru-RU" sz="1000" dirty="0"/>
              <a:t>5 к инструктивно-методическому письму ”Особенности организации воспитательной и идеологической работы в учреждениях общего среднего образования в 2017/2018 учебном году“)</a:t>
            </a:r>
          </a:p>
        </p:txBody>
      </p:sp>
    </p:spTree>
    <p:extLst>
      <p:ext uri="{BB962C8B-B14F-4D97-AF65-F5344CB8AC3E}">
        <p14:creationId xmlns:p14="http://schemas.microsoft.com/office/powerpoint/2010/main" val="410540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548680"/>
            <a:ext cx="8229600" cy="532859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en-US" sz="1400" b="1" i="1" dirty="0"/>
              <a:t>III</a:t>
            </a:r>
            <a:r>
              <a:rPr lang="ru-RU" sz="1400" b="1" i="1" dirty="0"/>
              <a:t>. Порядок действий при проведении социально-педагогического и психологического изучения несовершеннолетних</a:t>
            </a:r>
            <a:endParaRPr lang="ru-RU" sz="1400" dirty="0"/>
          </a:p>
          <a:p>
            <a:pPr algn="just"/>
            <a:r>
              <a:rPr lang="ru-RU" sz="1400" dirty="0"/>
              <a:t>Социально-педагогическое и психологическое изучение представляет собой следующий процесс выявления учащихся с риском суицидального поведения: </a:t>
            </a:r>
          </a:p>
          <a:p>
            <a:pPr algn="just"/>
            <a:r>
              <a:rPr lang="ru-RU" sz="1400" b="1" dirty="0"/>
              <a:t>1.</a:t>
            </a:r>
            <a:r>
              <a:rPr lang="ru-RU" sz="1400" dirty="0"/>
              <a:t> На первом этапе изучение включает первичную (для всех учащихся) диагностику особенностей эмоционального реагирования и адаптационных возможностей учащихся, а также педагогическое структурированное наблюдение классного руководителя/куратора (мастера п/о) группы;</a:t>
            </a:r>
          </a:p>
          <a:p>
            <a:pPr algn="just"/>
            <a:r>
              <a:rPr lang="ru-RU" sz="1400" b="1" dirty="0"/>
              <a:t>2.</a:t>
            </a:r>
            <a:r>
              <a:rPr lang="ru-RU" sz="1400" dirty="0"/>
              <a:t>  На втором этапе проводится углубленная социально-педагогическая и психологическая диагностика, индивидуальное собеседование классного руководителя/куратора (мастера п/о) группы, педагога социального или педагога-психолога (в зависимости от ситуации) с учащимся, у которого (по результатам первичного обследования) выявлены признаки социально-педагогической и психологической </a:t>
            </a:r>
            <a:r>
              <a:rPr lang="ru-RU" sz="1400" dirty="0" err="1"/>
              <a:t>дезадаптации</a:t>
            </a:r>
            <a:r>
              <a:rPr lang="ru-RU" sz="1400" dirty="0"/>
              <a:t>, девиации, и его законными представителями;</a:t>
            </a:r>
          </a:p>
          <a:p>
            <a:pPr algn="just"/>
            <a:r>
              <a:rPr lang="ru-RU" sz="1400" b="1" dirty="0"/>
              <a:t>3.</a:t>
            </a:r>
            <a:r>
              <a:rPr lang="ru-RU" sz="1400" dirty="0"/>
              <a:t> На третьем этапе на рабочем совещании при директоре </a:t>
            </a:r>
            <a:br>
              <a:rPr lang="ru-RU" sz="1400" dirty="0"/>
            </a:br>
            <a:r>
              <a:rPr lang="ru-RU" sz="1400" dirty="0"/>
              <a:t>(с ограниченным числом педагогов: директор, заместитель директора по УВР (ВР), классный руководитель/куратор (мастер п/о) группы, педагог социальный, педагог-психолог) проводится оценка суицидального риска несовершеннолетнего, выявленного по результатам изучения. </a:t>
            </a:r>
          </a:p>
          <a:p>
            <a:pPr algn="just"/>
            <a:r>
              <a:rPr lang="ru-RU" sz="1400" dirty="0"/>
              <a:t>Общий срок выявления несовершеннолетнего с риском суицидального поведения (от первичной психологической диагностики до момента проведения социального расследования) не должен превышать 30 календарных дней.</a:t>
            </a:r>
          </a:p>
          <a:p>
            <a:pPr algn="just"/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553062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71249" y="6021288"/>
            <a:ext cx="5040560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1000" i="1" dirty="0" smtClean="0"/>
              <a:t>Алгоритм </a:t>
            </a:r>
            <a:r>
              <a:rPr lang="ru-RU" sz="1000" i="1" dirty="0"/>
              <a:t>межведомственного взаимодействия по профилактике суицидальных попыток и суицидов </a:t>
            </a:r>
            <a:r>
              <a:rPr lang="ru-RU" sz="1000" i="1" dirty="0" smtClean="0"/>
              <a:t>несовершеннолетних, утвержденный</a:t>
            </a:r>
            <a:r>
              <a:rPr lang="ru-RU" sz="1000" dirty="0"/>
              <a:t/>
            </a:r>
            <a:br>
              <a:rPr lang="ru-RU" sz="1000" dirty="0"/>
            </a:br>
            <a:r>
              <a:rPr lang="ru-RU" sz="1000" i="1" dirty="0"/>
              <a:t>постановлением </a:t>
            </a:r>
            <a:r>
              <a:rPr lang="ru-RU" sz="1000" i="1" dirty="0" smtClean="0"/>
              <a:t>КДН Витебского </a:t>
            </a:r>
            <a:r>
              <a:rPr lang="ru-RU" sz="1000" i="1" dirty="0"/>
              <a:t>облисполкома </a:t>
            </a:r>
            <a:r>
              <a:rPr lang="ru-RU" sz="1000" i="1" dirty="0" smtClean="0"/>
              <a:t>29 </a:t>
            </a:r>
            <a:r>
              <a:rPr lang="ru-RU" sz="1000" i="1" dirty="0"/>
              <a:t>июля 2021 № </a:t>
            </a:r>
            <a:r>
              <a:rPr lang="ru-RU" sz="1000" i="1" dirty="0" smtClean="0"/>
              <a:t>2-1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3940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96752"/>
            <a:ext cx="8229600" cy="4464496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sz="2600" dirty="0"/>
              <a:t>Психодиагностическое исследование суицидального поведения обучающихся проводится </a:t>
            </a:r>
            <a:r>
              <a:rPr lang="ru-RU" sz="2600" b="1" i="1" dirty="0" smtClean="0"/>
              <a:t>в период сентября по ноябрь для учащихся 5-11 классов, в период с января по март – для учащихся 9-11 классов.</a:t>
            </a:r>
            <a:endParaRPr lang="ru-RU" sz="2600" b="1" u="sng" dirty="0"/>
          </a:p>
          <a:p>
            <a:pPr marL="109728" indent="0" algn="just">
              <a:buNone/>
            </a:pPr>
            <a:endParaRPr lang="ru-RU" sz="2600" b="1" u="sng" dirty="0"/>
          </a:p>
          <a:p>
            <a:pPr marL="109728" indent="0" algn="just">
              <a:buNone/>
            </a:pPr>
            <a:endParaRPr lang="ru-RU" sz="2600" b="1" u="sng" dirty="0"/>
          </a:p>
          <a:p>
            <a:pPr marL="109728" indent="0" algn="just">
              <a:buNone/>
            </a:pPr>
            <a:r>
              <a:rPr lang="ru-RU" sz="2600" dirty="0"/>
              <a:t>В учреждении образования должна быть </a:t>
            </a:r>
            <a:r>
              <a:rPr lang="ru-RU" sz="2600" b="1" i="1" u="sng" dirty="0"/>
              <a:t>обеспечена конфиденциальность полученных результатов. </a:t>
            </a:r>
          </a:p>
          <a:p>
            <a:pPr marL="109728" indent="0" algn="just">
              <a:buNone/>
            </a:pPr>
            <a:endParaRPr lang="ru-RU" sz="2600" b="1" i="1" u="sng" dirty="0"/>
          </a:p>
          <a:p>
            <a:pPr marL="109728" indent="0" algn="just">
              <a:buNone/>
            </a:pPr>
            <a:endParaRPr lang="ru-RU" sz="2600" b="1" i="1" u="sng" dirty="0"/>
          </a:p>
          <a:p>
            <a:pPr marL="109728" indent="0" algn="just">
              <a:buNone/>
            </a:pPr>
            <a:r>
              <a:rPr lang="ru-RU" sz="2600" b="1" dirty="0"/>
              <a:t>Результаты анкетирования индивидуально доводятся до сведения родителей (законного представителя) и обучающихся </a:t>
            </a:r>
            <a:r>
              <a:rPr lang="ru-RU" sz="2600" dirty="0"/>
              <a:t>(статья 34 Кодекса Республики Беларусь об образовании).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1920" y="5877272"/>
            <a:ext cx="5040560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1000" i="1" dirty="0" smtClean="0"/>
              <a:t>Алгоритм </a:t>
            </a:r>
            <a:r>
              <a:rPr lang="ru-RU" sz="1000" i="1" dirty="0"/>
              <a:t>межведомственного взаимодействия по профилактике суицидальных попыток и суицидов </a:t>
            </a:r>
            <a:r>
              <a:rPr lang="ru-RU" sz="1000" i="1" dirty="0" smtClean="0"/>
              <a:t>несовершеннолетних, утвержденный</a:t>
            </a:r>
            <a:r>
              <a:rPr lang="ru-RU" sz="1000" dirty="0"/>
              <a:t/>
            </a:r>
            <a:br>
              <a:rPr lang="ru-RU" sz="1000" dirty="0"/>
            </a:br>
            <a:r>
              <a:rPr lang="ru-RU" sz="1000" i="1" dirty="0"/>
              <a:t>постановлением </a:t>
            </a:r>
            <a:r>
              <a:rPr lang="ru-RU" sz="1000" i="1" dirty="0" smtClean="0"/>
              <a:t>КДН Витебского </a:t>
            </a:r>
            <a:r>
              <a:rPr lang="ru-RU" sz="1000" i="1" dirty="0"/>
              <a:t>облисполкома </a:t>
            </a:r>
            <a:r>
              <a:rPr lang="ru-RU" sz="1000" i="1" dirty="0" smtClean="0"/>
              <a:t>29 </a:t>
            </a:r>
            <a:r>
              <a:rPr lang="ru-RU" sz="1000" i="1" dirty="0"/>
              <a:t>июля 2021 № </a:t>
            </a:r>
            <a:r>
              <a:rPr lang="ru-RU" sz="1000" i="1" dirty="0" smtClean="0"/>
              <a:t>2-1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94616432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908720"/>
            <a:ext cx="8640960" cy="446449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Алгоритм действий 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работников учреждений образования </a:t>
            </a:r>
            <a:b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при выявлении несовершеннолетних, склонных к </a:t>
            </a:r>
            <a:r>
              <a:rPr lang="ru-RU" sz="28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суицидоопасному</a:t>
            </a:r>
            <a:r>
              <a:rPr lang="ru-RU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поведению и оказанию им психологической помощи</a:t>
            </a:r>
            <a:endParaRPr lang="ru-RU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31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250" y="116632"/>
            <a:ext cx="7886700" cy="1512169"/>
          </a:xfrm>
        </p:spPr>
        <p:txBody>
          <a:bodyPr>
            <a:noAutofit/>
          </a:bodyPr>
          <a:lstStyle/>
          <a:p>
            <a:pPr algn="just"/>
            <a:r>
              <a:rPr lang="ru-RU" sz="1800" u="sng" dirty="0" smtClean="0">
                <a:solidFill>
                  <a:schemeClr val="tx1"/>
                </a:solidFill>
                <a:effectLst/>
                <a:cs typeface="Aharoni" pitchFamily="2" charset="-79"/>
              </a:rPr>
              <a:t>При </a:t>
            </a:r>
            <a:r>
              <a:rPr lang="ru-RU" sz="1800" u="sng" dirty="0">
                <a:solidFill>
                  <a:schemeClr val="tx1"/>
                </a:solidFill>
                <a:effectLst/>
                <a:cs typeface="Aharoni" pitchFamily="2" charset="-79"/>
              </a:rPr>
              <a:t>выявлении факторов риска суицидальных действий </a:t>
            </a:r>
            <a:r>
              <a:rPr lang="ru-RU" sz="1800" dirty="0">
                <a:solidFill>
                  <a:schemeClr val="tx1"/>
                </a:solidFill>
                <a:effectLst/>
                <a:cs typeface="Aharoni" pitchFamily="2" charset="-79"/>
              </a:rPr>
              <a:t>у несовершеннолетнего субъекты профилактики </a:t>
            </a:r>
            <a:r>
              <a:rPr lang="ru-RU" sz="1800" u="sng" dirty="0">
                <a:solidFill>
                  <a:schemeClr val="tx1"/>
                </a:solidFill>
                <a:effectLst/>
                <a:cs typeface="Aharoni" pitchFamily="2" charset="-79"/>
              </a:rPr>
              <a:t>в течение одного рабочего дня</a:t>
            </a:r>
            <a:r>
              <a:rPr lang="ru-RU" sz="1800" dirty="0">
                <a:solidFill>
                  <a:schemeClr val="tx1"/>
                </a:solidFill>
                <a:effectLst/>
                <a:cs typeface="Aharoni" pitchFamily="2" charset="-79"/>
              </a:rPr>
              <a:t> информируют </a:t>
            </a:r>
            <a:r>
              <a:rPr lang="ru-RU" sz="1800" u="sng" dirty="0">
                <a:solidFill>
                  <a:schemeClr val="tx1"/>
                </a:solidFill>
                <a:effectLst/>
                <a:cs typeface="Aharoni" pitchFamily="2" charset="-79"/>
              </a:rPr>
              <a:t>законного представителя</a:t>
            </a:r>
            <a:r>
              <a:rPr lang="ru-RU" sz="1800" dirty="0">
                <a:solidFill>
                  <a:schemeClr val="tx1"/>
                </a:solidFill>
                <a:effectLst/>
                <a:cs typeface="Aharoni" pitchFamily="2" charset="-79"/>
              </a:rPr>
              <a:t> несовершеннолетнего о возможностях</a:t>
            </a:r>
            <a:r>
              <a:rPr lang="ru-RU" sz="1800" dirty="0" smtClean="0">
                <a:solidFill>
                  <a:schemeClr val="tx1"/>
                </a:solidFill>
                <a:effectLst/>
                <a:cs typeface="Aharoni" pitchFamily="2" charset="-79"/>
              </a:rPr>
              <a:t>:</a:t>
            </a:r>
            <a:endParaRPr lang="ru-RU" sz="1800" dirty="0">
              <a:solidFill>
                <a:schemeClr val="tx1"/>
              </a:solidFill>
              <a:effectLst/>
              <a:cs typeface="Aharoni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800" y="1724290"/>
            <a:ext cx="8229600" cy="4525963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ru-RU" sz="1600" dirty="0">
                <a:cs typeface="Aharoni" pitchFamily="2" charset="-79"/>
              </a:rPr>
              <a:t>получения психологической помощи и социально-педагогической поддержки в учреждении образования по месту обучения несовершеннолетнего;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600" dirty="0">
                <a:cs typeface="Aharoni" pitchFamily="2" charset="-79"/>
              </a:rPr>
              <a:t>получения психиатрической (психотерапевтической) и психологической помощи в организации здравоохранения, оказывающей указанные виды помощи, по месту жительства (месту пребывания) несовершеннолетнего;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600" dirty="0">
                <a:cs typeface="Aharoni" pitchFamily="2" charset="-79"/>
              </a:rPr>
              <a:t>ограничения доступа к информации глобальной компьютерной сети Интернет, которая может причинить вред здоровью и развитию детей, поставщиками интернет-услуг по запросу пользователей, а также путем установления на персональный компьютер программного обеспечения с функцией «родительского контроля</a:t>
            </a:r>
            <a:r>
              <a:rPr lang="ru-RU" sz="1600" dirty="0" smtClean="0">
                <a:cs typeface="Aharoni" pitchFamily="2" charset="-79"/>
              </a:rPr>
              <a:t>».</a:t>
            </a:r>
          </a:p>
          <a:p>
            <a:pPr lvl="0" algn="just"/>
            <a:endParaRPr lang="ru-RU" sz="1600" dirty="0">
              <a:cs typeface="Aharoni" pitchFamily="2" charset="-79"/>
            </a:endParaRPr>
          </a:p>
          <a:p>
            <a:pPr marL="0" indent="0" algn="ctr">
              <a:buNone/>
            </a:pPr>
            <a:r>
              <a:rPr lang="ru-RU" sz="1600" dirty="0">
                <a:cs typeface="Aharoni" pitchFamily="2" charset="-79"/>
              </a:rPr>
              <a:t>Выявление факторов риска суицидальных действий у несовершеннолетнего осуществляется </a:t>
            </a:r>
            <a:r>
              <a:rPr lang="ru-RU" sz="1600" u="sng" dirty="0">
                <a:cs typeface="Aharoni" pitchFamily="2" charset="-79"/>
              </a:rPr>
              <a:t>в пределах компетенции педагогическими работниками учреждений образования</a:t>
            </a:r>
            <a:r>
              <a:rPr lang="ru-RU" sz="1600" dirty="0">
                <a:cs typeface="Aharoni" pitchFamily="2" charset="-79"/>
              </a:rPr>
              <a:t> (далее – педагогические работники)</a:t>
            </a:r>
          </a:p>
          <a:p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649383" y="5877272"/>
            <a:ext cx="5199017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/>
              <a:t>п.8 </a:t>
            </a:r>
            <a:r>
              <a:rPr lang="ru-RU" sz="1000" dirty="0" smtClean="0"/>
              <a:t>Инструкции о порядке действий работников учреждений образования, здравоохранения и сотрудников органов внутренних дел при выявлении факторов риска суицидальных действий у несовершеннолетних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909487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8229600" cy="5577485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/>
              <a:t>Субъекты профилактики </a:t>
            </a:r>
            <a:r>
              <a:rPr lang="ru-RU" u="sng" dirty="0"/>
              <a:t>при выявлении факторов риска суицидальных действий у несовершеннолетнего </a:t>
            </a:r>
            <a:r>
              <a:rPr lang="ru-RU" b="1" u="sng" dirty="0"/>
              <a:t>с </a:t>
            </a:r>
            <a:r>
              <a:rPr lang="ru-RU" b="1" dirty="0"/>
              <a:t>письменного согласия законного представителя несовершеннолетнего</a:t>
            </a:r>
            <a:r>
              <a:rPr lang="ru-RU" dirty="0"/>
              <a:t>, </a:t>
            </a:r>
            <a:r>
              <a:rPr lang="ru-RU" b="1" u="sng" dirty="0"/>
              <a:t>оформленного по форме согласно приложению</a:t>
            </a:r>
            <a:r>
              <a:rPr lang="ru-RU" b="1" dirty="0"/>
              <a:t>, в </a:t>
            </a:r>
            <a:r>
              <a:rPr lang="ru-RU" b="1" u="sng" dirty="0"/>
              <a:t>течение одного рабочего дня </a:t>
            </a:r>
            <a:r>
              <a:rPr lang="ru-RU" dirty="0"/>
              <a:t>направляют информацию о несовершеннолетнем: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 в учреждение образования по месту обучения несовершеннолетнего,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организацию здравоохранения, оказывающую психиатрическую (психотерапевтическую) и психологическую помощь,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 по месту жительства (месту пребывания) несовершеннолетнего.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dirty="0"/>
              <a:t>В информации указываются: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 smtClean="0"/>
              <a:t>фамилия</a:t>
            </a:r>
            <a:r>
              <a:rPr lang="ru-RU" dirty="0"/>
              <a:t>, собственное имя, отчество (если таковое имеется) несовершеннолетнего,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дата рождения,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адрес места жительства (места пребывания) несовершеннолетнего,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dirty="0"/>
              <a:t>сведения о его законных представителях,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b="1" dirty="0"/>
              <a:t>имеющиеся факторы риска суицидальных действий у несовершеннолетнего,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b="1" dirty="0"/>
              <a:t>проявления суицидального поведения,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ru-RU" b="1" dirty="0"/>
              <a:t>предпринятые меры, их эффективность.</a:t>
            </a: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49383" y="5877272"/>
            <a:ext cx="5199017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/>
              <a:t>п.9 </a:t>
            </a:r>
            <a:r>
              <a:rPr lang="ru-RU" sz="1000" dirty="0" smtClean="0"/>
              <a:t>Инструкции о порядке действий работников учреждений образования, здравоохранения и сотрудников органов внутренних дел при выявлении факторов риска суицидальных действий у несовершеннолетних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632445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8229600" cy="324036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600" b="1" dirty="0"/>
              <a:t>В рамках профилактической работы субъекты профилактики </a:t>
            </a:r>
            <a:r>
              <a:rPr lang="ru-RU" sz="2600" b="1" u="sng" dirty="0"/>
              <a:t>имеют право письменно ходатайствовать о приглашении законного представителя несовершеннолетнего на заседание комиссии по делам несовершеннолетних</a:t>
            </a:r>
            <a:r>
              <a:rPr lang="ru-RU" sz="2600" b="1" dirty="0"/>
              <a:t> </a:t>
            </a:r>
            <a:r>
              <a:rPr lang="ru-RU" sz="2600" dirty="0"/>
              <a:t>районного, городского исполнительных комитетов, местной администрации района в городе </a:t>
            </a:r>
            <a:r>
              <a:rPr lang="ru-RU" sz="2600" b="1" u="sng" dirty="0"/>
              <a:t>в целях защиты, восстановления и реализации прав и законных интересов несовершеннолетнего.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5661248"/>
            <a:ext cx="5199017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/>
              <a:t>п.10 </a:t>
            </a:r>
            <a:r>
              <a:rPr lang="ru-RU" sz="1000" dirty="0" smtClean="0"/>
              <a:t>Инструкции о порядке действий работников учреждений образования, здравоохранения и сотрудников органов внутренних дел при выявлении факторов риска суицидальных действий у несовершеннолетних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58945569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23481" y="1176269"/>
            <a:ext cx="5772150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50"/>
              </a:lnSpc>
            </a:pPr>
            <a:r>
              <a:rPr lang="ru-RU" sz="27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ea typeface="+mj-ea"/>
                <a:cs typeface="+mj-cs"/>
              </a:rPr>
              <a:t>Обращаем внимание</a:t>
            </a:r>
            <a:endParaRPr lang="en-US" sz="27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895640" y="5669280"/>
            <a:ext cx="3899263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050" dirty="0"/>
              <a:t>Алгоритм межведомственного взаимодействия по профилактике суицидальных попыток и суицидов несовершеннолетних, утвержденный постановлением КДН Витебского облисполкома 29 июля 2021 № 2-1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1" y="2089945"/>
            <a:ext cx="820020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ru-RU" dirty="0"/>
              <a:t>При выявлении у несовершеннолетнего факторов риска суицидоопасного поведения срок реализации индивидуальной программы коррекции составляет </a:t>
            </a:r>
            <a:r>
              <a:rPr lang="ru-RU" b="1" dirty="0"/>
              <a:t>не менее 3-х месяцев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1114" y="3280591"/>
            <a:ext cx="8200208" cy="14773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ru-RU" dirty="0"/>
              <a:t>При получении информации от субъектов профилактики о </a:t>
            </a:r>
            <a:r>
              <a:rPr lang="ru-RU" b="1" dirty="0"/>
              <a:t>совершении  несовершеннолетним суицидальной попытки </a:t>
            </a:r>
            <a:r>
              <a:rPr lang="ru-RU" dirty="0"/>
              <a:t>срок оказания социально-педагогической поддержки и психологической помощи составляет </a:t>
            </a:r>
            <a:r>
              <a:rPr lang="ru-RU" b="1" dirty="0"/>
              <a:t>не менее </a:t>
            </a:r>
            <a:br>
              <a:rPr lang="ru-RU" b="1" dirty="0"/>
            </a:br>
            <a:r>
              <a:rPr lang="ru-RU" b="1" dirty="0"/>
              <a:t>6 месяцев</a:t>
            </a:r>
          </a:p>
        </p:txBody>
      </p:sp>
    </p:spTree>
    <p:extLst>
      <p:ext uri="{BB962C8B-B14F-4D97-AF65-F5344CB8AC3E}">
        <p14:creationId xmlns:p14="http://schemas.microsoft.com/office/powerpoint/2010/main" val="154551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8640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109728" indent="0" algn="r">
              <a:buNone/>
            </a:pPr>
            <a:r>
              <a:rPr lang="ru-RU" b="1" dirty="0" smtClean="0"/>
              <a:t>Оказание психологической помощи несовершеннолетним </a:t>
            </a:r>
            <a:endParaRPr lang="ru-RU" b="1" dirty="0"/>
          </a:p>
          <a:p>
            <a:pPr marL="109728" indent="0" algn="just">
              <a:buNone/>
            </a:pPr>
            <a:endParaRPr lang="ru-RU" sz="2600" b="1" i="1" dirty="0" smtClean="0"/>
          </a:p>
          <a:p>
            <a:pPr marL="109728" indent="0" algn="just">
              <a:buNone/>
            </a:pPr>
            <a:r>
              <a:rPr lang="ru-RU" sz="2600" b="1" i="1" dirty="0" smtClean="0"/>
              <a:t>ВТОРИЧНАЯ ПРОФИЛАКТИКА </a:t>
            </a:r>
            <a:r>
              <a:rPr lang="ru-RU" sz="2600" dirty="0"/>
              <a:t>проводится в </a:t>
            </a:r>
            <a:r>
              <a:rPr lang="ru-RU" sz="2600" b="1" u="sng" dirty="0"/>
              <a:t>начале учебного года,</a:t>
            </a:r>
            <a:r>
              <a:rPr lang="ru-RU" sz="2600" u="sng" dirty="0"/>
              <a:t> а также </a:t>
            </a:r>
            <a:r>
              <a:rPr lang="ru-RU" sz="2600" b="1" u="sng" dirty="0"/>
              <a:t>при поступлении информации о каждом несовершеннолетнем, склонном к суицидальному поведению, совершившим суицидальную попытку, вовлеченном в деструктивные Интернет-сообщества</a:t>
            </a:r>
            <a:r>
              <a:rPr lang="ru-RU" sz="2600" dirty="0"/>
              <a:t>, и направлена на: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600" dirty="0" smtClean="0"/>
              <a:t> </a:t>
            </a:r>
            <a:r>
              <a:rPr lang="ru-RU" sz="2600" b="1" dirty="0"/>
              <a:t>на </a:t>
            </a:r>
            <a:r>
              <a:rPr lang="ru-RU" sz="2600" b="1" i="1" u="sng" dirty="0"/>
              <a:t>своевременное выявление учащихся</a:t>
            </a:r>
            <a:r>
              <a:rPr lang="ru-RU" sz="2600" b="1" dirty="0"/>
              <a:t>, имеющих измененное психоэмоциональное состояние, склонных к </a:t>
            </a:r>
            <a:r>
              <a:rPr lang="ru-RU" sz="2600" b="1" dirty="0" err="1"/>
              <a:t>суицидоопасному</a:t>
            </a:r>
            <a:r>
              <a:rPr lang="ru-RU" sz="2600" b="1" dirty="0"/>
              <a:t> поведению. </a:t>
            </a:r>
            <a:endParaRPr lang="ru-RU" sz="2600" dirty="0" smtClean="0"/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600" b="1" i="1" u="sng" dirty="0" smtClean="0"/>
              <a:t>выявление </a:t>
            </a:r>
            <a:r>
              <a:rPr lang="ru-RU" sz="2600" b="1" i="1" u="sng" dirty="0"/>
              <a:t>факторов риска</a:t>
            </a:r>
            <a:r>
              <a:rPr lang="ru-RU" sz="2600" b="1" i="1" dirty="0"/>
              <a:t>, </a:t>
            </a:r>
            <a:r>
              <a:rPr lang="ru-RU" sz="2600" dirty="0"/>
              <a:t>провоцирующих суицидальные наклонности</a:t>
            </a:r>
            <a:r>
              <a:rPr lang="ru-RU" sz="2600" dirty="0" smtClean="0"/>
              <a:t>,</a:t>
            </a:r>
          </a:p>
          <a:p>
            <a:pPr marL="0" indent="0" algn="just">
              <a:buClrTx/>
              <a:buNone/>
            </a:pPr>
            <a:endParaRPr lang="ru-RU" sz="2600" dirty="0"/>
          </a:p>
          <a:p>
            <a:pPr marL="109728" indent="0" algn="just">
              <a:buNone/>
            </a:pPr>
            <a:r>
              <a:rPr lang="ru-RU" sz="2600" dirty="0"/>
              <a:t>Организация и проведение мероприятий вторичной профилактики должны быть </a:t>
            </a:r>
            <a:r>
              <a:rPr lang="ru-RU" sz="2600" b="1" i="1" dirty="0"/>
              <a:t>направлены на изучение учащихся с учетом их личностных особенностей, модели поведения, кризисных ситуаций или негативных жизненных событий. </a:t>
            </a:r>
          </a:p>
          <a:p>
            <a:pPr marL="109728" indent="0" algn="just">
              <a:buNone/>
            </a:pPr>
            <a:endParaRPr lang="ru-RU" sz="2600" b="1" i="1" dirty="0"/>
          </a:p>
          <a:p>
            <a:pPr marL="109728" indent="0" algn="just">
              <a:buNone/>
            </a:pPr>
            <a:r>
              <a:rPr lang="ru-RU" sz="2600" dirty="0" smtClean="0"/>
              <a:t>Важным </a:t>
            </a:r>
            <a:r>
              <a:rPr lang="ru-RU" sz="2600" dirty="0"/>
              <a:t>является </a:t>
            </a:r>
            <a:r>
              <a:rPr lang="ru-RU" sz="2600" b="1" dirty="0"/>
              <a:t>проведение обучающих тренингов для </a:t>
            </a:r>
            <a:r>
              <a:rPr lang="ru-RU" sz="2600" b="1" u="sng" dirty="0"/>
              <a:t>педагогов</a:t>
            </a:r>
            <a:r>
              <a:rPr lang="ru-RU" sz="2600" b="1" dirty="0"/>
              <a:t> и </a:t>
            </a:r>
            <a:r>
              <a:rPr lang="ru-RU" sz="2600" b="1" u="sng" dirty="0"/>
              <a:t>родителей</a:t>
            </a:r>
            <a:r>
              <a:rPr lang="ru-RU" sz="2600" b="1" dirty="0"/>
              <a:t> по повышению компетентности в области: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600" dirty="0"/>
              <a:t>распознавания </a:t>
            </a:r>
            <a:r>
              <a:rPr lang="ru-RU" sz="2600" b="1" u="sng" dirty="0"/>
              <a:t>маркеров суицидального риска,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600" dirty="0"/>
              <a:t>путях действия в кризисных ситуациях.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5733256"/>
            <a:ext cx="5709320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/>
              <a:t>Приложение </a:t>
            </a:r>
            <a:r>
              <a:rPr lang="ru-RU" sz="1000" dirty="0"/>
              <a:t>5 к инструктивно-методическому письму ”Особенности организации воспитательной и идеологической работы в учреждениях общего среднего образования в 2017/2018 учебном </a:t>
            </a:r>
            <a:r>
              <a:rPr lang="ru-RU" sz="1000" dirty="0" smtClean="0"/>
              <a:t>году“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54583453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8013576" cy="6408712"/>
          </a:xfrm>
        </p:spPr>
        <p:txBody>
          <a:bodyPr>
            <a:normAutofit fontScale="47500" lnSpcReduction="20000"/>
          </a:bodyPr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sz="2900" dirty="0" smtClean="0"/>
              <a:t>На </a:t>
            </a:r>
            <a:r>
              <a:rPr lang="ru-RU" sz="2900" dirty="0"/>
              <a:t>этом этапе предусмотрено </a:t>
            </a:r>
            <a:r>
              <a:rPr lang="ru-RU" sz="2900" b="1" i="1" dirty="0"/>
              <a:t>проведение индивидуальных и групповых занятий с обучающимися, имеющими высокий суицидальный риск</a:t>
            </a:r>
            <a:r>
              <a:rPr lang="ru-RU" sz="2900" dirty="0"/>
              <a:t>, по обучению: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/>
              <a:t> социальным и поведенческим навыкам,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/>
              <a:t> снятию эмоционального напряжения,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/>
              <a:t> развитию </a:t>
            </a:r>
            <a:r>
              <a:rPr lang="ru-RU" sz="2900" dirty="0" err="1"/>
              <a:t>фрустрационной</a:t>
            </a:r>
            <a:r>
              <a:rPr lang="ru-RU" sz="2900" dirty="0"/>
              <a:t> толерантности и др. </a:t>
            </a:r>
          </a:p>
          <a:p>
            <a:pPr marL="109728" indent="0" algn="just">
              <a:buNone/>
            </a:pPr>
            <a:endParaRPr lang="ru-RU" sz="2900" b="1" dirty="0" smtClean="0"/>
          </a:p>
          <a:p>
            <a:pPr marL="109728" indent="0" algn="just">
              <a:buNone/>
            </a:pPr>
            <a:r>
              <a:rPr lang="ru-RU" sz="2900" b="1" dirty="0" smtClean="0"/>
              <a:t>*(</a:t>
            </a:r>
            <a:r>
              <a:rPr lang="ru-RU" sz="2900" b="1" dirty="0" smtClean="0"/>
              <a:t>Коррекционно-развивающие программы, тренинги и </a:t>
            </a:r>
            <a:r>
              <a:rPr lang="ru-RU" sz="2900" b="1" dirty="0" err="1" smtClean="0"/>
              <a:t>тренинговые</a:t>
            </a:r>
            <a:r>
              <a:rPr lang="ru-RU" sz="2900" b="1" dirty="0" smtClean="0"/>
              <a:t> занятия, интерактивные занятия, должны быть направлены на: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формирование позитивного образа Я;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принятие уникальности и неповторимости собственной личности, личности других людей;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раскрытие позитивных личностных резервов;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 повышение стрессоустойчивости;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развитие коммуникативных способностей, навыков взаимодействия, делового общения;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 обучение методам и способам </a:t>
            </a:r>
            <a:r>
              <a:rPr lang="ru-RU" sz="2900" dirty="0" err="1" smtClean="0"/>
              <a:t>саморегуляции</a:t>
            </a:r>
            <a:r>
              <a:rPr lang="ru-RU" sz="2900" dirty="0" smtClean="0"/>
              <a:t>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отработку техник принятия верного решения в ситуациях жизненного выбора, правил поведения в конфликтных ситуациях;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развитие чувств </a:t>
            </a:r>
            <a:r>
              <a:rPr lang="ru-RU" sz="2900" dirty="0" err="1" smtClean="0"/>
              <a:t>эмпатии</a:t>
            </a:r>
            <a:r>
              <a:rPr lang="ru-RU" sz="2900" dirty="0" smtClean="0"/>
              <a:t> и толерантности и т.д.;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обучение обучающихся навыкам отказа, распознаванию манипулирующих методов, способам сопротивления внушению, критическому мышлению;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оказание содействия в преодолении различных психологических причин трудностей личностного, социального и познавательного развития подростков, учащейся молодежи; 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900" dirty="0" smtClean="0"/>
              <a:t>развитие навыков </a:t>
            </a:r>
            <a:r>
              <a:rPr lang="ru-RU" sz="2900" dirty="0" err="1" smtClean="0"/>
              <a:t>саморегуляции</a:t>
            </a:r>
            <a:r>
              <a:rPr lang="ru-RU" sz="2900" dirty="0" smtClean="0"/>
              <a:t> эмоциональных состояний, стрессоустойчивости, эффективных способов справляться с трудными ситуациями, страхами, тревожностью).</a:t>
            </a:r>
          </a:p>
          <a:p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4191362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8143905" cy="478632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Нормативно-правовая грамотность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как ключевая компетенция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педагога-психолога учреждения образования в профилактике суицидального поведения учащихся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8229600" cy="5721501"/>
          </a:xfrm>
        </p:spPr>
        <p:txBody>
          <a:bodyPr>
            <a:normAutofit fontScale="62500" lnSpcReduction="20000"/>
          </a:bodyPr>
          <a:lstStyle/>
          <a:p>
            <a:pPr marL="109728" indent="0" algn="just">
              <a:buNone/>
            </a:pPr>
            <a:r>
              <a:rPr lang="ru-RU" b="1" i="1" dirty="0"/>
              <a:t>ТРЕТИЧНАЯ ПРОФИЛАКТИКА</a:t>
            </a:r>
            <a:r>
              <a:rPr lang="ru-RU" b="1" dirty="0"/>
              <a:t> </a:t>
            </a:r>
            <a:r>
              <a:rPr lang="ru-RU" dirty="0"/>
              <a:t>направлена на </a:t>
            </a:r>
            <a:r>
              <a:rPr lang="ru-RU" b="1" dirty="0"/>
              <a:t>снижение последствий и уменьшение вероятности </a:t>
            </a:r>
            <a:r>
              <a:rPr lang="ru-RU" b="1" dirty="0" err="1"/>
              <a:t>парасуицида</a:t>
            </a:r>
            <a:r>
              <a:rPr lang="ru-RU" b="1" dirty="0"/>
              <a:t>, </a:t>
            </a:r>
            <a:r>
              <a:rPr lang="ru-RU" dirty="0"/>
              <a:t>включает в себя социально-педагогическую поддержку и психологическую помощь </a:t>
            </a:r>
            <a:r>
              <a:rPr lang="ru-RU" dirty="0" err="1"/>
              <a:t>суициденту</a:t>
            </a:r>
            <a:r>
              <a:rPr lang="ru-RU" dirty="0"/>
              <a:t> и его социальному окружению.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В первую очередь, </a:t>
            </a:r>
            <a:r>
              <a:rPr lang="ru-RU" b="1" dirty="0"/>
              <a:t>адресатом этого профилактического уровня становятся обучающиеся, совершившие попытку суицида, с которыми проводится индивидуальная коррекционная работа, а также организуются консультации для законных представителей и педагогов</a:t>
            </a:r>
            <a:r>
              <a:rPr lang="ru-RU" dirty="0"/>
              <a:t>. </a:t>
            </a:r>
            <a:r>
              <a:rPr lang="ru-RU" i="1" dirty="0"/>
              <a:t>Обращаем внимание, что при условии сохранения источника боли (фрустрации, конфликта и т.п.) несовершеннолетний может предпринять вторую попытку «бегства» от проблемы.</a:t>
            </a:r>
          </a:p>
          <a:p>
            <a:pPr marL="109728" indent="0" algn="just">
              <a:buNone/>
            </a:pPr>
            <a:endParaRPr lang="ru-RU" i="1" dirty="0"/>
          </a:p>
          <a:p>
            <a:pPr marL="109728" indent="0" algn="just">
              <a:buNone/>
            </a:pPr>
            <a:r>
              <a:rPr lang="ru-RU" dirty="0"/>
              <a:t>Важно информировать обучающегося и его законных представителей об имеющихся психологических службах в городе (районе), телефонах доверия (рассказать, для чего они существуют, как работают, оставить их номера телефонов). С согласия законных представителей несовершеннолетнего организации здравоохранения оказывают специализированную медицинскую и психологическую помощь несовершеннолетним, в отношении которых имеются достоверные данные о наличии </a:t>
            </a:r>
            <a:r>
              <a:rPr lang="ru-RU" dirty="0" err="1"/>
              <a:t>суицидопасного</a:t>
            </a:r>
            <a:r>
              <a:rPr lang="ru-RU" dirty="0"/>
              <a:t>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196683142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8229600" cy="5577485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ru-RU" b="1" dirty="0"/>
              <a:t>Основные направления деятельности</a:t>
            </a:r>
            <a:r>
              <a:rPr lang="ru-RU" dirty="0"/>
              <a:t> субъектов образовательных отношений учреждений образования по профилактике </a:t>
            </a:r>
            <a:r>
              <a:rPr lang="ru-RU" dirty="0" err="1"/>
              <a:t>суицидоопасного</a:t>
            </a:r>
            <a:r>
              <a:rPr lang="ru-RU" dirty="0"/>
              <a:t> поведения и вовлечения учащихся в активные деструктивные сообщества и игры:</a:t>
            </a:r>
          </a:p>
          <a:p>
            <a:pPr marL="109728" indent="0" algn="just">
              <a:buNone/>
            </a:pPr>
            <a:endParaRPr lang="ru-RU" i="1" dirty="0"/>
          </a:p>
          <a:p>
            <a:pPr marL="109728" indent="0" algn="just">
              <a:buNone/>
            </a:pPr>
            <a:r>
              <a:rPr lang="ru-RU" b="1" i="1" dirty="0"/>
              <a:t>1. Создание эффективной системы взаимодействия педагогических работников (классных руководителей, кураторов, мастеров, учителей предметников, специалистов СППС) с сотрудниками органов внутренних дел и специалистами организаций здравоохранения.</a:t>
            </a:r>
          </a:p>
          <a:p>
            <a:pPr marL="681228" indent="-571500" algn="just">
              <a:buAutoNum type="romanUcPeriod"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При получении информации от педагогических работников, сотрудников органов внутренних дел, специалистов учреждений здравоохранения, иных заинтересованных субъектов профилактики о несовершеннолетних, вовлеченных в активные сообщества и игры, имеющие суицидальный контент, учреждениям образования рекомендуется вести </a:t>
            </a:r>
            <a:r>
              <a:rPr lang="ru-RU" b="1" dirty="0"/>
              <a:t>«Журнал учета информации о несовершеннолетних, вовлеченных в активные сообщества и игры, имеющие суицидальный контент»</a:t>
            </a:r>
            <a:endParaRPr lang="ru-RU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3664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395536" y="0"/>
            <a:ext cx="8643998" cy="5650125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ru-RU" sz="20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Закон РБ № 153-З от 01.07.2010.</a:t>
            </a:r>
          </a:p>
          <a:p>
            <a:pPr algn="l">
              <a:spcBef>
                <a:spcPts val="0"/>
              </a:spcBef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Об оказании психологической помощи</a:t>
            </a:r>
          </a:p>
          <a:p>
            <a:pPr algn="l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72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Инструкция </a:t>
            </a:r>
            <a:r>
              <a:rPr lang="ru-RU" sz="7200" b="1" dirty="0">
                <a:solidFill>
                  <a:schemeClr val="tx1"/>
                </a:solidFill>
                <a:latin typeface="Calibri" pitchFamily="34" charset="0"/>
              </a:rPr>
              <a:t>о порядке действий работников учреждений образования, здравоохранения и сотрудников органов внутренних дел при выявлении факторов риска суицидальных действий у </a:t>
            </a: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несовершеннолетних 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(утверждена </a:t>
            </a:r>
            <a:r>
              <a:rPr lang="ru-RU" sz="7200" b="1" i="1" dirty="0">
                <a:solidFill>
                  <a:schemeClr val="tx1"/>
                </a:solidFill>
                <a:latin typeface="Calibri" pitchFamily="34" charset="0"/>
              </a:rPr>
              <a:t>постановлением Министра здравоохранения Республики Беларусь, Министерства образования Республики Беларусь, Министерства внутренних дел Республики Беларусь 15.01.2019 № 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7/5/13) </a:t>
            </a:r>
          </a:p>
          <a:p>
            <a:pPr algn="just">
              <a:buNone/>
            </a:pPr>
            <a:endParaRPr lang="ru-RU" sz="7200" b="1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Алгоритм </a:t>
            </a:r>
            <a:r>
              <a:rPr lang="ru-RU" sz="7200" b="1" dirty="0">
                <a:solidFill>
                  <a:schemeClr val="tx1"/>
                </a:solidFill>
                <a:latin typeface="Calibri" pitchFamily="34" charset="0"/>
              </a:rPr>
              <a:t>действий работников учреждений образования, здравоохранения и органов внутренних дел при выявлении несовершеннолетних, склонных к суицидоопасному </a:t>
            </a: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поведению 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(письмо </a:t>
            </a:r>
            <a:r>
              <a:rPr lang="ru-RU" sz="7200" b="1" i="1" dirty="0">
                <a:solidFill>
                  <a:schemeClr val="tx1"/>
                </a:solidFill>
                <a:latin typeface="Calibri" pitchFamily="34" charset="0"/>
              </a:rPr>
              <a:t>Министерства образования Республики Беларусь 26.12.2017 № И-10-20/502) </a:t>
            </a:r>
            <a:endParaRPr lang="ru-RU" sz="7200" b="1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buNone/>
            </a:pPr>
            <a:endParaRPr lang="ru-RU" sz="7200" b="1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Методические рекомендации </a:t>
            </a:r>
            <a:r>
              <a:rPr lang="ru-RU" sz="7200" b="1" dirty="0">
                <a:solidFill>
                  <a:schemeClr val="tx1"/>
                </a:solidFill>
                <a:latin typeface="Calibri" pitchFamily="34" charset="0"/>
              </a:rPr>
              <a:t>Министерства образования по организации работы по профилактике суицидального поведения обучающихся и вовлечения детей и подростков в активные деструктивные сообщества и игры </a:t>
            </a:r>
            <a:r>
              <a:rPr lang="ru-RU" sz="7200" b="1" i="1" dirty="0">
                <a:solidFill>
                  <a:schemeClr val="tx1"/>
                </a:solidFill>
                <a:latin typeface="Calibri" pitchFamily="34" charset="0"/>
              </a:rPr>
              <a:t>(приложение 5 к инструктивно-методическому письму ”Особенности организации воспитательной и идеологической работы в учреждениях общего среднего образования в 2017/2018 учебном году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“)</a:t>
            </a:r>
          </a:p>
          <a:p>
            <a:pPr algn="just">
              <a:buNone/>
            </a:pPr>
            <a:endParaRPr lang="en-US" sz="7200" b="1" i="1" dirty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Алгоритм </a:t>
            </a:r>
            <a:r>
              <a:rPr lang="ru-RU" sz="7200" b="1" dirty="0">
                <a:solidFill>
                  <a:schemeClr val="tx1"/>
                </a:solidFill>
                <a:latin typeface="Calibri" pitchFamily="34" charset="0"/>
              </a:rPr>
              <a:t>межведомственного взаимодействия по профилактике суицидальных попыток и суицидов </a:t>
            </a:r>
            <a:r>
              <a:rPr lang="ru-RU" sz="7200" b="1" dirty="0" smtClean="0">
                <a:solidFill>
                  <a:schemeClr val="tx1"/>
                </a:solidFill>
                <a:latin typeface="Calibri" pitchFamily="34" charset="0"/>
              </a:rPr>
              <a:t>несовершеннолетних 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(утвержден постановлением </a:t>
            </a:r>
            <a:r>
              <a:rPr lang="ru-RU" sz="7200" b="1" i="1" dirty="0">
                <a:solidFill>
                  <a:schemeClr val="tx1"/>
                </a:solidFill>
                <a:latin typeface="Calibri" pitchFamily="34" charset="0"/>
              </a:rPr>
              <a:t>КДН Витебского облисполкома </a:t>
            </a:r>
            <a:r>
              <a:rPr lang="ru-RU" sz="7200" b="1" i="1" dirty="0" smtClean="0">
                <a:solidFill>
                  <a:schemeClr val="tx1"/>
                </a:solidFill>
                <a:latin typeface="Calibri" pitchFamily="34" charset="0"/>
              </a:rPr>
              <a:t>29.07.2021 № 2-1)</a:t>
            </a:r>
            <a:endParaRPr lang="en-US" sz="7200" b="1" i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32689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Обязанность </a:t>
            </a:r>
            <a:r>
              <a:rPr lang="ru-RU" sz="2800" b="1" dirty="0"/>
              <a:t>сохранять профессиональную тайну наравне с </a:t>
            </a:r>
            <a:r>
              <a:rPr lang="ru-RU" sz="2800" b="1" u="sng" dirty="0"/>
              <a:t>психологами </a:t>
            </a:r>
            <a:endParaRPr lang="ru-RU" sz="2800" b="1" u="sng" dirty="0" smtClean="0"/>
          </a:p>
          <a:p>
            <a:pPr marL="0" indent="0" algn="ctr">
              <a:buNone/>
            </a:pPr>
            <a:r>
              <a:rPr lang="ru-RU" sz="2800" b="1" u="sng" dirty="0" smtClean="0"/>
              <a:t>распространяется </a:t>
            </a:r>
            <a:r>
              <a:rPr lang="ru-RU" sz="2800" b="1" u="sng" dirty="0"/>
              <a:t>также на лиц, которым она стала известна в соответствии с настоящим Законом.</a:t>
            </a:r>
          </a:p>
          <a:p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084168" y="6093296"/>
            <a:ext cx="2751644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 algn="r">
              <a:spcBef>
                <a:spcPts val="0"/>
              </a:spcBef>
              <a:buNone/>
            </a:pPr>
            <a:r>
              <a:rPr lang="ru-RU" sz="1000" dirty="0"/>
              <a:t>Закон РБ № 153-З от 01.07.2010.</a:t>
            </a:r>
          </a:p>
          <a:p>
            <a:pPr algn="r">
              <a:spcBef>
                <a:spcPts val="0"/>
              </a:spcBef>
            </a:pPr>
            <a:r>
              <a:rPr lang="ru-RU" sz="1000" dirty="0"/>
              <a:t>Об оказании психологической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23069319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931224" cy="3456384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sz="2800" b="1" dirty="0"/>
              <a:t>Психологи </a:t>
            </a:r>
            <a:r>
              <a:rPr lang="ru-RU" sz="2800" b="1" u="sng" dirty="0"/>
              <a:t>обязаны</a:t>
            </a:r>
            <a:r>
              <a:rPr lang="ru-RU" sz="2800" b="1" dirty="0"/>
              <a:t> информировать законных представителей </a:t>
            </a:r>
            <a:r>
              <a:rPr lang="ru-RU" sz="2800" b="1" dirty="0" smtClean="0"/>
              <a:t>несовершеннолетних</a:t>
            </a:r>
            <a:r>
              <a:rPr lang="ru-RU" sz="2800" dirty="0" smtClean="0"/>
              <a:t> </a:t>
            </a:r>
            <a:r>
              <a:rPr lang="ru-RU" sz="2800" b="1" dirty="0" smtClean="0"/>
              <a:t>о </a:t>
            </a:r>
            <a:r>
              <a:rPr lang="ru-RU" sz="2800" b="1" dirty="0"/>
              <a:t>психологических проблемах </a:t>
            </a:r>
            <a:r>
              <a:rPr lang="ru-RU" sz="2800" b="1" dirty="0" smtClean="0"/>
              <a:t>несовершеннолетних,</a:t>
            </a:r>
            <a:r>
              <a:rPr lang="ru-RU" sz="2800" dirty="0" smtClean="0"/>
              <a:t> </a:t>
            </a:r>
            <a:r>
              <a:rPr lang="ru-RU" sz="2800" b="1" dirty="0" smtClean="0"/>
              <a:t>при </a:t>
            </a:r>
            <a:r>
              <a:rPr lang="ru-RU" sz="2800" b="1" dirty="0"/>
              <a:t>которых существует вероятность совершения ими суицидальных действий.</a:t>
            </a:r>
            <a:r>
              <a:rPr lang="ru-RU" sz="2800" dirty="0"/>
              <a:t> </a:t>
            </a:r>
          </a:p>
          <a:p>
            <a:pPr marL="109728" indent="0" algn="ctr">
              <a:buNone/>
            </a:pPr>
            <a:endParaRPr lang="ru-RU" sz="2800" b="1" i="1" dirty="0"/>
          </a:p>
          <a:p>
            <a:pPr marL="109728" indent="0" algn="ctr">
              <a:buNone/>
            </a:pPr>
            <a:r>
              <a:rPr lang="ru-RU" sz="2800" b="1" i="1" dirty="0"/>
              <a:t>Предоставление такой информации не является разглашением профессиональной тайны.</a:t>
            </a:r>
          </a:p>
          <a:p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84168" y="6093296"/>
            <a:ext cx="2751644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 algn="r">
              <a:spcBef>
                <a:spcPts val="0"/>
              </a:spcBef>
              <a:buNone/>
            </a:pPr>
            <a:r>
              <a:rPr lang="ru-RU" sz="1000" dirty="0"/>
              <a:t>Закон РБ № 153-З от 01.07.2010.</a:t>
            </a:r>
          </a:p>
          <a:p>
            <a:pPr algn="r">
              <a:spcBef>
                <a:spcPts val="0"/>
              </a:spcBef>
            </a:pPr>
            <a:r>
              <a:rPr lang="ru-RU" sz="1000" dirty="0"/>
              <a:t>Об оказании психологической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3833281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886700" cy="1325563"/>
          </a:xfrm>
        </p:spPr>
        <p:txBody>
          <a:bodyPr>
            <a:normAutofit/>
          </a:bodyPr>
          <a:lstStyle/>
          <a:p>
            <a:r>
              <a:rPr lang="ru-RU" sz="2800" b="1" dirty="0"/>
              <a:t>Статья 18. Условия оказания психологической помощи</a:t>
            </a: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204864"/>
            <a:ext cx="7560840" cy="2952328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b="1" dirty="0"/>
              <a:t>Психологическая помощь гражданину оказывается </a:t>
            </a:r>
            <a:r>
              <a:rPr lang="ru-RU" dirty="0"/>
              <a:t>с его согласия, а </a:t>
            </a:r>
            <a:r>
              <a:rPr lang="ru-RU" b="1" dirty="0"/>
              <a:t>несовершеннолетним в возрасте до четырнадцати лет - также с согласия одного из законных представителей</a:t>
            </a:r>
            <a:r>
              <a:rPr lang="ru-RU" dirty="0"/>
              <a:t>, за исключением случаев, предусмотренных частью второй настоящей статьи.</a:t>
            </a:r>
          </a:p>
          <a:p>
            <a:pPr marL="109728" indent="0" algn="just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40152" y="5949280"/>
            <a:ext cx="2699792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 algn="r">
              <a:spcBef>
                <a:spcPts val="0"/>
              </a:spcBef>
              <a:buNone/>
            </a:pPr>
            <a:r>
              <a:rPr lang="ru-RU" sz="1000" dirty="0"/>
              <a:t>Закон РБ № 153-З от 01.07.2010.</a:t>
            </a:r>
          </a:p>
          <a:p>
            <a:pPr algn="r">
              <a:spcBef>
                <a:spcPts val="0"/>
              </a:spcBef>
            </a:pPr>
            <a:r>
              <a:rPr lang="ru-RU" sz="1000" dirty="0"/>
              <a:t>Об оказании психологической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4009992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908720"/>
            <a:ext cx="8363272" cy="409046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 Black" panose="020B0A04020102020204" pitchFamily="34" charset="0"/>
              </a:rPr>
              <a:t>Организация деятельности педагогических работников учреждений образования  по раннему выявлению несовершеннолетних, склонных к </a:t>
            </a:r>
            <a:r>
              <a:rPr lang="ru-RU" sz="2800" dirty="0" err="1" smtClean="0">
                <a:latin typeface="Arial Black" panose="020B0A04020102020204" pitchFamily="34" charset="0"/>
              </a:rPr>
              <a:t>суицидоопасному</a:t>
            </a:r>
            <a:r>
              <a:rPr lang="ru-RU" sz="2800" dirty="0" smtClean="0">
                <a:latin typeface="Arial Black" panose="020B0A04020102020204" pitchFamily="34" charset="0"/>
              </a:rPr>
              <a:t> поведению и оказанию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 им своевременной помощи и поддержки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03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19256" cy="293833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 Black" panose="020B0A04020102020204" pitchFamily="34" charset="0"/>
              </a:rPr>
              <a:t>Порядок действий при проведении диагностического обследования по выявлению несовершеннолетних, склонных к суицидальному поведению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24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439738" algn="just">
              <a:lnSpc>
                <a:spcPct val="90000"/>
              </a:lnSpc>
              <a:buFont typeface="Georgia" pitchFamily="18" charset="0"/>
              <a:buNone/>
            </a:pPr>
            <a:r>
              <a:rPr lang="ru-RU" b="1" i="1" dirty="0"/>
              <a:t>1.Выявление несовершеннолетних, склонных к </a:t>
            </a:r>
            <a:r>
              <a:rPr lang="ru-RU" b="1" i="1" dirty="0" err="1"/>
              <a:t>суицидоопасному</a:t>
            </a:r>
            <a:r>
              <a:rPr lang="ru-RU" b="1" i="1" dirty="0"/>
              <a:t> поведению, осуществляется в пределах компетенции работниками учреждений образования, здравоохранения и органов внутренних дел (далее- субъекты профилактики):</a:t>
            </a:r>
          </a:p>
          <a:p>
            <a:pPr marL="0" indent="439738" algn="just">
              <a:lnSpc>
                <a:spcPct val="90000"/>
              </a:lnSpc>
              <a:buFont typeface="Georgia" pitchFamily="18" charset="0"/>
              <a:buNone/>
            </a:pPr>
            <a:endParaRPr lang="ru-RU" b="1" i="1" dirty="0"/>
          </a:p>
          <a:p>
            <a:pPr marL="0" indent="439738" algn="just">
              <a:lnSpc>
                <a:spcPct val="90000"/>
              </a:lnSpc>
            </a:pPr>
            <a:r>
              <a:rPr lang="ru-RU" dirty="0"/>
              <a:t>При проведении с несовершеннолетними индивидуальной  профилактической работы, в том числе при посещении семей на дому; </a:t>
            </a:r>
          </a:p>
          <a:p>
            <a:pPr marL="0" indent="439738" algn="just">
              <a:lnSpc>
                <a:spcPct val="90000"/>
              </a:lnSpc>
            </a:pPr>
            <a:endParaRPr lang="ru-RU" dirty="0"/>
          </a:p>
          <a:p>
            <a:pPr marL="0" indent="439738" algn="just">
              <a:lnSpc>
                <a:spcPct val="90000"/>
              </a:lnSpc>
            </a:pPr>
            <a:r>
              <a:rPr lang="ru-RU" dirty="0"/>
              <a:t>При получении информации об </a:t>
            </a:r>
            <a:r>
              <a:rPr lang="ru-RU" dirty="0" err="1"/>
              <a:t>аутоагрессивном</a:t>
            </a:r>
            <a:r>
              <a:rPr lang="ru-RU" dirty="0"/>
              <a:t> поведении несовершеннолетнего в ходе мониторинга сети  Интернет либо при поступлении заявлений граждан;</a:t>
            </a:r>
          </a:p>
          <a:p>
            <a:pPr marL="0" indent="439738" algn="just">
              <a:lnSpc>
                <a:spcPct val="90000"/>
              </a:lnSpc>
            </a:pPr>
            <a:endParaRPr lang="ru-RU" dirty="0"/>
          </a:p>
          <a:p>
            <a:pPr marL="0" indent="439738" algn="just">
              <a:lnSpc>
                <a:spcPct val="90000"/>
              </a:lnSpc>
            </a:pPr>
            <a:r>
              <a:rPr lang="ru-RU" u="sng" dirty="0"/>
              <a:t>Педагогическими работниками – при проведении бесед с обучающимися, наблюдении за ними, получении информации в отношении несовершеннолетних от третьих лиц (одноклассников, </a:t>
            </a:r>
            <a:r>
              <a:rPr lang="ru-RU" u="sng" dirty="0" err="1"/>
              <a:t>одногруппников</a:t>
            </a:r>
            <a:r>
              <a:rPr lang="ru-RU" u="sng" dirty="0"/>
              <a:t>, друзей, родственников) о склонности к </a:t>
            </a:r>
            <a:r>
              <a:rPr lang="ru-RU" u="sng" dirty="0" err="1"/>
              <a:t>суицидоопасному</a:t>
            </a:r>
            <a:r>
              <a:rPr lang="ru-RU" u="sng" dirty="0"/>
              <a:t> поведению</a:t>
            </a:r>
            <a:r>
              <a:rPr lang="ru-RU" dirty="0"/>
              <a:t>;</a:t>
            </a:r>
          </a:p>
          <a:p>
            <a:pPr marL="0" indent="439738" algn="just">
              <a:lnSpc>
                <a:spcPct val="90000"/>
              </a:lnSpc>
            </a:pPr>
            <a:endParaRPr lang="ru-RU" dirty="0"/>
          </a:p>
          <a:p>
            <a:pPr marL="0" indent="439738" algn="just">
              <a:lnSpc>
                <a:spcPct val="90000"/>
              </a:lnSpc>
            </a:pPr>
            <a:r>
              <a:rPr lang="ru-RU" dirty="0"/>
              <a:t>Педагогами-психологами учреждений образования – при проведении психодиагностического исследования суицидального поведения обучающихся.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5517232"/>
            <a:ext cx="5277272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1000" dirty="0"/>
              <a:t>Алгоритм действий работников учреждений образования, </a:t>
            </a:r>
            <a:r>
              <a:rPr lang="ru-RU" sz="1000" dirty="0" smtClean="0"/>
              <a:t>здравоохранения </a:t>
            </a:r>
            <a:r>
              <a:rPr lang="ru-RU" sz="1000" dirty="0"/>
              <a:t>и органов внутренних дел </a:t>
            </a:r>
            <a:r>
              <a:rPr lang="ru-RU" sz="1000" dirty="0" smtClean="0"/>
              <a:t>при </a:t>
            </a:r>
            <a:r>
              <a:rPr lang="ru-RU" sz="1000" dirty="0"/>
              <a:t>выявлении несовершеннолетних, склонных к </a:t>
            </a:r>
            <a:r>
              <a:rPr lang="ru-RU" sz="1000" dirty="0" err="1"/>
              <a:t>суицидоопасному</a:t>
            </a:r>
            <a:r>
              <a:rPr lang="ru-RU" sz="1000" dirty="0"/>
              <a:t> поведению (письмо Министерства Образования РБ от 26.12.2017 №И-10-20/502</a:t>
            </a:r>
            <a:r>
              <a:rPr lang="ru-RU" sz="1000" dirty="0" smtClean="0"/>
              <a:t>).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0689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809</TotalTime>
  <Words>1806</Words>
  <Application>Microsoft Office PowerPoint</Application>
  <PresentationFormat>Экран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Aharoni</vt:lpstr>
      <vt:lpstr>Arial Black</vt:lpstr>
      <vt:lpstr>Calibri</vt:lpstr>
      <vt:lpstr>Georgia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   ГУО ”Социально-педагогический центр г.Сенно“  </vt:lpstr>
      <vt:lpstr> Нормативно-правовая грамотность  как ключевая компетенция  педагога-психолога учреждения образования в профилактике суицидального поведения учащихся </vt:lpstr>
      <vt:lpstr>Презентация PowerPoint</vt:lpstr>
      <vt:lpstr>Презентация PowerPoint</vt:lpstr>
      <vt:lpstr>Презентация PowerPoint</vt:lpstr>
      <vt:lpstr>Статья 18. Условия оказания психологической помощи</vt:lpstr>
      <vt:lpstr>Организация деятельности педагогических работников учреждений образования  по раннему выявлению несовершеннолетних, склонных к суицидоопасному поведению и оказанию  им своевременной помощи и поддержки</vt:lpstr>
      <vt:lpstr>Порядок действий при проведении диагностического обследования по выявлению несовершеннолетних, склонных к суицидальному поведению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действий  работников учреждений образования  при выявлении несовершеннолетних, склонных к суицидоопасному поведению и оказанию им психологической помощи</vt:lpstr>
      <vt:lpstr>При выявлении факторов риска суицидальных действий у несовершеннолетнего субъекты профилактики в течение одного рабочего дня информируют законного представителя несовершеннолетнего о возможностях: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грамотность  как ключевая компетенция  педагога-психолога учреждения образования в профилактике суицидального поведения учащихся. </dc:title>
  <dc:creator>uZer</dc:creator>
  <cp:lastModifiedBy>ADMIN</cp:lastModifiedBy>
  <cp:revision>64</cp:revision>
  <dcterms:created xsi:type="dcterms:W3CDTF">2022-02-10T13:55:28Z</dcterms:created>
  <dcterms:modified xsi:type="dcterms:W3CDTF">2022-02-18T07:19:09Z</dcterms:modified>
</cp:coreProperties>
</file>