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55"/>
  </p:notesMasterIdLst>
  <p:sldIdLst>
    <p:sldId id="256" r:id="rId2"/>
    <p:sldId id="312" r:id="rId3"/>
    <p:sldId id="311" r:id="rId4"/>
    <p:sldId id="338" r:id="rId5"/>
    <p:sldId id="339" r:id="rId6"/>
    <p:sldId id="340" r:id="rId7"/>
    <p:sldId id="341" r:id="rId8"/>
    <p:sldId id="342" r:id="rId9"/>
    <p:sldId id="343" r:id="rId10"/>
    <p:sldId id="344" r:id="rId11"/>
    <p:sldId id="345" r:id="rId12"/>
    <p:sldId id="346" r:id="rId13"/>
    <p:sldId id="347" r:id="rId14"/>
    <p:sldId id="348" r:id="rId15"/>
    <p:sldId id="349" r:id="rId16"/>
    <p:sldId id="284" r:id="rId17"/>
    <p:sldId id="316" r:id="rId18"/>
    <p:sldId id="266" r:id="rId19"/>
    <p:sldId id="271" r:id="rId20"/>
    <p:sldId id="272" r:id="rId21"/>
    <p:sldId id="285" r:id="rId22"/>
    <p:sldId id="321" r:id="rId23"/>
    <p:sldId id="324" r:id="rId24"/>
    <p:sldId id="322" r:id="rId25"/>
    <p:sldId id="286" r:id="rId26"/>
    <p:sldId id="287" r:id="rId27"/>
    <p:sldId id="323" r:id="rId28"/>
    <p:sldId id="325" r:id="rId29"/>
    <p:sldId id="326" r:id="rId30"/>
    <p:sldId id="327" r:id="rId31"/>
    <p:sldId id="293" r:id="rId32"/>
    <p:sldId id="294" r:id="rId33"/>
    <p:sldId id="296" r:id="rId34"/>
    <p:sldId id="295" r:id="rId35"/>
    <p:sldId id="328" r:id="rId36"/>
    <p:sldId id="329" r:id="rId37"/>
    <p:sldId id="298" r:id="rId38"/>
    <p:sldId id="299" r:id="rId39"/>
    <p:sldId id="301" r:id="rId40"/>
    <p:sldId id="303" r:id="rId41"/>
    <p:sldId id="300" r:id="rId42"/>
    <p:sldId id="304" r:id="rId43"/>
    <p:sldId id="308" r:id="rId44"/>
    <p:sldId id="309" r:id="rId45"/>
    <p:sldId id="310" r:id="rId46"/>
    <p:sldId id="332" r:id="rId47"/>
    <p:sldId id="330" r:id="rId48"/>
    <p:sldId id="331" r:id="rId49"/>
    <p:sldId id="333" r:id="rId50"/>
    <p:sldId id="334" r:id="rId51"/>
    <p:sldId id="335" r:id="rId52"/>
    <p:sldId id="336" r:id="rId53"/>
    <p:sldId id="350" r:id="rId5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45" autoAdjust="0"/>
    <p:restoredTop sz="89003" autoAdjust="0"/>
  </p:normalViewPr>
  <p:slideViewPr>
    <p:cSldViewPr>
      <p:cViewPr varScale="1">
        <p:scale>
          <a:sx n="81" d="100"/>
          <a:sy n="81" d="100"/>
        </p:scale>
        <p:origin x="169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67EEFC-BE41-41FF-B97A-1D67C74C315A}" type="datetimeFigureOut">
              <a:rPr lang="ru-RU" smtClean="0"/>
              <a:t>28.12.2023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B93D51-B3A3-4AB2-86D0-97D6E35621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7176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B93D51-B3A3-4AB2-86D0-97D6E35621DE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68564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027FB-87D4-415E-AA74-2422C2E6F12B}" type="datetimeFigureOut">
              <a:rPr lang="ru-RU" smtClean="0"/>
              <a:pPr/>
              <a:t>28.12.2023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E1FEC-A92E-41E1-AF56-333346CE06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9067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027FB-87D4-415E-AA74-2422C2E6F12B}" type="datetimeFigureOut">
              <a:rPr lang="ru-RU" smtClean="0"/>
              <a:pPr/>
              <a:t>28.12.2023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E1FEC-A92E-41E1-AF56-333346CE06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2967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027FB-87D4-415E-AA74-2422C2E6F12B}" type="datetimeFigureOut">
              <a:rPr lang="ru-RU" smtClean="0"/>
              <a:pPr/>
              <a:t>28.12.2023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E1FEC-A92E-41E1-AF56-333346CE06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04531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027FB-87D4-415E-AA74-2422C2E6F12B}" type="datetimeFigureOut">
              <a:rPr lang="ru-RU" smtClean="0"/>
              <a:pPr/>
              <a:t>28.12.2023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E1FEC-A92E-41E1-AF56-333346CE06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606752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027FB-87D4-415E-AA74-2422C2E6F12B}" type="datetimeFigureOut">
              <a:rPr lang="ru-RU" smtClean="0"/>
              <a:pPr/>
              <a:t>28.12.2023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E1FEC-A92E-41E1-AF56-333346CE06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58301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027FB-87D4-415E-AA74-2422C2E6F12B}" type="datetimeFigureOut">
              <a:rPr lang="ru-RU" smtClean="0"/>
              <a:pPr/>
              <a:t>28.12.2023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E1FEC-A92E-41E1-AF56-333346CE06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01757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027FB-87D4-415E-AA74-2422C2E6F12B}" type="datetimeFigureOut">
              <a:rPr lang="ru-RU" smtClean="0"/>
              <a:pPr/>
              <a:t>28.12.2023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E1FEC-A92E-41E1-AF56-333346CE06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96289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027FB-87D4-415E-AA74-2422C2E6F12B}" type="datetimeFigureOut">
              <a:rPr lang="ru-RU" smtClean="0"/>
              <a:pPr/>
              <a:t>28.12.2023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E1FEC-A92E-41E1-AF56-333346CE06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67144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027FB-87D4-415E-AA74-2422C2E6F12B}" type="datetimeFigureOut">
              <a:rPr lang="ru-RU" smtClean="0"/>
              <a:pPr/>
              <a:t>28.12.2023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E1FEC-A92E-41E1-AF56-333346CE06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4984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027FB-87D4-415E-AA74-2422C2E6F12B}" type="datetimeFigureOut">
              <a:rPr lang="ru-RU" smtClean="0"/>
              <a:pPr/>
              <a:t>28.12.2023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E1FEC-A92E-41E1-AF56-333346CE06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3074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027FB-87D4-415E-AA74-2422C2E6F12B}" type="datetimeFigureOut">
              <a:rPr lang="ru-RU" smtClean="0"/>
              <a:pPr/>
              <a:t>28.12.2023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E1FEC-A92E-41E1-AF56-333346CE06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3049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027FB-87D4-415E-AA74-2422C2E6F12B}" type="datetimeFigureOut">
              <a:rPr lang="ru-RU" smtClean="0"/>
              <a:pPr/>
              <a:t>28.12.2023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E1FEC-A92E-41E1-AF56-333346CE06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5278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027FB-87D4-415E-AA74-2422C2E6F12B}" type="datetimeFigureOut">
              <a:rPr lang="ru-RU" smtClean="0"/>
              <a:pPr/>
              <a:t>28.12.2023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E1FEC-A92E-41E1-AF56-333346CE06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975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027FB-87D4-415E-AA74-2422C2E6F12B}" type="datetimeFigureOut">
              <a:rPr lang="ru-RU" smtClean="0"/>
              <a:pPr/>
              <a:t>28.12.2023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E1FEC-A92E-41E1-AF56-333346CE06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2420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027FB-87D4-415E-AA74-2422C2E6F12B}" type="datetimeFigureOut">
              <a:rPr lang="ru-RU" smtClean="0"/>
              <a:pPr/>
              <a:t>28.12.2023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E1FEC-A92E-41E1-AF56-333346CE06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238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027FB-87D4-415E-AA74-2422C2E6F12B}" type="datetimeFigureOut">
              <a:rPr lang="ru-RU" smtClean="0"/>
              <a:pPr/>
              <a:t>28.12.2023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E1FEC-A92E-41E1-AF56-333346CE06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1235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027FB-87D4-415E-AA74-2422C2E6F12B}" type="datetimeFigureOut">
              <a:rPr lang="ru-RU" smtClean="0"/>
              <a:pPr/>
              <a:t>28.12.2023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E1FEC-A92E-41E1-AF56-333346CE06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2943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3C027FB-87D4-415E-AA74-2422C2E6F12B}" type="datetimeFigureOut">
              <a:rPr lang="ru-RU" smtClean="0"/>
              <a:pPr/>
              <a:t>28.12.2023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2E1FEC-A92E-41E1-AF56-333346CE06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64905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7" Type="http://schemas.openxmlformats.org/officeDocument/2006/relationships/image" Target="../media/image55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jpeg"/><Relationship Id="rId5" Type="http://schemas.openxmlformats.org/officeDocument/2006/relationships/image" Target="../media/image71.png"/><Relationship Id="rId4" Type="http://schemas.openxmlformats.org/officeDocument/2006/relationships/image" Target="../media/image70.jpe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268760"/>
            <a:ext cx="8176992" cy="365017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виды наркотических и </a:t>
            </a:r>
            <a:r>
              <a:rPr lang="ru-RU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психоактивных</a:t>
            </a: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веществ. Признаки употребления наркотических веществ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91398" y="0"/>
            <a:ext cx="1852602" cy="1060472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Рот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915" y="1850808"/>
            <a:ext cx="5429256" cy="6858000"/>
          </a:xfrm>
        </p:spPr>
        <p:txBody>
          <a:bodyPr>
            <a:normAutofit/>
          </a:bodyPr>
          <a:lstStyle/>
          <a:p>
            <a:pPr lvl="0"/>
            <a:r>
              <a:rPr lang="ru-RU" dirty="0" smtClean="0"/>
              <a:t>Послушайте акт глотания и понаблюдайте за движением горла. Плохое слюноотделение и частое облизывание губ может быть признаком сухости во рту, а это частое явление при употреблении наркотиков.</a:t>
            </a:r>
          </a:p>
          <a:p>
            <a:r>
              <a:rPr lang="ru-RU" dirty="0" smtClean="0"/>
              <a:t>Причиной ранок и сыпи вокруг рта и носа также может быть прием наркотических веществ.</a:t>
            </a:r>
          </a:p>
          <a:p>
            <a:endParaRPr lang="ru-RU" dirty="0"/>
          </a:p>
        </p:txBody>
      </p:sp>
      <p:pic>
        <p:nvPicPr>
          <p:cNvPr id="5" name="Рисунок 4" descr="Рисунок11.jpg"/>
          <p:cNvPicPr>
            <a:picLocks noChangeAspect="1"/>
          </p:cNvPicPr>
          <p:nvPr/>
        </p:nvPicPr>
        <p:blipFill>
          <a:blip r:embed="rId2"/>
          <a:srcRect l="44154" b="19933"/>
          <a:stretch>
            <a:fillRect/>
          </a:stretch>
        </p:blipFill>
        <p:spPr>
          <a:xfrm>
            <a:off x="5857884" y="3701616"/>
            <a:ext cx="2928926" cy="3156384"/>
          </a:xfrm>
          <a:prstGeom prst="rect">
            <a:avLst/>
          </a:prstGeom>
        </p:spPr>
      </p:pic>
      <p:pic>
        <p:nvPicPr>
          <p:cNvPr id="6" name="Рисунок 5" descr="guby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9256" y="857232"/>
            <a:ext cx="3587415" cy="2396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377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7167740" cy="85725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Жизненно важные признаки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071546"/>
            <a:ext cx="5214974" cy="564360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-</a:t>
            </a:r>
            <a:r>
              <a:rPr lang="ru-RU" dirty="0" err="1" smtClean="0"/>
              <a:t>Повышение\снижение</a:t>
            </a:r>
            <a:r>
              <a:rPr lang="ru-RU" dirty="0" smtClean="0"/>
              <a:t> АД</a:t>
            </a:r>
          </a:p>
          <a:p>
            <a:r>
              <a:rPr lang="ru-RU" dirty="0" smtClean="0"/>
              <a:t>-Увеличение ЧСС</a:t>
            </a:r>
          </a:p>
          <a:p>
            <a:r>
              <a:rPr lang="ru-RU" dirty="0" smtClean="0"/>
              <a:t>-Снижение частоты дыхания</a:t>
            </a:r>
          </a:p>
          <a:p>
            <a:r>
              <a:rPr lang="ru-RU" dirty="0" smtClean="0"/>
              <a:t>-Слезы, чихание</a:t>
            </a:r>
          </a:p>
          <a:p>
            <a:r>
              <a:rPr lang="ru-RU" dirty="0" smtClean="0"/>
              <a:t>-Головная боль</a:t>
            </a:r>
          </a:p>
          <a:p>
            <a:r>
              <a:rPr lang="ru-RU" dirty="0" smtClean="0"/>
              <a:t>-Дрожь во всем теле не связанная с температурой окружающей среды</a:t>
            </a:r>
          </a:p>
          <a:p>
            <a:r>
              <a:rPr lang="ru-RU" dirty="0" smtClean="0"/>
              <a:t>-Холодная потливая кожа</a:t>
            </a:r>
            <a:endParaRPr lang="ru-RU" dirty="0"/>
          </a:p>
        </p:txBody>
      </p:sp>
      <p:pic>
        <p:nvPicPr>
          <p:cNvPr id="4" name="Рисунок 3" descr="Рисунок12.jpg"/>
          <p:cNvPicPr>
            <a:picLocks noChangeAspect="1"/>
          </p:cNvPicPr>
          <p:nvPr/>
        </p:nvPicPr>
        <p:blipFill>
          <a:blip r:embed="rId2"/>
          <a:srcRect r="32745"/>
          <a:stretch>
            <a:fillRect/>
          </a:stretch>
        </p:blipFill>
        <p:spPr>
          <a:xfrm>
            <a:off x="5429256" y="1643050"/>
            <a:ext cx="3341376" cy="372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988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Эмоции и поведение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Рисунок1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0232" y="2071678"/>
            <a:ext cx="5280300" cy="3966582"/>
          </a:xfrm>
        </p:spPr>
      </p:pic>
    </p:spTree>
    <p:extLst>
      <p:ext uri="{BB962C8B-B14F-4D97-AF65-F5344CB8AC3E}">
        <p14:creationId xmlns:p14="http://schemas.microsoft.com/office/powerpoint/2010/main" val="1124164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00902" y="142852"/>
            <a:ext cx="2043098" cy="846158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Речь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14290"/>
            <a:ext cx="4714876" cy="6357958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Человек под действием наркотических веществ может слишком много или быстро говорить, либо, наоборот, он будет говорить с трудом. Возможно, его речь будет нечленораздельной.</a:t>
            </a:r>
          </a:p>
          <a:p>
            <a:pPr lvl="0"/>
            <a:r>
              <a:rPr lang="ru-RU" dirty="0" smtClean="0"/>
              <a:t>Отмечается:</a:t>
            </a:r>
          </a:p>
          <a:p>
            <a:pPr lvl="0"/>
            <a:r>
              <a:rPr lang="ru-RU" dirty="0" smtClean="0"/>
              <a:t>чрезмерная разговорчивость</a:t>
            </a:r>
          </a:p>
          <a:p>
            <a:pPr lvl="0"/>
            <a:r>
              <a:rPr lang="ru-RU" dirty="0" smtClean="0"/>
              <a:t>быстрая речь</a:t>
            </a:r>
          </a:p>
          <a:p>
            <a:pPr lvl="0"/>
            <a:r>
              <a:rPr lang="ru-RU" dirty="0" smtClean="0"/>
              <a:t>при разговоре человек часто перескакивает с одной темы на другую</a:t>
            </a:r>
          </a:p>
          <a:p>
            <a:pPr lvl="0"/>
            <a:r>
              <a:rPr lang="ru-RU" dirty="0" smtClean="0"/>
              <a:t>склеивание нескольких слов в одно</a:t>
            </a:r>
          </a:p>
          <a:p>
            <a:pPr lvl="0"/>
            <a:r>
              <a:rPr lang="ru-RU" dirty="0" smtClean="0"/>
              <a:t>использование несуществующих в речи слов</a:t>
            </a:r>
          </a:p>
          <a:p>
            <a:r>
              <a:rPr lang="ru-RU" dirty="0" smtClean="0"/>
              <a:t>речь невнятная, заплетающаяся.</a:t>
            </a:r>
            <a:endParaRPr lang="ru-RU" dirty="0"/>
          </a:p>
        </p:txBody>
      </p:sp>
      <p:pic>
        <p:nvPicPr>
          <p:cNvPr id="4" name="Рисунок 3" descr="Рисунок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5376" y="1643050"/>
            <a:ext cx="4568624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137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6390" y="0"/>
            <a:ext cx="3757610" cy="846158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Движения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6112" y="595354"/>
            <a:ext cx="4114800" cy="6286544"/>
          </a:xfrm>
        </p:spPr>
        <p:txBody>
          <a:bodyPr>
            <a:normAutofit/>
          </a:bodyPr>
          <a:lstStyle/>
          <a:p>
            <a:r>
              <a:rPr lang="ru-RU" dirty="0" smtClean="0"/>
              <a:t>Медленная реакция на происходящее, либо отсутствие реакции на окружающих.</a:t>
            </a:r>
          </a:p>
          <a:p>
            <a:r>
              <a:rPr lang="ru-RU" dirty="0" smtClean="0"/>
              <a:t>Ухудшение координации движений.</a:t>
            </a:r>
          </a:p>
          <a:p>
            <a:r>
              <a:rPr lang="ru-RU" dirty="0" smtClean="0"/>
              <a:t>Движения неточны, плавны, либо необоснованно резкие, монотонные, не соответствующие обстановке.</a:t>
            </a:r>
          </a:p>
          <a:p>
            <a:endParaRPr lang="ru-RU" dirty="0"/>
          </a:p>
        </p:txBody>
      </p:sp>
      <p:pic>
        <p:nvPicPr>
          <p:cNvPr id="4" name="Рисунок 3" descr="1-XvR24RBAWWkQha6QSi16gg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0992" y="1428736"/>
            <a:ext cx="4953008" cy="3714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751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12" y="0"/>
            <a:ext cx="2714644" cy="846158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Эмоции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857232"/>
            <a:ext cx="5143504" cy="6858000"/>
          </a:xfrm>
        </p:spPr>
        <p:txBody>
          <a:bodyPr>
            <a:normAutofit/>
          </a:bodyPr>
          <a:lstStyle/>
          <a:p>
            <a:r>
              <a:rPr lang="ru-RU" dirty="0" smtClean="0"/>
              <a:t>В зависимости от вида ПАВ человек может испытывать эйфорию, расслабленность, тревожность, взволнованность, веселье, самоуверенность, агрессию. Наблюдайте за тем, как быстро и кардинально у человека меняется настроение.</a:t>
            </a:r>
          </a:p>
          <a:p>
            <a:pPr lvl="0"/>
            <a:r>
              <a:rPr lang="ru-RU" dirty="0" smtClean="0"/>
              <a:t>Бессонница и излишнее беспокойство (так же, как и постоянная сонливость) может указывать на принятие наркотических веществ.</a:t>
            </a:r>
          </a:p>
          <a:p>
            <a:endParaRPr lang="ru-RU" dirty="0"/>
          </a:p>
        </p:txBody>
      </p:sp>
      <p:pic>
        <p:nvPicPr>
          <p:cNvPr id="5" name="Рисунок 4" descr="7eD6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3570" y="857232"/>
            <a:ext cx="3306328" cy="5817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500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2483" y="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Простое алкогольное опьянение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79512" y="1124744"/>
            <a:ext cx="8856984" cy="5199856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Нистагм</a:t>
            </a:r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628800"/>
            <a:ext cx="4104456" cy="256528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846" y="1446313"/>
            <a:ext cx="1908614" cy="266654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878235" y="1009501"/>
            <a:ext cx="273630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 smtClean="0"/>
              <a:t>Запах алкоголя</a:t>
            </a:r>
            <a:endParaRPr lang="ru-RU" sz="2600" dirty="0"/>
          </a:p>
        </p:txBody>
      </p:sp>
      <p:sp>
        <p:nvSpPr>
          <p:cNvPr id="10" name="TextBox 9"/>
          <p:cNvSpPr txBox="1"/>
          <p:nvPr/>
        </p:nvSpPr>
        <p:spPr>
          <a:xfrm>
            <a:off x="179512" y="4542404"/>
            <a:ext cx="345638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 smtClean="0"/>
              <a:t>Нарушение мелкой моторики</a:t>
            </a:r>
            <a:endParaRPr lang="ru-RU" sz="26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8235" y="4243064"/>
            <a:ext cx="3855012" cy="257171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231846" y="4206053"/>
            <a:ext cx="314452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 smtClean="0"/>
              <a:t>Белесые налеты</a:t>
            </a:r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1136357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549823"/>
            <a:ext cx="4828988" cy="3308177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just"/>
            <a:r>
              <a:rPr lang="ru-RU" b="1" u="sng" dirty="0" err="1" smtClean="0">
                <a:solidFill>
                  <a:schemeClr val="tx1"/>
                </a:solidFill>
              </a:rPr>
              <a:t>Нистагм.</a:t>
            </a:r>
            <a:r>
              <a:rPr lang="ru-RU" dirty="0" err="1" smtClean="0">
                <a:solidFill>
                  <a:schemeClr val="tx1"/>
                </a:solidFill>
              </a:rPr>
              <a:t>Непроизвольные</a:t>
            </a:r>
            <a:r>
              <a:rPr lang="ru-RU" dirty="0" smtClean="0">
                <a:solidFill>
                  <a:schemeClr val="tx1"/>
                </a:solidFill>
              </a:rPr>
              <a:t> движения (или нистагм) очень часто являются признаком принятия наркотических веществ.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Физиологический нистагм (длительность от нескольких секунд до 1-2 минут)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5" name="Рисунок 4" descr="Qk1OJ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10" y="30235"/>
            <a:ext cx="4692784" cy="3519588"/>
          </a:xfrm>
          <a:prstGeom prst="rect">
            <a:avLst/>
          </a:prstGeom>
        </p:spPr>
      </p:pic>
      <p:pic>
        <p:nvPicPr>
          <p:cNvPr id="6" name="Рисунок 5" descr="BlaringIndelibleBlackmamba-max-1mb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8988" y="3549823"/>
            <a:ext cx="4315012" cy="330817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678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Алкогольное опьянение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268760"/>
            <a:ext cx="8712968" cy="54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/>
              <a:t>Легкая степень </a:t>
            </a:r>
            <a:r>
              <a:rPr lang="ru-RU" b="1" dirty="0"/>
              <a:t>алкогольного опьянения(0,3-1,5‰).</a:t>
            </a:r>
            <a:endParaRPr lang="ru-RU" b="1" dirty="0" smtClean="0"/>
          </a:p>
          <a:p>
            <a:r>
              <a:rPr lang="ru-RU" dirty="0" smtClean="0"/>
              <a:t>Характеризуется обычно повышенным настроением, многоречивостью, ускорением ассоциаций, снижением самокритики, увеличением амплитуды эмоциональных реакций, неустойчивостью внимания, нетерпеливостью и другими признаками преобладания психического возбуждения над торможением. Могут наблюдаться так же некоторые неврологические(нарушение координации тонких движений, нистагм) и вегетативные(гиперемия лица, учащение пульса и дыхания, </a:t>
            </a:r>
            <a:r>
              <a:rPr lang="ru-RU" dirty="0" err="1" smtClean="0"/>
              <a:t>гиперсаливация</a:t>
            </a:r>
            <a:r>
              <a:rPr lang="ru-RU" dirty="0" smtClean="0"/>
              <a:t>)расстройства.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678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Алкогольное опьянение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268760"/>
            <a:ext cx="8712968" cy="54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Средняя степень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алкогольного опьянения(1,5-2,5‰).</a:t>
            </a:r>
            <a:endParaRPr lang="ru-RU" b="1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ru-RU" dirty="0" smtClean="0"/>
              <a:t>Психические реакции утрачивают живость, мышление становится замедленным, непродуктивным, суждения-тривиальными и плоскими, речь-смазанной, ослабевает внимание, нарушается ориентировка в окружающем. Резко затрудняется понимание и правильная оценка происходящего. Эмоциональные реакции огрубляются, приобретают брутальный характер, </a:t>
            </a:r>
            <a:r>
              <a:rPr lang="ru-RU" dirty="0"/>
              <a:t>н</a:t>
            </a:r>
            <a:r>
              <a:rPr lang="ru-RU" dirty="0" smtClean="0"/>
              <a:t>астроение склоняется к угрюмости, гневливости или тупому равнодушию. Возникают грубые неврологические(атаксия, некоординированные движения, шаткая походка, дизартрия, ослабление болевой и температурной чувствительности)расстройства. Гиперемия лица сменяется </a:t>
            </a:r>
            <a:r>
              <a:rPr lang="ru-RU" dirty="0" err="1" smtClean="0"/>
              <a:t>цианотичностью</a:t>
            </a:r>
            <a:r>
              <a:rPr lang="ru-RU" dirty="0" smtClean="0"/>
              <a:t> и бледностью.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970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988840"/>
            <a:ext cx="8229600" cy="2016224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Общие признаки потребления</a:t>
            </a:r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678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Алкогольное опьянение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268760"/>
            <a:ext cx="8712968" cy="5400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 smtClean="0"/>
              <a:t>Сильная степень </a:t>
            </a:r>
            <a:r>
              <a:rPr lang="ru-RU" b="1" dirty="0"/>
              <a:t>алкогольного опьянения(2,5-3,0‰). </a:t>
            </a:r>
            <a:endParaRPr lang="ru-RU" b="1" dirty="0" smtClean="0"/>
          </a:p>
          <a:p>
            <a:pPr marL="0" indent="0">
              <a:buNone/>
            </a:pPr>
            <a:r>
              <a:rPr lang="ru-RU" b="1" dirty="0" smtClean="0"/>
              <a:t>Тяжелая степень </a:t>
            </a:r>
            <a:r>
              <a:rPr lang="ru-RU" b="1" dirty="0"/>
              <a:t>алкогольного опьянения(3,0-5,0‰).</a:t>
            </a:r>
            <a:endParaRPr lang="ru-RU" b="1" dirty="0" smtClean="0"/>
          </a:p>
          <a:p>
            <a:pPr marL="0" indent="0">
              <a:buNone/>
            </a:pPr>
            <a:r>
              <a:rPr lang="ru-RU" dirty="0" smtClean="0"/>
              <a:t>Характерны тяжёлые </a:t>
            </a:r>
            <a:r>
              <a:rPr lang="ru-RU" dirty="0"/>
              <a:t>расстройства психической деятельности (нарушения ориентировки, резкая заторможенность, сонливость, малая доступность контакту с окружающими, непонимание смысла вопросов, отрывочные бессмысленные высказывания);</a:t>
            </a:r>
          </a:p>
          <a:p>
            <a:pPr marL="0" indent="0">
              <a:buNone/>
            </a:pPr>
            <a:r>
              <a:rPr lang="ru-RU" dirty="0"/>
              <a:t>• выраженные вегетативно-сосудистые нарушения (тахикардия, артериальная гипотония, хриплое дыхание из-за скопления слизи в полости рта и носоглотке, бледность кожи и слизистых, потливость, в ряде случаев непроизвольное мочеиспускание, слабая реакция зрачков на свет);</a:t>
            </a:r>
          </a:p>
          <a:p>
            <a:pPr marL="0" indent="0">
              <a:buNone/>
            </a:pPr>
            <a:r>
              <a:rPr lang="ru-RU" dirty="0"/>
              <a:t>• тяжёлые двигательные и нервно-мышечные нарушения (неспособность самостоятельно стоять и выполнять целенаправленные действия, подавление сухожильных рефлексов, снижение </a:t>
            </a:r>
            <a:r>
              <a:rPr lang="ru-RU" dirty="0" err="1"/>
              <a:t>корнеальных</a:t>
            </a:r>
            <a:r>
              <a:rPr lang="ru-RU" dirty="0"/>
              <a:t> рефлексов</a:t>
            </a:r>
            <a:r>
              <a:rPr lang="ru-RU" dirty="0" smtClean="0"/>
              <a:t>)</a:t>
            </a:r>
          </a:p>
          <a:p>
            <a:pPr marL="0" indent="0">
              <a:buNone/>
            </a:pPr>
            <a:r>
              <a:rPr lang="ru-RU" b="1" dirty="0"/>
              <a:t>Смертельное отравление (свыше 5,0‰ )</a:t>
            </a:r>
          </a:p>
        </p:txBody>
      </p:sp>
    </p:spTree>
    <p:extLst>
      <p:ext uri="{BB962C8B-B14F-4D97-AF65-F5344CB8AC3E}">
        <p14:creationId xmlns:p14="http://schemas.microsoft.com/office/powerpoint/2010/main" val="3792602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24744"/>
            <a:ext cx="8613648" cy="1482440"/>
          </a:xfrm>
        </p:spPr>
        <p:txBody>
          <a:bodyPr/>
          <a:lstStyle/>
          <a:p>
            <a:r>
              <a:rPr lang="ru-RU" dirty="0" smtClean="0"/>
              <a:t>Синтетические наркотики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780928"/>
            <a:ext cx="4963616" cy="3722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442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929718" cy="1214446"/>
          </a:xfrm>
        </p:spPr>
        <p:txBody>
          <a:bodyPr anchor="t" anchorCtr="0">
            <a:normAutofit fontScale="90000"/>
          </a:bodyPr>
          <a:lstStyle/>
          <a:p>
            <a:pPr algn="ctr"/>
            <a:r>
              <a:rPr lang="en-US" sz="4000" b="1" dirty="0" smtClean="0"/>
              <a:t>a-PVP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ru-RU" sz="4000" dirty="0" smtClean="0"/>
              <a:t>(</a:t>
            </a:r>
            <a:r>
              <a:rPr lang="en-US" sz="4000" dirty="0"/>
              <a:t>a-</a:t>
            </a:r>
            <a:r>
              <a:rPr lang="ru-RU" sz="4000" dirty="0" err="1" smtClean="0"/>
              <a:t>пирролидинопентиофенон</a:t>
            </a:r>
            <a:r>
              <a:rPr lang="en-US" sz="4000" dirty="0" smtClean="0"/>
              <a:t>)</a:t>
            </a:r>
            <a:endParaRPr lang="ru-RU" sz="400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31681" y="1357298"/>
            <a:ext cx="8858312" cy="5643578"/>
          </a:xfrm>
        </p:spPr>
        <p:txBody>
          <a:bodyPr>
            <a:noAutofit/>
          </a:bodyPr>
          <a:lstStyle/>
          <a:p>
            <a:pPr algn="just"/>
            <a:r>
              <a:rPr lang="en-US" sz="1800" i="1" dirty="0" smtClean="0"/>
              <a:t>a-PVP</a:t>
            </a:r>
            <a:r>
              <a:rPr lang="ru-RU" sz="1800" dirty="0" smtClean="0"/>
              <a:t>-</a:t>
            </a:r>
            <a:r>
              <a:rPr lang="ru-RU" sz="1800" dirty="0" err="1" smtClean="0"/>
              <a:t>психостимулятор</a:t>
            </a:r>
            <a:r>
              <a:rPr lang="ru-RU" sz="1800" dirty="0" smtClean="0"/>
              <a:t> </a:t>
            </a:r>
            <a:r>
              <a:rPr lang="ru-RU" sz="1800" dirty="0"/>
              <a:t>из группы синтетических </a:t>
            </a:r>
            <a:r>
              <a:rPr lang="ru-RU" sz="1800" dirty="0" err="1"/>
              <a:t>катинонов</a:t>
            </a:r>
            <a:r>
              <a:rPr lang="ru-RU" sz="1800" dirty="0"/>
              <a:t>. </a:t>
            </a:r>
          </a:p>
          <a:p>
            <a:pPr algn="just"/>
            <a:r>
              <a:rPr lang="ru-RU" sz="1800" dirty="0" smtClean="0"/>
              <a:t>Главное </a:t>
            </a:r>
            <a:r>
              <a:rPr lang="ru-RU" sz="1800" dirty="0"/>
              <a:t>действие Альфа-ПВП – </a:t>
            </a:r>
            <a:r>
              <a:rPr lang="ru-RU" sz="1800" b="1" dirty="0"/>
              <a:t>стимуляция ЦНС </a:t>
            </a:r>
            <a:r>
              <a:rPr lang="ru-RU" sz="1800" dirty="0"/>
              <a:t>за счет повышенного производства и высвобождения норадреналина и дофамина после употребления вещества. Эффект – </a:t>
            </a:r>
            <a:r>
              <a:rPr lang="ru-RU" sz="1800" b="1" dirty="0"/>
              <a:t>высокая психическая активность. </a:t>
            </a:r>
            <a:r>
              <a:rPr lang="ru-RU" sz="1800" dirty="0"/>
              <a:t>С началом действия наркотика в разы возрастает работоспособность, исчезает вялость. Ускоряются функции речи и мышления</a:t>
            </a:r>
            <a:r>
              <a:rPr lang="ru-RU" sz="1800" dirty="0" smtClean="0"/>
              <a:t>.</a:t>
            </a:r>
            <a:endParaRPr lang="ru-RU" sz="1800" dirty="0"/>
          </a:p>
          <a:p>
            <a:pPr algn="just"/>
            <a:r>
              <a:rPr lang="ru-RU" sz="1800" dirty="0"/>
              <a:t>Пиковое действие наркотика наступает через 1 час после приема дозы. Затем эффекты ослабевают, а через 4 часа исчезают. Ощущение легкой эйфории сохраняется до 6 часов. По окончании действия препарата наркоман ощущает подавленность и разбитость</a:t>
            </a:r>
            <a:r>
              <a:rPr lang="ru-RU" sz="1800" dirty="0" smtClean="0"/>
              <a:t>.</a:t>
            </a:r>
          </a:p>
          <a:p>
            <a:pPr algn="just"/>
            <a:r>
              <a:rPr lang="ru-RU" sz="1800" dirty="0"/>
              <a:t>Продукты распада </a:t>
            </a:r>
            <a:r>
              <a:rPr lang="ru-RU" sz="1800" dirty="0" err="1"/>
              <a:t>катинонов</a:t>
            </a:r>
            <a:r>
              <a:rPr lang="ru-RU" sz="1800" dirty="0"/>
              <a:t> </a:t>
            </a:r>
            <a:r>
              <a:rPr lang="ru-RU" sz="1800" i="1" dirty="0"/>
              <a:t>циркулируют в кровеносном русле </a:t>
            </a:r>
            <a:r>
              <a:rPr lang="ru-RU" sz="1800" b="1" dirty="0"/>
              <a:t>от 3 до 7 дней.</a:t>
            </a:r>
            <a:r>
              <a:rPr lang="ru-RU" sz="1800" dirty="0"/>
              <a:t> Длительность нахождения наркотика зависит от принятой дозы, стажа наркозависимости, состояния почек и </a:t>
            </a:r>
            <a:r>
              <a:rPr lang="ru-RU" sz="1800" dirty="0" smtClean="0"/>
              <a:t>печени. Выявить </a:t>
            </a:r>
            <a:r>
              <a:rPr lang="ru-RU" sz="1800" dirty="0"/>
              <a:t>следы наркотика </a:t>
            </a:r>
            <a:r>
              <a:rPr lang="ru-RU" sz="1800" dirty="0" smtClean="0"/>
              <a:t> в моче можно </a:t>
            </a:r>
            <a:r>
              <a:rPr lang="ru-RU" sz="1800" dirty="0"/>
              <a:t>в течение 6 дней даже после однократного </a:t>
            </a:r>
            <a:r>
              <a:rPr lang="ru-RU" sz="1800" dirty="0" smtClean="0"/>
              <a:t>применения. У лиц, злоупотребляющих </a:t>
            </a:r>
            <a:r>
              <a:rPr lang="ru-RU" sz="1800" dirty="0" err="1"/>
              <a:t>катинонами</a:t>
            </a:r>
            <a:r>
              <a:rPr lang="ru-RU" sz="1800" dirty="0"/>
              <a:t> длительное время, синтетические </a:t>
            </a:r>
            <a:r>
              <a:rPr lang="ru-RU" sz="1800" dirty="0" err="1"/>
              <a:t>катиноны</a:t>
            </a:r>
            <a:r>
              <a:rPr lang="ru-RU" sz="1800" dirty="0"/>
              <a:t> сохраняются в моче более 1 недели.</a:t>
            </a:r>
          </a:p>
          <a:p>
            <a:endParaRPr lang="ru-RU" sz="1800" dirty="0"/>
          </a:p>
          <a:p>
            <a:endParaRPr lang="ru-RU" sz="1800" dirty="0"/>
          </a:p>
        </p:txBody>
      </p:sp>
      <p:pic>
        <p:nvPicPr>
          <p:cNvPr id="4" name="Рисунок 3" descr="VYg6xA1IsxA.jpg"/>
          <p:cNvPicPr>
            <a:picLocks noChangeAspect="1"/>
          </p:cNvPicPr>
          <p:nvPr/>
        </p:nvPicPr>
        <p:blipFill>
          <a:blip r:embed="rId3" cstate="print"/>
          <a:srcRect l="13990" t="5297" r="13990" b="13989"/>
          <a:stretch>
            <a:fillRect/>
          </a:stretch>
        </p:blipFill>
        <p:spPr>
          <a:xfrm>
            <a:off x="7740352" y="214290"/>
            <a:ext cx="1211149" cy="1357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458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VYg6xA1IsxA.jpg"/>
          <p:cNvPicPr>
            <a:picLocks noChangeAspect="1"/>
          </p:cNvPicPr>
          <p:nvPr/>
        </p:nvPicPr>
        <p:blipFill>
          <a:blip r:embed="rId2" cstate="print"/>
          <a:srcRect l="13990" t="5297" r="13990" b="13989"/>
          <a:stretch>
            <a:fillRect/>
          </a:stretch>
        </p:blipFill>
        <p:spPr>
          <a:xfrm>
            <a:off x="7643834" y="214290"/>
            <a:ext cx="1211149" cy="135732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821644" cy="88290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err="1" smtClean="0"/>
              <a:t>Мефедрон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sz="2200" dirty="0" smtClean="0"/>
              <a:t>(сленговое название: </a:t>
            </a:r>
            <a:r>
              <a:rPr lang="ru-RU" sz="2200" dirty="0" err="1" smtClean="0"/>
              <a:t>меф</a:t>
            </a:r>
            <a:r>
              <a:rPr lang="ru-RU" sz="2200" dirty="0" smtClean="0"/>
              <a:t>, </a:t>
            </a:r>
            <a:r>
              <a:rPr lang="ru-RU" sz="2200" dirty="0" err="1" smtClean="0"/>
              <a:t>мефка</a:t>
            </a:r>
            <a:r>
              <a:rPr lang="ru-RU" sz="2200" dirty="0" smtClean="0"/>
              <a:t>, мяу, соль,) </a:t>
            </a:r>
            <a:endParaRPr lang="ru-RU" sz="2200" b="1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71406" y="1357298"/>
            <a:ext cx="8786874" cy="5357850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i="1" dirty="0" err="1" smtClean="0"/>
              <a:t>Мефедрон</a:t>
            </a:r>
            <a:r>
              <a:rPr lang="ru-RU" i="1" dirty="0" smtClean="0"/>
              <a:t> </a:t>
            </a:r>
            <a:r>
              <a:rPr lang="ru-RU" dirty="0" smtClean="0"/>
              <a:t>представляет </a:t>
            </a:r>
            <a:r>
              <a:rPr lang="ru-RU" dirty="0"/>
              <a:t>собой синтетическое соединение, производное </a:t>
            </a:r>
            <a:r>
              <a:rPr lang="ru-RU" dirty="0" err="1"/>
              <a:t>катинона</a:t>
            </a:r>
            <a:r>
              <a:rPr lang="ru-RU" dirty="0"/>
              <a:t>. </a:t>
            </a:r>
            <a:r>
              <a:rPr lang="ru-RU" dirty="0" smtClean="0"/>
              <a:t>Включают </a:t>
            </a:r>
            <a:r>
              <a:rPr lang="ru-RU" dirty="0"/>
              <a:t>его в группу </a:t>
            </a:r>
            <a:r>
              <a:rPr lang="ru-RU" b="1" dirty="0" smtClean="0"/>
              <a:t>стимуляторов</a:t>
            </a:r>
            <a:r>
              <a:rPr lang="ru-RU" b="1" dirty="0"/>
              <a:t> </a:t>
            </a:r>
            <a:r>
              <a:rPr lang="ru-RU" dirty="0" smtClean="0"/>
              <a:t>и </a:t>
            </a:r>
            <a:r>
              <a:rPr lang="ru-RU" b="1" dirty="0" err="1" smtClean="0"/>
              <a:t>эмпатогенов</a:t>
            </a:r>
            <a:r>
              <a:rPr lang="ru-RU" b="1" dirty="0" smtClean="0"/>
              <a:t> </a:t>
            </a:r>
            <a:r>
              <a:rPr lang="ru-RU" sz="2200" dirty="0" smtClean="0"/>
              <a:t>(вызывают </a:t>
            </a:r>
            <a:r>
              <a:rPr lang="ru-RU" sz="2200" dirty="0"/>
              <a:t>специфические эмоциональные и социальные реакции, в частности, повышают </a:t>
            </a:r>
            <a:r>
              <a:rPr lang="ru-RU" sz="2200" dirty="0" err="1"/>
              <a:t>эмпатию</a:t>
            </a:r>
            <a:r>
              <a:rPr lang="ru-RU" sz="2200" dirty="0"/>
              <a:t> и открытость по отношению к людям</a:t>
            </a:r>
            <a:r>
              <a:rPr lang="ru-RU" sz="2200" dirty="0" smtClean="0"/>
              <a:t>). </a:t>
            </a:r>
          </a:p>
          <a:p>
            <a:pPr algn="just"/>
            <a:r>
              <a:rPr lang="ru-RU" dirty="0" smtClean="0"/>
              <a:t>Эффект </a:t>
            </a:r>
            <a:r>
              <a:rPr lang="ru-RU" dirty="0" err="1" smtClean="0"/>
              <a:t>мефедрона</a:t>
            </a:r>
            <a:r>
              <a:rPr lang="ru-RU" dirty="0" smtClean="0"/>
              <a:t> длится недолго. Спустя 30-40 минут действие наркотика ослабевает. Эйфорию сменяет ухудшение аппетита, приводящее к резкому похудению и проблемам с пищеварительной системой. В течение 24-48 часов после последней дозы может развивается абстиненция.</a:t>
            </a:r>
          </a:p>
          <a:p>
            <a:pPr algn="just" fontAlgn="base"/>
            <a:r>
              <a:rPr lang="ru-RU" dirty="0" smtClean="0"/>
              <a:t>Всего 1 раз употребив «соли», организм человека будет избавляться от них минимум двое суток, </a:t>
            </a:r>
            <a:r>
              <a:rPr lang="ru-RU" b="1" dirty="0" smtClean="0"/>
              <a:t>анализы покажут </a:t>
            </a:r>
            <a:r>
              <a:rPr lang="ru-RU" dirty="0" smtClean="0"/>
              <a:t>признаки употребления «</a:t>
            </a:r>
            <a:r>
              <a:rPr lang="ru-RU" dirty="0" err="1" smtClean="0"/>
              <a:t>мефа</a:t>
            </a:r>
            <a:r>
              <a:rPr lang="ru-RU" dirty="0" smtClean="0"/>
              <a:t>» </a:t>
            </a:r>
            <a:r>
              <a:rPr lang="ru-RU" b="1" dirty="0" smtClean="0"/>
              <a:t>в течение 48 часов</a:t>
            </a:r>
            <a:r>
              <a:rPr lang="ru-RU" dirty="0" smtClean="0"/>
              <a:t>. До четырех суток выводится </a:t>
            </a:r>
            <a:r>
              <a:rPr lang="ru-RU" dirty="0" err="1" smtClean="0"/>
              <a:t>мефедрон</a:t>
            </a:r>
            <a:r>
              <a:rPr lang="ru-RU" dirty="0" smtClean="0"/>
              <a:t> в том случае, если у зависимого есть ряд заболеваний внутренних органов: печени, почек, а также ожирения и эндокринные изменения. На скорость метаболизма и выведения наркотика влияет и употребление различных </a:t>
            </a:r>
            <a:r>
              <a:rPr lang="ru-RU" dirty="0" err="1" smtClean="0"/>
              <a:t>медпрепаратов</a:t>
            </a:r>
            <a:r>
              <a:rPr lang="ru-RU" dirty="0" smtClean="0"/>
              <a:t>.</a:t>
            </a:r>
          </a:p>
          <a:p>
            <a:pPr algn="just" fontAlgn="base"/>
            <a:r>
              <a:rPr lang="ru-RU" dirty="0" smtClean="0"/>
              <a:t>Если же зависимый употреблял «</a:t>
            </a:r>
            <a:r>
              <a:rPr lang="ru-RU" dirty="0" err="1" smtClean="0"/>
              <a:t>меф</a:t>
            </a:r>
            <a:r>
              <a:rPr lang="ru-RU" dirty="0" smtClean="0"/>
              <a:t>» на регулярной основе, то срок выведения его из тканей составит около 7 дней, при наличии проблем со здоровьем – до 10 дней. </a:t>
            </a:r>
          </a:p>
          <a:p>
            <a:pPr algn="just"/>
            <a:r>
              <a:rPr lang="ru-RU" dirty="0" smtClean="0"/>
              <a:t>В волосах – в течение 90 дней после приема.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2897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535322" cy="596584"/>
          </a:xfrm>
        </p:spPr>
        <p:txBody>
          <a:bodyPr anchor="t" anchorCtr="0">
            <a:normAutofit fontScale="90000"/>
          </a:bodyPr>
          <a:lstStyle/>
          <a:p>
            <a:pPr algn="ctr"/>
            <a:r>
              <a:rPr lang="ru-RU" sz="4400" dirty="0" smtClean="0"/>
              <a:t>Признаки опьянения</a:t>
            </a:r>
            <a:r>
              <a:rPr lang="ru-RU" sz="4400" dirty="0" smtClean="0">
                <a:solidFill>
                  <a:schemeClr val="accent1"/>
                </a:solidFill>
              </a:rPr>
              <a:t>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28670"/>
            <a:ext cx="9001156" cy="3786214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Расширение или сужение зрачка</a:t>
            </a:r>
          </a:p>
          <a:p>
            <a:r>
              <a:rPr lang="ru-RU" dirty="0" smtClean="0"/>
              <a:t>Инъецированные склеры</a:t>
            </a:r>
          </a:p>
          <a:p>
            <a:r>
              <a:rPr lang="ru-RU" dirty="0" smtClean="0"/>
              <a:t>Скрежет зубами, непроизвольные судороги или спазм мышц нижней челюсти</a:t>
            </a:r>
          </a:p>
          <a:p>
            <a:r>
              <a:rPr lang="ru-RU" dirty="0" smtClean="0"/>
              <a:t>Прожорливость после употребления</a:t>
            </a:r>
          </a:p>
          <a:p>
            <a:r>
              <a:rPr lang="ru-RU" dirty="0" smtClean="0"/>
              <a:t>Высокий уровень концентрации и ускоренные мыслительные процессы. Однако, мышление становится «тоннельным», примитивным.</a:t>
            </a:r>
          </a:p>
          <a:p>
            <a:r>
              <a:rPr lang="ru-RU" dirty="0"/>
              <a:t>С</a:t>
            </a:r>
            <a:r>
              <a:rPr lang="ru-RU" dirty="0" smtClean="0"/>
              <a:t>клеивание </a:t>
            </a:r>
            <a:r>
              <a:rPr lang="ru-RU" dirty="0"/>
              <a:t>нескольких слов в </a:t>
            </a:r>
            <a:r>
              <a:rPr lang="ru-RU" dirty="0" smtClean="0"/>
              <a:t>одно(использование </a:t>
            </a:r>
            <a:r>
              <a:rPr lang="ru-RU" dirty="0"/>
              <a:t>несуществующих в речи </a:t>
            </a:r>
            <a:r>
              <a:rPr lang="ru-RU" dirty="0" smtClean="0"/>
              <a:t>слов)</a:t>
            </a:r>
            <a:endParaRPr lang="ru-RU" dirty="0"/>
          </a:p>
          <a:p>
            <a:r>
              <a:rPr lang="ru-RU" dirty="0"/>
              <a:t>Р</a:t>
            </a:r>
            <a:r>
              <a:rPr lang="ru-RU" dirty="0" smtClean="0"/>
              <a:t>ечь </a:t>
            </a:r>
            <a:r>
              <a:rPr lang="ru-RU" dirty="0"/>
              <a:t>невнятная, </a:t>
            </a:r>
            <a:r>
              <a:rPr lang="ru-RU" dirty="0" smtClean="0"/>
              <a:t>заплетающаяся</a:t>
            </a:r>
          </a:p>
          <a:p>
            <a:r>
              <a:rPr lang="ru-RU" dirty="0" smtClean="0"/>
              <a:t>Резкие движения, постоянная неоправданная активность без необходимости, «мельтешение».</a:t>
            </a:r>
          </a:p>
          <a:p>
            <a:r>
              <a:rPr lang="ru-RU" dirty="0" smtClean="0"/>
              <a:t>Замирание в неудобной позе, однотипные часто повторяющиеся движения</a:t>
            </a:r>
          </a:p>
          <a:p>
            <a:r>
              <a:rPr lang="ru-RU" dirty="0" smtClean="0"/>
              <a:t> Высокий уровень концентрации и ускоренные мыслительные процессы. Однако, вместо образного, мышление становиться «тоннельным», примитивным.</a:t>
            </a:r>
          </a:p>
          <a:p>
            <a:r>
              <a:rPr lang="ru-RU" dirty="0" smtClean="0"/>
              <a:t>Излишняя эмоциональность, жизнерадостность .Работа и домашние дела буквально «горят в руках»</a:t>
            </a:r>
          </a:p>
        </p:txBody>
      </p:sp>
      <p:pic>
        <p:nvPicPr>
          <p:cNvPr id="4" name="Рисунок 3" descr="E`ventor-narkoman-ili-7-priznakov-togo-chto-tyi-podsel-600x3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36" y="4500570"/>
            <a:ext cx="4286280" cy="2250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190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Расширение или сужение зрачка</a:t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340768"/>
            <a:ext cx="4877124" cy="279621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766" y="4341491"/>
            <a:ext cx="3432493" cy="244934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341491"/>
            <a:ext cx="4511904" cy="2373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816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908720"/>
            <a:ext cx="8748464" cy="11521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 smtClean="0"/>
              <a:t>Инъецированные склеры </a:t>
            </a:r>
            <a:br>
              <a:rPr lang="ru-RU" sz="4400" dirty="0" smtClean="0"/>
            </a:br>
            <a:r>
              <a:rPr lang="ru-RU" sz="4400" dirty="0" smtClean="0"/>
              <a:t>(«красные глаза»)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628800"/>
            <a:ext cx="3956811" cy="2967608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395" y="1628800"/>
            <a:ext cx="4452268" cy="294962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9443" y="4768650"/>
            <a:ext cx="2914091" cy="2089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406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Спазм или судороги нижней челюсти</a:t>
            </a:r>
            <a:endParaRPr lang="ru-RU" dirty="0"/>
          </a:p>
        </p:txBody>
      </p:sp>
      <p:pic>
        <p:nvPicPr>
          <p:cNvPr id="4" name="Содержимое 3" descr="ad70281773441665189b055828fe1a9700088886_85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44" y="1714488"/>
            <a:ext cx="4695932" cy="2491606"/>
          </a:xfrm>
        </p:spPr>
      </p:pic>
      <p:pic>
        <p:nvPicPr>
          <p:cNvPr id="5" name="Рисунок 4" descr="maxresdefault.jpg"/>
          <p:cNvPicPr>
            <a:picLocks noChangeAspect="1"/>
          </p:cNvPicPr>
          <p:nvPr/>
        </p:nvPicPr>
        <p:blipFill>
          <a:blip r:embed="rId3"/>
          <a:srcRect l="5468" r="45312" b="5555"/>
          <a:stretch>
            <a:fillRect/>
          </a:stretch>
        </p:blipFill>
        <p:spPr>
          <a:xfrm>
            <a:off x="4857752" y="2214554"/>
            <a:ext cx="4143372" cy="4472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369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06760" cy="668022"/>
          </a:xfrm>
        </p:spPr>
        <p:txBody>
          <a:bodyPr anchor="t" anchorCtr="0">
            <a:normAutofit fontScale="90000"/>
          </a:bodyPr>
          <a:lstStyle/>
          <a:p>
            <a:pPr algn="ctr"/>
            <a:r>
              <a:rPr lang="ru-RU" dirty="0" smtClean="0"/>
              <a:t>Признаки употребления</a:t>
            </a:r>
            <a:r>
              <a:rPr lang="ru-RU" dirty="0">
                <a:solidFill>
                  <a:schemeClr val="accent1"/>
                </a:solidFill>
              </a:rPr>
              <a:t/>
            </a:r>
            <a:br>
              <a:rPr lang="ru-RU" dirty="0">
                <a:solidFill>
                  <a:schemeClr val="accent1"/>
                </a:solidFill>
              </a:rPr>
            </a:b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000108"/>
            <a:ext cx="3962720" cy="5669252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 smtClean="0"/>
              <a:t>Использование капель для глаз (из-за сухости слизистой, под предлогом конъюнктивита)</a:t>
            </a:r>
            <a:endParaRPr lang="en-US" dirty="0" smtClean="0"/>
          </a:p>
          <a:p>
            <a:pPr algn="just"/>
            <a:r>
              <a:rPr lang="ru-RU" dirty="0" smtClean="0"/>
              <a:t>Отсутствие аппетита длительное время(из-за нарушений работы ЖКТ, тошноты, рвоты) и нарастающая худоба</a:t>
            </a:r>
          </a:p>
          <a:p>
            <a:pPr algn="just"/>
            <a:r>
              <a:rPr lang="ru-RU" dirty="0" smtClean="0"/>
              <a:t>Постоянное тревожное состояние, неумение расслабиться и успокоиться.</a:t>
            </a:r>
          </a:p>
          <a:p>
            <a:pPr algn="just"/>
            <a:r>
              <a:rPr lang="ru-RU" dirty="0" smtClean="0"/>
              <a:t>Нарушения сна, вплоть до его отсутствия в течение нескольких дней подряд.</a:t>
            </a:r>
          </a:p>
          <a:p>
            <a:pPr algn="just"/>
            <a:r>
              <a:rPr lang="ru-RU" dirty="0" smtClean="0"/>
              <a:t>Изменение привычного образа жизни</a:t>
            </a:r>
          </a:p>
          <a:p>
            <a:endParaRPr lang="ru-RU" dirty="0" smtClean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Рисунок 3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7686" y="2428868"/>
            <a:ext cx="4672024" cy="233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930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143932" cy="85724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Инструменты для потребления</a:t>
            </a:r>
            <a:endParaRPr lang="ru-RU" dirty="0"/>
          </a:p>
        </p:txBody>
      </p:sp>
      <p:pic>
        <p:nvPicPr>
          <p:cNvPr id="4" name="Содержимое 3" descr="tak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1071546"/>
            <a:ext cx="3929090" cy="2796202"/>
          </a:xfrm>
        </p:spPr>
      </p:pic>
      <p:pic>
        <p:nvPicPr>
          <p:cNvPr id="5" name="Рисунок 4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7686" y="1071546"/>
            <a:ext cx="4643470" cy="2786082"/>
          </a:xfrm>
          <a:prstGeom prst="rect">
            <a:avLst/>
          </a:prstGeom>
        </p:spPr>
      </p:pic>
      <p:pic>
        <p:nvPicPr>
          <p:cNvPr id="6" name="Рисунок 5" descr="soly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0298" y="3880815"/>
            <a:ext cx="4286280" cy="2852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017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16632"/>
            <a:ext cx="6807700" cy="648072"/>
          </a:xfrm>
        </p:spPr>
        <p:txBody>
          <a:bodyPr anchor="t" anchorCtr="0"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Изменение внешнего вида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776" y="980728"/>
            <a:ext cx="9037272" cy="2610708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2600" dirty="0" smtClean="0">
                <a:solidFill>
                  <a:schemeClr val="tx1"/>
                </a:solidFill>
              </a:rPr>
              <a:t>Абсолютное безразличие к своему внешнему виду, одежде и гигиене. Это особенно явный показатель, если раньше этот человек всегда следил за своей внешностью.</a:t>
            </a:r>
          </a:p>
          <a:p>
            <a:pPr lvl="0" algn="just"/>
            <a:r>
              <a:rPr lang="ru-RU" sz="2600" dirty="0" smtClean="0">
                <a:solidFill>
                  <a:schemeClr val="tx1"/>
                </a:solidFill>
              </a:rPr>
              <a:t>Обратите внимание на пятна на одежде, которые могут быть оставлены рвотой, мочой, кровью или ожогами.</a:t>
            </a:r>
          </a:p>
          <a:p>
            <a:pPr algn="just"/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3591436"/>
            <a:ext cx="5711577" cy="309930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357166"/>
            <a:ext cx="8329642" cy="63266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Инструменты для потребления</a:t>
            </a:r>
            <a:endParaRPr lang="ru-RU" dirty="0"/>
          </a:p>
        </p:txBody>
      </p:sp>
      <p:pic>
        <p:nvPicPr>
          <p:cNvPr id="4" name="Содержимое 3" descr="solisamara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1071546"/>
            <a:ext cx="3714776" cy="2786082"/>
          </a:xfrm>
        </p:spPr>
      </p:pic>
      <p:pic>
        <p:nvPicPr>
          <p:cNvPr id="5" name="Рисунок 4" descr="sol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4003359"/>
            <a:ext cx="4286248" cy="2854641"/>
          </a:xfrm>
          <a:prstGeom prst="rect">
            <a:avLst/>
          </a:prstGeom>
        </p:spPr>
      </p:pic>
      <p:pic>
        <p:nvPicPr>
          <p:cNvPr id="6" name="Рисунок 5" descr="TMVTqOg2Xk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9124" y="1071546"/>
            <a:ext cx="4214842" cy="2791286"/>
          </a:xfrm>
          <a:prstGeom prst="rect">
            <a:avLst/>
          </a:prstGeom>
        </p:spPr>
      </p:pic>
      <p:pic>
        <p:nvPicPr>
          <p:cNvPr id="7" name="Рисунок 6" descr="images (1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9190" y="4000504"/>
            <a:ext cx="3814904" cy="2857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354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052736"/>
            <a:ext cx="8856984" cy="1626456"/>
          </a:xfrm>
        </p:spPr>
        <p:txBody>
          <a:bodyPr/>
          <a:lstStyle/>
          <a:p>
            <a:pPr algn="ctr"/>
            <a:r>
              <a:rPr lang="ru-RU" dirty="0" smtClean="0"/>
              <a:t>Летучие токсические вещества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2996951"/>
            <a:ext cx="4644008" cy="3478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338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8568952" cy="1008112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ru-RU" dirty="0" smtClean="0"/>
              <a:t>Токсикомания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96752"/>
            <a:ext cx="8640960" cy="5472608"/>
          </a:xfrm>
        </p:spPr>
        <p:txBody>
          <a:bodyPr>
            <a:normAutofit/>
          </a:bodyPr>
          <a:lstStyle/>
          <a:p>
            <a:r>
              <a:rPr lang="ru-RU" dirty="0" err="1"/>
              <a:t>Тoксикомания</a:t>
            </a:r>
            <a:r>
              <a:rPr lang="ru-RU" dirty="0"/>
              <a:t> — серьезная болезнь, характеризующаяся физической и психической зависимостью, соматическими нарушениями и патологическим изменением личности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 smtClean="0"/>
              <a:t>В </a:t>
            </a:r>
            <a:r>
              <a:rPr lang="ru-RU" dirty="0"/>
              <a:t>зависимости от действующих компонентов, применяемых для достижения наркотического опьянения, токсикомания делится на несколько </a:t>
            </a:r>
            <a:r>
              <a:rPr lang="ru-RU" dirty="0" smtClean="0"/>
              <a:t>видов:</a:t>
            </a:r>
          </a:p>
          <a:p>
            <a:r>
              <a:rPr lang="ru-RU" dirty="0"/>
              <a:t>Применение летучих веществ</a:t>
            </a:r>
          </a:p>
          <a:p>
            <a:r>
              <a:rPr lang="ru-RU" dirty="0" smtClean="0"/>
              <a:t>Применение </a:t>
            </a:r>
            <a:r>
              <a:rPr lang="ru-RU" dirty="0"/>
              <a:t>медикаментозных </a:t>
            </a:r>
            <a:r>
              <a:rPr lang="ru-RU" dirty="0" smtClean="0"/>
              <a:t>препаратов(чаще </a:t>
            </a:r>
            <a:r>
              <a:rPr lang="ru-RU" dirty="0"/>
              <a:t>всего интерес токсикоманов вызывают транквилизаторы, но также могут использоваться стимуляторы, </a:t>
            </a:r>
            <a:r>
              <a:rPr lang="ru-RU" dirty="0" err="1"/>
              <a:t>холинолитики</a:t>
            </a:r>
            <a:r>
              <a:rPr lang="ru-RU" dirty="0"/>
              <a:t>, снотворные препараты, неконтролируемый прием которых способен причинить большой вред. )</a:t>
            </a:r>
          </a:p>
        </p:txBody>
      </p:sp>
    </p:spTree>
    <p:extLst>
      <p:ext uri="{BB962C8B-B14F-4D97-AF65-F5344CB8AC3E}">
        <p14:creationId xmlns:p14="http://schemas.microsoft.com/office/powerpoint/2010/main" val="1630309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8568952" cy="1008112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ru-RU" dirty="0" smtClean="0"/>
              <a:t>Токсикомания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96752"/>
            <a:ext cx="8640960" cy="5472608"/>
          </a:xfrm>
        </p:spPr>
        <p:txBody>
          <a:bodyPr>
            <a:normAutofit/>
          </a:bodyPr>
          <a:lstStyle/>
          <a:p>
            <a:r>
              <a:rPr lang="ru-RU" dirty="0" smtClean="0"/>
              <a:t>У начинающих потребителей после 3-5 вдохов появляется легкое головокружение, шум в голове, першение в горле, </a:t>
            </a:r>
            <a:r>
              <a:rPr lang="ru-RU" dirty="0" err="1" smtClean="0"/>
              <a:t>слезо</a:t>
            </a:r>
            <a:r>
              <a:rPr lang="ru-RU" dirty="0" smtClean="0"/>
              <a:t>-слюнотечение, двоение в глазах, легкое оглушение. Зрачки расширяются и пульс учащается. Затрудняется концентрация внимания, замедляется реакция на внешние раздражители. Речь становится </a:t>
            </a:r>
            <a:r>
              <a:rPr lang="ru-RU" dirty="0" err="1" smtClean="0"/>
              <a:t>дезартричной</a:t>
            </a:r>
            <a:r>
              <a:rPr lang="ru-RU" dirty="0" smtClean="0"/>
              <a:t>. Если вдыхание прекращается, то  состояние опьянения продолжается еще 10-15мин и сменяется неприятными ощущениями тяжести в голове и головной болью. Появляется жажда, тошнота, рвота. При длительном сроке потребления может возникнуть, вслед за </a:t>
            </a:r>
            <a:r>
              <a:rPr lang="ru-RU" dirty="0" err="1" smtClean="0"/>
              <a:t>оглушенностью</a:t>
            </a:r>
            <a:r>
              <a:rPr lang="ru-RU" dirty="0" smtClean="0"/>
              <a:t>  и расслабленностью, психомоторное беспокойство, возбуждение.</a:t>
            </a:r>
          </a:p>
          <a:p>
            <a:r>
              <a:rPr lang="ru-RU" dirty="0" smtClean="0"/>
              <a:t>Пик концентрации достигается через 15-30 мин. Период полувыведения от нескольких часов до нескольких дней в зависимости от вида летучих растворителей.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0400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8568952" cy="1008112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ru-RU" dirty="0" smtClean="0"/>
              <a:t>Летучие токсические вещества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980728"/>
            <a:ext cx="8856984" cy="5688632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Для </a:t>
            </a:r>
            <a:r>
              <a:rPr lang="ru-RU" dirty="0"/>
              <a:t>вдыхания химических средств используются полиэтиленовые пакеты, использование которых делает пары более </a:t>
            </a:r>
            <a:r>
              <a:rPr lang="ru-RU" dirty="0" smtClean="0"/>
              <a:t>концентрированными.</a:t>
            </a:r>
          </a:p>
          <a:p>
            <a:r>
              <a:rPr lang="ru-RU" b="1" dirty="0" smtClean="0"/>
              <a:t>Клей</a:t>
            </a:r>
            <a:r>
              <a:rPr lang="ru-RU" b="1" dirty="0"/>
              <a:t>. </a:t>
            </a:r>
            <a:r>
              <a:rPr lang="ru-RU" dirty="0"/>
              <a:t>Поначалу вдыхание клея определенных сортов приносит подъем сознания, легкость в теле, эйфорию</a:t>
            </a:r>
            <a:r>
              <a:rPr lang="ru-RU" dirty="0" smtClean="0"/>
              <a:t>. Возникают видения, напоминающие мультипликационные фильмы. </a:t>
            </a:r>
            <a:r>
              <a:rPr lang="ru-RU" dirty="0"/>
              <a:t>После окончания действия вещества начинает болеть голова, появляется изнурительная тошнота, резкие перемены настроения, безразличие.</a:t>
            </a:r>
          </a:p>
          <a:p>
            <a:r>
              <a:rPr lang="ru-RU" b="1" dirty="0"/>
              <a:t>Ацетон</a:t>
            </a:r>
            <a:r>
              <a:rPr lang="ru-RU" dirty="0"/>
              <a:t>. Этот химикат вызывает яркие галлюцинации, часто — сексуального </a:t>
            </a:r>
            <a:r>
              <a:rPr lang="ru-RU" dirty="0" smtClean="0"/>
              <a:t>содержания, красочные </a:t>
            </a:r>
            <a:r>
              <a:rPr lang="ru-RU" dirty="0" err="1" smtClean="0"/>
              <a:t>грезоподобные</a:t>
            </a:r>
            <a:r>
              <a:rPr lang="ru-RU" dirty="0" smtClean="0"/>
              <a:t> фантазии. Спустя </a:t>
            </a:r>
            <a:r>
              <a:rPr lang="ru-RU" dirty="0"/>
              <a:t>минут тридцать после прекращения вдыхания паров бензина опьянение прекращается, а на смену ему приходит сильная слабость, вялость, тошнота и рвота, раздражительность, сменяющаяся апатией. При длительном вдыхании паров ацетона возможно наступление комы.</a:t>
            </a:r>
          </a:p>
          <a:p>
            <a:r>
              <a:rPr lang="ru-RU" b="1" dirty="0"/>
              <a:t>Бензин. </a:t>
            </a:r>
            <a:r>
              <a:rPr lang="ru-RU" dirty="0"/>
              <a:t>Опьянение вызывают ароматические углеводороды (толуол, бензол, ксилол). Поначалу происходит сильное раздражение дыхательных путей, возникает першение в горле и кашель. После этого постепенно приходит чувство </a:t>
            </a:r>
            <a:r>
              <a:rPr lang="ru-RU" dirty="0" smtClean="0"/>
              <a:t>эйфории и длительной расторможённости, </a:t>
            </a:r>
            <a:r>
              <a:rPr lang="ru-RU" dirty="0"/>
              <a:t>которое сменяется вялостью и глубокой апатией</a:t>
            </a:r>
            <a:r>
              <a:rPr lang="ru-RU" dirty="0" smtClean="0"/>
              <a:t>. Может возникать делирий с истинными зрительными и слуховыми галлюцинациями. Встречается и визуализация представлений.</a:t>
            </a:r>
            <a:endParaRPr lang="ru-RU" dirty="0"/>
          </a:p>
          <a:p>
            <a:r>
              <a:rPr lang="ru-RU" b="1" dirty="0"/>
              <a:t>Растворители нитрокрасок. </a:t>
            </a:r>
            <a:r>
              <a:rPr lang="ru-RU" dirty="0"/>
              <a:t>Средства вызывают легкое чувство эйфории, за которым наступают звуковые и зрительные галлюцинации, двигательное оживление. Выход из наркотического опьянения характеризуется сильными головными болями, ощущением слабости, рвотой. Экстаз быстро сменяется злобой и приступами агрессии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5112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463884" cy="810898"/>
          </a:xfrm>
        </p:spPr>
        <p:txBody>
          <a:bodyPr anchor="t" anchorCtr="0">
            <a:normAutofit fontScale="90000"/>
          </a:bodyPr>
          <a:lstStyle/>
          <a:p>
            <a:pPr algn="ctr"/>
            <a:r>
              <a:rPr lang="ru-RU" dirty="0" smtClean="0"/>
              <a:t>Признаки употребления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928670"/>
            <a:ext cx="6605926" cy="5740690"/>
          </a:xfrm>
        </p:spPr>
        <p:txBody>
          <a:bodyPr>
            <a:normAutofit/>
          </a:bodyPr>
          <a:lstStyle/>
          <a:p>
            <a:r>
              <a:rPr lang="ru-RU" dirty="0" smtClean="0"/>
              <a:t>Расширение зрачка</a:t>
            </a:r>
          </a:p>
          <a:p>
            <a:r>
              <a:rPr lang="ru-RU" dirty="0" smtClean="0"/>
              <a:t>Резкий химический запах от потребителя</a:t>
            </a:r>
          </a:p>
          <a:p>
            <a:r>
              <a:rPr lang="ru-RU" dirty="0" smtClean="0"/>
              <a:t>Невнятная, ускоренная речь</a:t>
            </a:r>
          </a:p>
          <a:p>
            <a:r>
              <a:rPr lang="ru-RU" dirty="0" smtClean="0"/>
              <a:t>Эйфория, повышенное настроение</a:t>
            </a:r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                     </a:t>
            </a:r>
          </a:p>
          <a:p>
            <a:pPr algn="ctr">
              <a:buNone/>
            </a:pPr>
            <a:r>
              <a:rPr lang="ru-RU" dirty="0" smtClean="0"/>
              <a:t>  ***</a:t>
            </a:r>
          </a:p>
          <a:p>
            <a:r>
              <a:rPr lang="ru-RU" dirty="0" smtClean="0"/>
              <a:t>Покраснение </a:t>
            </a:r>
            <a:r>
              <a:rPr lang="ru-RU" dirty="0"/>
              <a:t>или сыпь вокруг носа или </a:t>
            </a:r>
            <a:r>
              <a:rPr lang="ru-RU" dirty="0" smtClean="0"/>
              <a:t>рта</a:t>
            </a:r>
          </a:p>
          <a:p>
            <a:r>
              <a:rPr lang="ru-RU" dirty="0" smtClean="0"/>
              <a:t>Постоянный </a:t>
            </a:r>
            <a:r>
              <a:rPr lang="ru-RU" dirty="0"/>
              <a:t>раздражающий </a:t>
            </a:r>
            <a:r>
              <a:rPr lang="ru-RU" dirty="0" smtClean="0"/>
              <a:t>кашель</a:t>
            </a:r>
          </a:p>
          <a:p>
            <a:r>
              <a:rPr lang="ru-RU" dirty="0" smtClean="0"/>
              <a:t>Изменение привычного </a:t>
            </a:r>
            <a:r>
              <a:rPr lang="ru-RU" dirty="0"/>
              <a:t>образа жизни</a:t>
            </a:r>
          </a:p>
          <a:p>
            <a:endParaRPr lang="ru-RU" dirty="0" smtClean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Рисунок 3" descr="png-transparent-drug-addict-halloween-snot-teenager-torch-flame-zombie-undead-monster-thumbnai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5074" y="1857364"/>
            <a:ext cx="2700019" cy="285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905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88640"/>
            <a:ext cx="8786842" cy="811468"/>
          </a:xfrm>
        </p:spPr>
        <p:txBody>
          <a:bodyPr anchor="t" anchorCtr="0">
            <a:normAutofit/>
          </a:bodyPr>
          <a:lstStyle/>
          <a:p>
            <a:pPr algn="ctr"/>
            <a:r>
              <a:rPr lang="ru-RU" dirty="0" smtClean="0">
                <a:solidFill>
                  <a:schemeClr val="accent1"/>
                </a:solidFill>
              </a:rPr>
              <a:t> </a:t>
            </a:r>
            <a:r>
              <a:rPr lang="ru-RU" dirty="0" smtClean="0"/>
              <a:t>Инструменты для потребления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785794"/>
            <a:ext cx="4000528" cy="278608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Зажигалки</a:t>
            </a: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Баллон с газом для заправки зажигалок</a:t>
            </a:r>
          </a:p>
          <a:p>
            <a:pPr>
              <a:buNone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  (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</a:rPr>
              <a:t>сниффинг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)</a:t>
            </a: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Летучие токсические вещества</a:t>
            </a:r>
          </a:p>
        </p:txBody>
      </p:sp>
      <p:pic>
        <p:nvPicPr>
          <p:cNvPr id="4" name="Рисунок 3" descr="post-1467-0-96719200-1307987084_thumb.jpg"/>
          <p:cNvPicPr>
            <a:picLocks noChangeAspect="1"/>
          </p:cNvPicPr>
          <p:nvPr/>
        </p:nvPicPr>
        <p:blipFill>
          <a:blip r:embed="rId2"/>
          <a:srcRect l="30469" t="5208" r="18750"/>
          <a:stretch>
            <a:fillRect/>
          </a:stretch>
        </p:blipFill>
        <p:spPr>
          <a:xfrm>
            <a:off x="3857620" y="857232"/>
            <a:ext cx="2500330" cy="3500449"/>
          </a:xfrm>
          <a:prstGeom prst="rect">
            <a:avLst/>
          </a:prstGeom>
        </p:spPr>
      </p:pic>
      <p:pic>
        <p:nvPicPr>
          <p:cNvPr id="5" name="Рисунок 4" descr="sniffin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6" y="4429132"/>
            <a:ext cx="3625437" cy="2071678"/>
          </a:xfrm>
          <a:prstGeom prst="rect">
            <a:avLst/>
          </a:prstGeom>
        </p:spPr>
      </p:pic>
      <p:pic>
        <p:nvPicPr>
          <p:cNvPr id="6" name="Рисунок 5" descr="drugabuse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9055" y="857232"/>
            <a:ext cx="2622069" cy="3500462"/>
          </a:xfrm>
          <a:prstGeom prst="rect">
            <a:avLst/>
          </a:prstGeom>
        </p:spPr>
      </p:pic>
      <p:pic>
        <p:nvPicPr>
          <p:cNvPr id="7" name="Рисунок 6" descr="images (1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844" y="3500438"/>
            <a:ext cx="3643338" cy="2446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170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980728"/>
            <a:ext cx="8784976" cy="1584176"/>
          </a:xfrm>
        </p:spPr>
        <p:txBody>
          <a:bodyPr anchor="ctr">
            <a:normAutofit/>
          </a:bodyPr>
          <a:lstStyle/>
          <a:p>
            <a:pPr algn="ctr"/>
            <a:r>
              <a:rPr lang="ru-RU" dirty="0" smtClean="0"/>
              <a:t>Злоупотребление кофеином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5850" y="2420938"/>
            <a:ext cx="4248150" cy="4248150"/>
          </a:xfrm>
        </p:spPr>
      </p:pic>
    </p:spTree>
    <p:extLst>
      <p:ext uri="{BB962C8B-B14F-4D97-AF65-F5344CB8AC3E}">
        <p14:creationId xmlns:p14="http://schemas.microsoft.com/office/powerpoint/2010/main" val="748397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Энергетические напитки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484784"/>
            <a:ext cx="8712968" cy="5184576"/>
          </a:xfrm>
        </p:spPr>
        <p:txBody>
          <a:bodyPr/>
          <a:lstStyle/>
          <a:p>
            <a:r>
              <a:rPr lang="ru-RU" dirty="0" smtClean="0"/>
              <a:t>Практически </a:t>
            </a:r>
            <a:r>
              <a:rPr lang="ru-RU" dirty="0"/>
              <a:t>все энергетические напитки по своему составу одинаковые и могут содержать растительные стимуляторы  – </a:t>
            </a:r>
            <a:r>
              <a:rPr lang="ru-RU" dirty="0" err="1"/>
              <a:t>гуаранин</a:t>
            </a:r>
            <a:r>
              <a:rPr lang="ru-RU" dirty="0"/>
              <a:t> (по химическому составу схож с кофеином), мате, простые сахара (глюкоза, фруктоза), аминокислоты (таурин, </a:t>
            </a:r>
            <a:r>
              <a:rPr lang="ru-RU" dirty="0" err="1"/>
              <a:t>карнетин</a:t>
            </a:r>
            <a:r>
              <a:rPr lang="ru-RU" dirty="0"/>
              <a:t>, креатин), биологически активные растения, такие как женьшень, и витамины группы В – В2, В3, В6 и </a:t>
            </a:r>
            <a:r>
              <a:rPr lang="ru-RU" dirty="0" err="1"/>
              <a:t>т.д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1018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Энергетические напитки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484784"/>
            <a:ext cx="8712968" cy="5184576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Кофеин (также </a:t>
            </a:r>
            <a:r>
              <a:rPr lang="ru-RU" dirty="0" err="1"/>
              <a:t>матеин</a:t>
            </a:r>
            <a:r>
              <a:rPr lang="ru-RU" dirty="0"/>
              <a:t>, теин, </a:t>
            </a:r>
            <a:r>
              <a:rPr lang="ru-RU" dirty="0" err="1"/>
              <a:t>гуаранин</a:t>
            </a:r>
            <a:r>
              <a:rPr lang="ru-RU" dirty="0"/>
              <a:t>) — алкалоид пуринового ряда, бесцветные или белые горькие кристаллы. Является </a:t>
            </a:r>
            <a:r>
              <a:rPr lang="ru-RU" dirty="0" err="1"/>
              <a:t>психостимулятором</a:t>
            </a:r>
            <a:r>
              <a:rPr lang="ru-RU" dirty="0"/>
              <a:t>, который способен вызвать зависимость. Содержится в кофе, чае и многих прохладительных напитках. Так, на 100 мл в растворимом кофе содержится 31-48 мг кофеина, в коле – 10,4 мг, в энергетических напитках – 20-35 мг. Смертельная доза кофеина – 150 мг на кг массы тела. </a:t>
            </a:r>
            <a:endParaRPr lang="ru-RU" dirty="0" smtClean="0"/>
          </a:p>
          <a:p>
            <a:r>
              <a:rPr lang="ru-RU" dirty="0" smtClean="0"/>
              <a:t>Существует безвредная доза кофеина и в большинстве источников указываются </a:t>
            </a:r>
            <a:r>
              <a:rPr lang="ru-RU" dirty="0"/>
              <a:t>следующие данные :для  взрослых – это 7-8 мг на кг массы тела, для детей – 3 мг. Если взять банку энергетического напитка 250 мл с самой высокой концентрацией кофеина, то в этой банке будет содержаться  87,5 мг кофеина. Подросток весом 50 кг без вреда для здоровья  может выпить 1,5 банки энергетика при условии, что он не будет употреблять других </a:t>
            </a:r>
            <a:r>
              <a:rPr lang="ru-RU" dirty="0" err="1"/>
              <a:t>кофеиносодержащих</a:t>
            </a:r>
            <a:r>
              <a:rPr lang="ru-RU" dirty="0"/>
              <a:t> продуктов, – чая, кофе, шоколад и т.д. Все, что выше указанной дозы, будет обладать токсическим эффектом. </a:t>
            </a:r>
          </a:p>
          <a:p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372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9836" y="1714488"/>
            <a:ext cx="4854164" cy="364331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8064" y="142852"/>
            <a:ext cx="1924040" cy="989034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Запах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42852"/>
            <a:ext cx="4143404" cy="6715148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Странный или неприятный запах может быть признаком употребления наркотических веществ.</a:t>
            </a:r>
          </a:p>
          <a:p>
            <a:pPr lvl="0"/>
            <a:r>
              <a:rPr lang="ru-RU" dirty="0" smtClean="0"/>
              <a:t>Запах алкоголя чувствуется в дыхании человека спустя долгое время после последнего глотка алкогольного напитка. К тому же, он может выйти с потом на следующий день.</a:t>
            </a:r>
          </a:p>
          <a:p>
            <a:r>
              <a:rPr lang="ru-RU" dirty="0" smtClean="0"/>
              <a:t>Резкий химический или металлический запах может быть признаком того, что человек употреблял какой-то бытовой продукт, например, клей или растворитель для краски.</a:t>
            </a:r>
          </a:p>
          <a:p>
            <a:pPr lvl="0"/>
            <a:r>
              <a:rPr lang="ru-RU" dirty="0" smtClean="0"/>
              <a:t>Сильный запах благовоний может говорить об использовании электронных сигарет с </a:t>
            </a:r>
            <a:r>
              <a:rPr lang="ru-RU" dirty="0" err="1" smtClean="0"/>
              <a:t>ароматизаторами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У многих </a:t>
            </a:r>
            <a:r>
              <a:rPr lang="ru-RU" dirty="0" err="1" smtClean="0"/>
              <a:t>психостимуляторов</a:t>
            </a:r>
            <a:r>
              <a:rPr lang="ru-RU" dirty="0" smtClean="0"/>
              <a:t> и снотворных препаратов нет сильного специфического запаха. </a:t>
            </a:r>
          </a:p>
          <a:p>
            <a:r>
              <a:rPr lang="ru-RU" dirty="0" smtClean="0"/>
              <a:t>Использование </a:t>
            </a:r>
            <a:r>
              <a:rPr lang="ru-RU" dirty="0" err="1" smtClean="0"/>
              <a:t>парфюма</a:t>
            </a:r>
            <a:r>
              <a:rPr lang="ru-RU" dirty="0" smtClean="0"/>
              <a:t>, дезодорантов, которые ранее не использовались, может свидетельствовать о желании скрыть запахи от употребления ПАВ.</a:t>
            </a:r>
          </a:p>
          <a:p>
            <a:pPr lvl="0"/>
            <a:endParaRPr lang="ru-RU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38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Энергетические напитки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484784"/>
            <a:ext cx="8712968" cy="5184576"/>
          </a:xfrm>
        </p:spPr>
        <p:txBody>
          <a:bodyPr>
            <a:normAutofit/>
          </a:bodyPr>
          <a:lstStyle/>
          <a:p>
            <a:r>
              <a:rPr lang="ru-RU" dirty="0" smtClean="0"/>
              <a:t>У детей большие дозы кофеина могут вызывать головные боли, бессонницу, раздражительность. Кофеин стимулирует выработку адреналина, что способствует повышению сердечных сокращений, артериального давления, головокружение, боли в груди, нарушение сердечного ритма. Также кофеин стимулирует выработку дофамина – </a:t>
            </a:r>
            <a:r>
              <a:rPr lang="ru-RU" dirty="0" err="1" smtClean="0"/>
              <a:t>нейрогормона</a:t>
            </a:r>
            <a:r>
              <a:rPr lang="ru-RU" dirty="0" smtClean="0"/>
              <a:t>, отвечающего за чувство благополучия и счастья. И этот факт отчасти приводит к чрезмерному употреблению энергетиков и к привыканию.</a:t>
            </a:r>
          </a:p>
          <a:p>
            <a:r>
              <a:rPr lang="ru-RU" dirty="0" smtClean="0"/>
              <a:t>Кроме того, передозировка кофеином может вызвать тошноту, диарею, рвоту, т   </a:t>
            </a:r>
            <a:r>
              <a:rPr lang="ru-RU" dirty="0" err="1" smtClean="0"/>
              <a:t>ревожность</a:t>
            </a:r>
            <a:r>
              <a:rPr lang="ru-RU" dirty="0" smtClean="0"/>
              <a:t>, тремор, судороги.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8041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Энергетические напитки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484784"/>
            <a:ext cx="8712968" cy="5184576"/>
          </a:xfrm>
        </p:spPr>
        <p:txBody>
          <a:bodyPr/>
          <a:lstStyle/>
          <a:p>
            <a:r>
              <a:rPr lang="ru-RU" dirty="0" smtClean="0"/>
              <a:t>Абстинентный синдром, после хронического употребления напитков, содержащих кофеин, развивается через несколько часов после последнего приема, характеризуется интенсивной головной болью, купируемой только кофеином, а так же мышечным напряжением, сильной раздражительностью, тревогой, подавленным настроением, ощущением выраженной усталости. Характерны чувство беспокойства, тремор, сонливость.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3259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980728"/>
            <a:ext cx="7772400" cy="1362456"/>
          </a:xfrm>
        </p:spPr>
        <p:txBody>
          <a:bodyPr/>
          <a:lstStyle/>
          <a:p>
            <a:pPr algn="ctr"/>
            <a:r>
              <a:rPr lang="ru-RU" dirty="0" smtClean="0"/>
              <a:t>Табак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780928"/>
            <a:ext cx="6191250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92262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33033"/>
            <a:ext cx="8229600" cy="954360"/>
          </a:xfrm>
        </p:spPr>
        <p:txBody>
          <a:bodyPr/>
          <a:lstStyle/>
          <a:p>
            <a:pPr algn="ctr"/>
            <a:r>
              <a:rPr lang="ru-RU" dirty="0" smtClean="0"/>
              <a:t>Никотин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096" y="1916832"/>
            <a:ext cx="8892480" cy="2520280"/>
          </a:xfrm>
        </p:spPr>
        <p:txBody>
          <a:bodyPr>
            <a:normAutofit/>
          </a:bodyPr>
          <a:lstStyle/>
          <a:p>
            <a:r>
              <a:rPr lang="ru-RU" dirty="0"/>
              <a:t>Никотиновая </a:t>
            </a:r>
            <a:r>
              <a:rPr lang="ru-RU" dirty="0" smtClean="0"/>
              <a:t>зависимость- (</a:t>
            </a:r>
            <a:r>
              <a:rPr lang="ru-RU" dirty="0"/>
              <a:t>синдром зависимости) проявляется сочетанием соматических, поведенческих и когнитивных явлений, при которых употребление табака начинает занимать важное место в системе ценностей человека. Никотин вызывает </a:t>
            </a:r>
            <a:r>
              <a:rPr lang="ru-RU" dirty="0" smtClean="0"/>
              <a:t> как психологическую так и сильную </a:t>
            </a:r>
            <a:r>
              <a:rPr lang="ru-RU" dirty="0"/>
              <a:t>физическую зависимость, сравнимую с наркотической</a:t>
            </a:r>
          </a:p>
        </p:txBody>
      </p:sp>
    </p:spTree>
    <p:extLst>
      <p:ext uri="{BB962C8B-B14F-4D97-AF65-F5344CB8AC3E}">
        <p14:creationId xmlns:p14="http://schemas.microsoft.com/office/powerpoint/2010/main" val="1012970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33033"/>
            <a:ext cx="8229600" cy="954360"/>
          </a:xfrm>
        </p:spPr>
        <p:txBody>
          <a:bodyPr/>
          <a:lstStyle/>
          <a:p>
            <a:pPr algn="ctr"/>
            <a:r>
              <a:rPr lang="ru-RU" dirty="0" smtClean="0"/>
              <a:t>Никотин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2247" y="908720"/>
            <a:ext cx="8892480" cy="576064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Психологическая </a:t>
            </a:r>
            <a:r>
              <a:rPr lang="ru-RU" dirty="0"/>
              <a:t>зависимость от курения</a:t>
            </a:r>
          </a:p>
          <a:p>
            <a:r>
              <a:rPr lang="ru-RU" dirty="0"/>
              <a:t>Первый опыт курения сигарет сопровождается неприятными ощущениями и иногда острой никотиновой интоксикацией. </a:t>
            </a:r>
            <a:r>
              <a:rPr lang="ru-RU" dirty="0" smtClean="0"/>
              <a:t> При </a:t>
            </a:r>
            <a:r>
              <a:rPr lang="ru-RU" dirty="0"/>
              <a:t>регулярном поступлении в организм небольших доз никотина, постепенно формируется устойчивость к его эффектам. После одной сигареты больше не появляется тошнота, рвота или </a:t>
            </a:r>
            <a:r>
              <a:rPr lang="ru-RU" dirty="0" smtClean="0"/>
              <a:t>головокружение.</a:t>
            </a:r>
          </a:p>
          <a:p>
            <a:r>
              <a:rPr lang="ru-RU" dirty="0" smtClean="0"/>
              <a:t>Психологическая </a:t>
            </a:r>
            <a:r>
              <a:rPr lang="ru-RU" dirty="0"/>
              <a:t>зависимость от никотина развивается первой. Она связана с ритуалом курения и определенными ситуациями, когда возникает потребность в табаке. Сначала это компания, в которой большинство курящие, нервное напряжение, при котором сигареты используют, чтобы отвлечь мысли. </a:t>
            </a:r>
            <a:r>
              <a:rPr lang="ru-RU" dirty="0" smtClean="0"/>
              <a:t>Затем </a:t>
            </a:r>
            <a:r>
              <a:rPr lang="ru-RU" dirty="0"/>
              <a:t>употребление табака ассоциируется с чашкой кофе, ездой на автомобиле и другими </a:t>
            </a:r>
            <a:r>
              <a:rPr lang="ru-RU" dirty="0" smtClean="0"/>
              <a:t>ситуациями. На </a:t>
            </a:r>
            <a:r>
              <a:rPr lang="ru-RU" dirty="0"/>
              <a:t>стадии психологической зависимости еще не существует острой потребности в никотине, важен сам процесс</a:t>
            </a:r>
            <a:r>
              <a:rPr lang="ru-RU" dirty="0" smtClean="0"/>
              <a:t>.. </a:t>
            </a:r>
            <a:r>
              <a:rPr lang="ru-RU" dirty="0"/>
              <a:t>Поэтому человек легко может бросить курить и не испытывать ломки, если удастся сломать психологическую </a:t>
            </a:r>
            <a:r>
              <a:rPr lang="ru-RU" dirty="0" smtClean="0"/>
              <a:t>модель.</a:t>
            </a:r>
          </a:p>
          <a:p>
            <a:r>
              <a:rPr lang="ru-RU" dirty="0" smtClean="0"/>
              <a:t>Психологическая </a:t>
            </a:r>
            <a:r>
              <a:rPr lang="ru-RU" dirty="0"/>
              <a:t>зависимость от курения – это особый тип условного рефлекса. Мозг запоминает, а затем узнает условия, при которых он получает дозу никотина. Если человек часто заканчивает обед сигаретой, то постепенно каждый раз после еды будет проявляться желание закурить.</a:t>
            </a:r>
          </a:p>
        </p:txBody>
      </p:sp>
    </p:spTree>
    <p:extLst>
      <p:ext uri="{BB962C8B-B14F-4D97-AF65-F5344CB8AC3E}">
        <p14:creationId xmlns:p14="http://schemas.microsoft.com/office/powerpoint/2010/main" val="606384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33033"/>
            <a:ext cx="8229600" cy="954360"/>
          </a:xfrm>
        </p:spPr>
        <p:txBody>
          <a:bodyPr/>
          <a:lstStyle/>
          <a:p>
            <a:pPr algn="ctr"/>
            <a:r>
              <a:rPr lang="ru-RU" dirty="0" smtClean="0"/>
              <a:t>Никотин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908720"/>
            <a:ext cx="8967223" cy="5832648"/>
          </a:xfrm>
        </p:spPr>
        <p:txBody>
          <a:bodyPr>
            <a:normAutofit fontScale="70000" lnSpcReduction="20000"/>
          </a:bodyPr>
          <a:lstStyle/>
          <a:p>
            <a:r>
              <a:rPr lang="ru-RU" sz="2700" dirty="0"/>
              <a:t>После быстрого развития психической привязанности, вредная привычка постепенно переходит в стадию физической зависимости. Это состояние, при котором в организме возникает потребность в постоянном присутствии никотина. Он формирует сильную зависимость, которая сопоставима с употреблением наркотиков. При этом человек понимает вред </a:t>
            </a:r>
            <a:r>
              <a:rPr lang="ru-RU" sz="2700" dirty="0" err="1"/>
              <a:t>табакокурения</a:t>
            </a:r>
            <a:r>
              <a:rPr lang="ru-RU" sz="2700" dirty="0"/>
              <a:t>, но не способен выдержать больше нескольких дней. Отказ от сигарет вызывает признаки ломки, или абстинентного синдрома</a:t>
            </a:r>
            <a:r>
              <a:rPr lang="ru-RU" sz="2700" dirty="0" smtClean="0"/>
              <a:t>.</a:t>
            </a:r>
            <a:endParaRPr lang="ru-RU" sz="2700" dirty="0"/>
          </a:p>
          <a:p>
            <a:r>
              <a:rPr lang="ru-RU" sz="2700" dirty="0"/>
              <a:t>При физической зависимости формируется устойчивость к никотину. Это проявляется как отсутствие чувства эйфории и расслабления после курения. Поэтому человек постепенно увеличивает количество выкуриваемых сигарет в день. В привычку входит курение сразу после пробуждения, натощак, после еды. Промежутки между выкуренными сигаретами укорачиваются до 1-2 часов. Если нет возможности это сделать, то проявляются следующие </a:t>
            </a:r>
            <a:r>
              <a:rPr lang="ru-RU" sz="2700" dirty="0" smtClean="0"/>
              <a:t>признаки: чувство </a:t>
            </a:r>
            <a:r>
              <a:rPr lang="ru-RU" sz="2700" dirty="0"/>
              <a:t>тревоги и </a:t>
            </a:r>
            <a:r>
              <a:rPr lang="ru-RU" sz="2700" dirty="0" smtClean="0"/>
              <a:t>беспокойства, повышенная раздражительность, дисфория, неудержимое </a:t>
            </a:r>
            <a:r>
              <a:rPr lang="ru-RU" sz="2700" dirty="0"/>
              <a:t>желание </a:t>
            </a:r>
            <a:r>
              <a:rPr lang="ru-RU" sz="2700" dirty="0" smtClean="0"/>
              <a:t>закурить, затрудненная </a:t>
            </a:r>
            <a:r>
              <a:rPr lang="ru-RU" sz="2700" dirty="0"/>
              <a:t>концентрация </a:t>
            </a:r>
            <a:r>
              <a:rPr lang="ru-RU" sz="2700" dirty="0" smtClean="0"/>
              <a:t>внимание, головная боль, усиление </a:t>
            </a:r>
            <a:r>
              <a:rPr lang="ru-RU" sz="2700" dirty="0"/>
              <a:t>аппетита</a:t>
            </a:r>
            <a:r>
              <a:rPr lang="ru-RU" sz="2700" dirty="0" smtClean="0"/>
              <a:t>.</a:t>
            </a:r>
          </a:p>
          <a:p>
            <a:r>
              <a:rPr lang="ru-RU" sz="2700" dirty="0"/>
              <a:t>Проявления абстинентного синдрома  развиваются в течение 1,5-2 часов после прекращения курения и достигают максимума через 24-48 часов.</a:t>
            </a:r>
          </a:p>
          <a:p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043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DC_electronic_cigarettes_October_2015_(cropped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0298" y="2857496"/>
            <a:ext cx="4500594" cy="377597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715436" cy="857256"/>
          </a:xfrm>
        </p:spPr>
        <p:txBody>
          <a:bodyPr anchor="t" anchorCtr="0">
            <a:normAutofit/>
          </a:bodyPr>
          <a:lstStyle/>
          <a:p>
            <a:r>
              <a:rPr lang="ru-RU" dirty="0" err="1" smtClean="0"/>
              <a:t>Никотинсодержащие</a:t>
            </a:r>
            <a:r>
              <a:rPr lang="ru-RU" dirty="0" smtClean="0"/>
              <a:t> изделия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071546"/>
            <a:ext cx="8572560" cy="2500330"/>
          </a:xfrm>
        </p:spPr>
        <p:txBody>
          <a:bodyPr>
            <a:normAutofit fontScale="70000" lnSpcReduction="20000"/>
          </a:bodyPr>
          <a:lstStyle/>
          <a:p>
            <a:r>
              <a:rPr lang="ru-RU" sz="4000" dirty="0" smtClean="0"/>
              <a:t>Сигареты</a:t>
            </a:r>
          </a:p>
          <a:p>
            <a:r>
              <a:rPr lang="ru-RU" sz="4000" dirty="0" smtClean="0"/>
              <a:t>Системы для испарения </a:t>
            </a:r>
            <a:r>
              <a:rPr lang="ru-RU" sz="4000" dirty="0" err="1" smtClean="0"/>
              <a:t>никотинсодержащей</a:t>
            </a:r>
            <a:r>
              <a:rPr lang="ru-RU" sz="4000" dirty="0" smtClean="0"/>
              <a:t> жидкости (</a:t>
            </a:r>
            <a:r>
              <a:rPr lang="ru-RU" sz="4000" dirty="0" err="1" smtClean="0"/>
              <a:t>вейпы</a:t>
            </a:r>
            <a:r>
              <a:rPr lang="ru-RU" sz="4000" dirty="0" smtClean="0"/>
              <a:t>, е-сигареты, pod-системы и т.д.</a:t>
            </a:r>
            <a:r>
              <a:rPr lang="ru-RU" sz="3600" dirty="0" smtClean="0"/>
              <a:t>)</a:t>
            </a:r>
            <a:endParaRPr lang="ru-RU" sz="4000" dirty="0" smtClean="0"/>
          </a:p>
          <a:p>
            <a:r>
              <a:rPr lang="ru-RU" sz="4000" dirty="0" smtClean="0"/>
              <a:t>Системы для нагревания табака (IQOS, </a:t>
            </a:r>
            <a:r>
              <a:rPr lang="ru-RU" sz="4000" dirty="0" err="1" smtClean="0"/>
              <a:t>glo</a:t>
            </a:r>
            <a:r>
              <a:rPr lang="ru-RU" sz="4000" dirty="0" smtClean="0"/>
              <a:t>, </a:t>
            </a:r>
            <a:r>
              <a:rPr lang="ru-RU" sz="4000" dirty="0" err="1" smtClean="0"/>
              <a:t>Jouz</a:t>
            </a:r>
            <a:r>
              <a:rPr lang="ru-RU" sz="4000" dirty="0" smtClean="0"/>
              <a:t>  и т.д.)</a:t>
            </a:r>
          </a:p>
        </p:txBody>
      </p:sp>
    </p:spTree>
    <p:extLst>
      <p:ext uri="{BB962C8B-B14F-4D97-AF65-F5344CB8AC3E}">
        <p14:creationId xmlns:p14="http://schemas.microsoft.com/office/powerpoint/2010/main" val="2959570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лассификация вейпо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428604"/>
            <a:ext cx="4240355" cy="2038347"/>
          </a:xfrm>
          <a:prstGeom prst="rect">
            <a:avLst/>
          </a:prstGeom>
          <a:noFill/>
        </p:spPr>
      </p:pic>
      <p:pic>
        <p:nvPicPr>
          <p:cNvPr id="1028" name="Picture 4" descr="Классификация вейпов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2786058"/>
            <a:ext cx="3398907" cy="2152642"/>
          </a:xfrm>
          <a:prstGeom prst="rect">
            <a:avLst/>
          </a:prstGeom>
          <a:noFill/>
        </p:spPr>
      </p:pic>
      <p:pic>
        <p:nvPicPr>
          <p:cNvPr id="1030" name="Picture 6" descr="Классификация вейпов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00496" y="5067304"/>
            <a:ext cx="3404363" cy="1790696"/>
          </a:xfrm>
          <a:prstGeom prst="rect">
            <a:avLst/>
          </a:prstGeom>
          <a:noFill/>
        </p:spPr>
      </p:pic>
      <p:pic>
        <p:nvPicPr>
          <p:cNvPr id="1032" name="Picture 8" descr="Классификация вейпов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71538" y="5072074"/>
            <a:ext cx="2643206" cy="165548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142976" y="4857760"/>
            <a:ext cx="3143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Моды:мехмоды,боксмоды</a:t>
            </a:r>
            <a:endParaRPr lang="ru-RU" dirty="0"/>
          </a:p>
        </p:txBody>
      </p:sp>
      <p:sp>
        <p:nvSpPr>
          <p:cNvPr id="1034" name="AutoShape 10" descr="C:\Users\%D0%92%D1%80%D0%B0%D1%87\Desktop\83.97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6" name="AutoShape 12" descr="C:\Users\%D0%92%D1%80%D0%B0%D1%87\Desktop\83.97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8" name="Picture 14" descr="Классификация вейпов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71538" y="2857496"/>
            <a:ext cx="3500462" cy="1971313"/>
          </a:xfrm>
          <a:prstGeom prst="rect">
            <a:avLst/>
          </a:prstGeom>
          <a:noFill/>
        </p:spPr>
      </p:pic>
      <p:pic>
        <p:nvPicPr>
          <p:cNvPr id="1040" name="Picture 16" descr="Классификация вейпов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19366" y="571480"/>
            <a:ext cx="3693658" cy="1976431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1214414" y="142852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Мини,Penstyle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1285852" y="2428868"/>
            <a:ext cx="235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Сигары, трубка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6631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00530" y="642918"/>
            <a:ext cx="4643470" cy="785818"/>
          </a:xfrm>
        </p:spPr>
        <p:txBody>
          <a:bodyPr anchor="t" anchorCtr="0">
            <a:normAutofit/>
          </a:bodyPr>
          <a:lstStyle/>
          <a:p>
            <a:pPr algn="ctr"/>
            <a:r>
              <a:rPr lang="en-US" dirty="0" smtClean="0"/>
              <a:t>POD-</a:t>
            </a:r>
            <a:r>
              <a:rPr lang="ru-RU" dirty="0" smtClean="0"/>
              <a:t>системы</a:t>
            </a:r>
            <a:endParaRPr lang="ru-RU" dirty="0"/>
          </a:p>
        </p:txBody>
      </p:sp>
      <p:pic>
        <p:nvPicPr>
          <p:cNvPr id="4" name="Содержимое 3" descr="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44" y="500042"/>
            <a:ext cx="5499707" cy="3857652"/>
          </a:xfrm>
        </p:spPr>
      </p:pic>
      <p:pic>
        <p:nvPicPr>
          <p:cNvPr id="5" name="Содержимое 3" descr="21611457_m.jpg"/>
          <p:cNvPicPr>
            <a:picLocks noChangeAspect="1"/>
          </p:cNvPicPr>
          <p:nvPr/>
        </p:nvPicPr>
        <p:blipFill>
          <a:blip r:embed="rId3"/>
          <a:srcRect r="37681"/>
          <a:stretch>
            <a:fillRect/>
          </a:stretch>
        </p:blipFill>
        <p:spPr>
          <a:xfrm>
            <a:off x="5786446" y="2357430"/>
            <a:ext cx="3000396" cy="3610942"/>
          </a:xfrm>
          <a:prstGeom prst="rect">
            <a:avLst/>
          </a:prstGeom>
        </p:spPr>
      </p:pic>
      <p:pic>
        <p:nvPicPr>
          <p:cNvPr id="6" name="Picture 2" descr="Сколько надо заряжать электронную сигарету: Время зарядки электронной  сигареты — Табак для кальяна во Владивостоке"/>
          <p:cNvPicPr>
            <a:picLocks noChangeAspect="1" noChangeArrowheads="1"/>
          </p:cNvPicPr>
          <p:nvPr/>
        </p:nvPicPr>
        <p:blipFill>
          <a:blip r:embed="rId4"/>
          <a:srcRect l="17647" r="5882" b="6861"/>
          <a:stretch>
            <a:fillRect/>
          </a:stretch>
        </p:blipFill>
        <p:spPr bwMode="auto">
          <a:xfrm>
            <a:off x="571472" y="4263761"/>
            <a:ext cx="3571900" cy="24471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19223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Чем отличается айкос 2.4 от 3 Duo: таблица сравнени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643314"/>
            <a:ext cx="6437174" cy="2945008"/>
          </a:xfrm>
          <a:prstGeom prst="rect">
            <a:avLst/>
          </a:prstGeom>
          <a:noFill/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572560" cy="714380"/>
          </a:xfrm>
        </p:spPr>
        <p:txBody>
          <a:bodyPr anchor="t" anchorCtr="0">
            <a:normAutofit fontScale="90000"/>
          </a:bodyPr>
          <a:lstStyle/>
          <a:p>
            <a:r>
              <a:rPr lang="ru-RU" sz="4800" dirty="0" smtClean="0"/>
              <a:t>IQOS</a:t>
            </a:r>
            <a:r>
              <a:rPr lang="en-US" sz="4400" dirty="0" smtClean="0"/>
              <a:t> </a:t>
            </a:r>
            <a:r>
              <a:rPr lang="ru-RU" sz="4400" dirty="0" smtClean="0"/>
              <a:t>(</a:t>
            </a:r>
            <a:r>
              <a:rPr lang="en-US" sz="4000" dirty="0" smtClean="0"/>
              <a:t>Phillip Morris International</a:t>
            </a:r>
            <a:r>
              <a:rPr lang="ru-RU" sz="4000" dirty="0" smtClean="0"/>
              <a:t>)</a:t>
            </a:r>
            <a:r>
              <a:rPr lang="en-US" sz="4000" dirty="0" smtClean="0"/>
              <a:t> </a:t>
            </a:r>
            <a:r>
              <a:rPr lang="ru-RU" sz="4800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sz="4800" dirty="0" smtClean="0">
                <a:solidFill>
                  <a:schemeClr val="bg2">
                    <a:lumMod val="25000"/>
                  </a:schemeClr>
                </a:solidFill>
              </a:rPr>
            </a:b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4276" name="Picture 4" descr="Вкусы стиков для iqos: какие бывают вкусы, обзор лучших вкусов стиков для  iqo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857232"/>
            <a:ext cx="4572032" cy="2573536"/>
          </a:xfrm>
          <a:prstGeom prst="rect">
            <a:avLst/>
          </a:prstGeom>
          <a:noFill/>
        </p:spPr>
      </p:pic>
      <p:pic>
        <p:nvPicPr>
          <p:cNvPr id="54274" name="Picture 2" descr="Обзор устройства для нагревания табака lil SOLID от IQOS - hi-Tech.ua"/>
          <p:cNvPicPr>
            <a:picLocks noChangeAspect="1" noChangeArrowheads="1"/>
          </p:cNvPicPr>
          <p:nvPr/>
        </p:nvPicPr>
        <p:blipFill>
          <a:blip r:embed="rId4"/>
          <a:srcRect l="23171" t="1627" r="18292"/>
          <a:stretch>
            <a:fillRect/>
          </a:stretch>
        </p:blipFill>
        <p:spPr bwMode="auto">
          <a:xfrm>
            <a:off x="6357950" y="1000108"/>
            <a:ext cx="2643206" cy="33296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13670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68144" y="850589"/>
            <a:ext cx="2357454" cy="150019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Глаза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000372"/>
            <a:ext cx="4000496" cy="3857628"/>
          </a:xfrm>
        </p:spPr>
        <p:txBody>
          <a:bodyPr>
            <a:normAutofit/>
          </a:bodyPr>
          <a:lstStyle/>
          <a:p>
            <a:r>
              <a:rPr lang="ru-RU" dirty="0" smtClean="0"/>
              <a:t>Изменение зрачка.</a:t>
            </a:r>
          </a:p>
          <a:p>
            <a:r>
              <a:rPr lang="ru-RU" dirty="0" smtClean="0"/>
              <a:t>Зрачок может быть как резко сужен, так и расширен. </a:t>
            </a:r>
          </a:p>
          <a:p>
            <a:r>
              <a:rPr lang="ru-RU" dirty="0" smtClean="0"/>
              <a:t>Для большинства ПАВ характерно расширение зрачка.</a:t>
            </a:r>
          </a:p>
        </p:txBody>
      </p:sp>
      <p:pic>
        <p:nvPicPr>
          <p:cNvPr id="4" name="Рисунок 3" descr="Рисунок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567300" cy="2928934"/>
          </a:xfrm>
          <a:prstGeom prst="rect">
            <a:avLst/>
          </a:prstGeom>
        </p:spPr>
      </p:pic>
      <p:pic>
        <p:nvPicPr>
          <p:cNvPr id="5" name="Рисунок 4" descr="Рисунок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6415" y="3214687"/>
            <a:ext cx="5117586" cy="3643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928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4000528" cy="1428760"/>
          </a:xfrm>
        </p:spPr>
        <p:txBody>
          <a:bodyPr anchor="t" anchorCtr="0">
            <a:normAutofit fontScale="90000"/>
          </a:bodyPr>
          <a:lstStyle/>
          <a:p>
            <a:r>
              <a:rPr lang="ru-RU" sz="4800" dirty="0" err="1" smtClean="0"/>
              <a:t>Jouz</a:t>
            </a:r>
            <a:r>
              <a:rPr lang="ru-RU" sz="4400" dirty="0" smtClean="0"/>
              <a:t> (японские разработчики) </a:t>
            </a:r>
            <a:r>
              <a:rPr lang="ru-RU" sz="4800" dirty="0" smtClean="0">
                <a:solidFill>
                  <a:srgbClr val="002060"/>
                </a:solidFill>
              </a:rPr>
              <a:t/>
            </a:r>
            <a:br>
              <a:rPr lang="ru-RU" sz="4800" dirty="0" smtClean="0">
                <a:solidFill>
                  <a:srgbClr val="002060"/>
                </a:solidFill>
              </a:rPr>
            </a:br>
            <a:endParaRPr lang="ru-RU" dirty="0"/>
          </a:p>
        </p:txBody>
      </p:sp>
      <p:pic>
        <p:nvPicPr>
          <p:cNvPr id="4" name="Содержимое 3" descr="hqdefaul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43504" y="214290"/>
            <a:ext cx="3809995" cy="2857496"/>
          </a:xfrm>
        </p:spPr>
      </p:pic>
      <p:pic>
        <p:nvPicPr>
          <p:cNvPr id="8194" name="Picture 2" descr="Большая энциклопедия гаджетов для курильщиков: Iqos, Glo, Juul и еще 9 устройств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2928934"/>
            <a:ext cx="5643552" cy="372474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57158" y="2428868"/>
            <a:ext cx="3286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табачные </a:t>
            </a:r>
            <a:r>
              <a:rPr lang="ru-RU" dirty="0" err="1" smtClean="0"/>
              <a:t>стики</a:t>
            </a:r>
            <a:r>
              <a:rPr lang="ru-RU" dirty="0" smtClean="0"/>
              <a:t> для </a:t>
            </a:r>
            <a:r>
              <a:rPr lang="ru-RU" dirty="0" err="1" smtClean="0"/>
              <a:t>Glo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572132" y="4214818"/>
            <a:ext cx="3286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табачные </a:t>
            </a:r>
            <a:r>
              <a:rPr lang="ru-RU" dirty="0" err="1" smtClean="0"/>
              <a:t>стики</a:t>
            </a:r>
            <a:r>
              <a:rPr lang="ru-RU" dirty="0" smtClean="0"/>
              <a:t> для IQOS.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3578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858280" cy="928694"/>
          </a:xfrm>
        </p:spPr>
        <p:txBody>
          <a:bodyPr anchor="t" anchorCtr="0">
            <a:normAutofit fontScale="90000"/>
          </a:bodyPr>
          <a:lstStyle/>
          <a:p>
            <a:r>
              <a:rPr lang="ru-RU" sz="4400" dirty="0" err="1" smtClean="0"/>
              <a:t>Снюс</a:t>
            </a:r>
            <a:r>
              <a:rPr lang="ru-RU" sz="4400" dirty="0" smtClean="0"/>
              <a:t> (</a:t>
            </a:r>
            <a:r>
              <a:rPr lang="ru-RU" sz="4400" dirty="0" err="1" smtClean="0"/>
              <a:t>загубный</a:t>
            </a:r>
            <a:r>
              <a:rPr lang="ru-RU" sz="4400" dirty="0" smtClean="0"/>
              <a:t> табак)</a:t>
            </a:r>
            <a:br>
              <a:rPr lang="ru-RU" sz="4400" dirty="0" smtClean="0"/>
            </a:br>
            <a:r>
              <a:rPr lang="ru-RU" sz="4400" dirty="0" smtClean="0"/>
              <a:t/>
            </a:r>
            <a:br>
              <a:rPr lang="ru-RU" sz="4400" dirty="0" smtClean="0"/>
            </a:br>
            <a:endParaRPr lang="ru-RU" sz="4400" dirty="0"/>
          </a:p>
        </p:txBody>
      </p:sp>
      <p:pic>
        <p:nvPicPr>
          <p:cNvPr id="4" name="Содержимое 3" descr="Snus_packed.jpg"/>
          <p:cNvPicPr>
            <a:picLocks noGrp="1" noChangeAspect="1"/>
          </p:cNvPicPr>
          <p:nvPr>
            <p:ph idx="1"/>
          </p:nvPr>
        </p:nvPicPr>
        <p:blipFill>
          <a:blip r:embed="rId2"/>
          <a:srcRect l="6054" t="13437" r="11548" b="6406"/>
          <a:stretch>
            <a:fillRect/>
          </a:stretch>
        </p:blipFill>
        <p:spPr>
          <a:xfrm>
            <a:off x="428596" y="1000108"/>
            <a:ext cx="3214678" cy="2443162"/>
          </a:xfrm>
          <a:prstGeom prst="rect">
            <a:avLst/>
          </a:prstGeom>
        </p:spPr>
      </p:pic>
      <p:pic>
        <p:nvPicPr>
          <p:cNvPr id="7" name="Рисунок 6" descr="321101-0749d2f0.jpeg"/>
          <p:cNvPicPr>
            <a:picLocks noChangeAspect="1"/>
          </p:cNvPicPr>
          <p:nvPr/>
        </p:nvPicPr>
        <p:blipFill>
          <a:blip r:embed="rId3" cstate="print"/>
          <a:srcRect l="4167" t="15624" b="20833"/>
          <a:stretch>
            <a:fillRect/>
          </a:stretch>
        </p:blipFill>
        <p:spPr>
          <a:xfrm>
            <a:off x="357158" y="4929198"/>
            <a:ext cx="2552972" cy="169274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14282" y="3857628"/>
            <a:ext cx="62151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err="1" smtClean="0">
                <a:solidFill>
                  <a:schemeClr val="tx2"/>
                </a:solidFill>
              </a:rPr>
              <a:t>Снаф</a:t>
            </a:r>
            <a:r>
              <a:rPr lang="ru-RU" sz="3600" dirty="0" smtClean="0">
                <a:solidFill>
                  <a:schemeClr val="tx2"/>
                </a:solidFill>
              </a:rPr>
              <a:t>(нюхательный табак)</a:t>
            </a:r>
          </a:p>
          <a:p>
            <a:r>
              <a:rPr lang="ru-RU" sz="3600" dirty="0" smtClean="0">
                <a:solidFill>
                  <a:schemeClr val="tx2"/>
                </a:solidFill>
              </a:rPr>
              <a:t>Жевательный табак</a:t>
            </a:r>
            <a:endParaRPr lang="ru-RU" sz="3600" dirty="0">
              <a:solidFill>
                <a:schemeClr val="tx2"/>
              </a:solidFill>
            </a:endParaRPr>
          </a:p>
        </p:txBody>
      </p:sp>
      <p:pic>
        <p:nvPicPr>
          <p:cNvPr id="6" name="Рисунок 5" descr="454-292-chewing_tobacc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7554" y="5000636"/>
            <a:ext cx="2516477" cy="1618527"/>
          </a:xfrm>
          <a:prstGeom prst="rect">
            <a:avLst/>
          </a:prstGeom>
        </p:spPr>
      </p:pic>
      <p:pic>
        <p:nvPicPr>
          <p:cNvPr id="8" name="Содержимое 6" descr="Types_Labeled_c-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7686" y="785794"/>
            <a:ext cx="4381530" cy="3286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100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СНЮС. И.А. Маслаков «Для информирования ответственных лиц» - PDF Free  Downloa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51"/>
            <a:ext cx="5357850" cy="3918975"/>
          </a:xfrm>
          <a:prstGeom prst="rect">
            <a:avLst/>
          </a:prstGeom>
          <a:noFill/>
        </p:spPr>
      </p:pic>
      <p:pic>
        <p:nvPicPr>
          <p:cNvPr id="5" name="Рисунок 4" descr="IMG_456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4153" y="4143380"/>
            <a:ext cx="2729429" cy="2285992"/>
          </a:xfrm>
          <a:prstGeom prst="rect">
            <a:avLst/>
          </a:prstGeom>
        </p:spPr>
      </p:pic>
      <p:pic>
        <p:nvPicPr>
          <p:cNvPr id="6" name="Рисунок 5" descr="IMG_455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72198" y="142852"/>
            <a:ext cx="2575008" cy="2388479"/>
          </a:xfrm>
          <a:prstGeom prst="rect">
            <a:avLst/>
          </a:prstGeom>
        </p:spPr>
      </p:pic>
      <p:pic>
        <p:nvPicPr>
          <p:cNvPr id="7" name="Рисунок 6" descr="IMG_456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57950" y="2714620"/>
            <a:ext cx="2571736" cy="2756374"/>
          </a:xfrm>
          <a:prstGeom prst="rect">
            <a:avLst/>
          </a:prstGeom>
        </p:spPr>
      </p:pic>
      <p:pic>
        <p:nvPicPr>
          <p:cNvPr id="59396" name="Picture 4" descr="Курение - М.Двач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20" y="4143380"/>
            <a:ext cx="3232327" cy="22859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13910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4437112"/>
            <a:ext cx="7595930" cy="1656184"/>
          </a:xfrm>
        </p:spPr>
        <p:txBody>
          <a:bodyPr/>
          <a:lstStyle/>
          <a:p>
            <a:r>
              <a:rPr lang="ru-RU" sz="1800" dirty="0" smtClean="0">
                <a:solidFill>
                  <a:schemeClr val="tx1"/>
                </a:solidFill>
              </a:rPr>
              <a:t>Информация подготовлена с использованием материалов, предоставленных УЗ </a:t>
            </a:r>
            <a:r>
              <a:rPr lang="ru-RU" sz="1800" dirty="0">
                <a:solidFill>
                  <a:schemeClr val="tx1"/>
                </a:solidFill>
              </a:rPr>
              <a:t>«Витебский областной клинический центр психиатрии и наркологии»</a:t>
            </a:r>
            <a:br>
              <a:rPr lang="ru-RU" sz="1800" dirty="0">
                <a:solidFill>
                  <a:schemeClr val="tx1"/>
                </a:solidFill>
              </a:rPr>
            </a:b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5593510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72264" y="2928934"/>
            <a:ext cx="1852602" cy="989034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Глаза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2452" y="1678777"/>
            <a:ext cx="5727460" cy="2500314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Нистагм.</a:t>
            </a:r>
          </a:p>
          <a:p>
            <a:r>
              <a:rPr lang="ru-RU" dirty="0" smtClean="0"/>
              <a:t>Непроизвольные движения (или нистагм) очень часто являются признаком принятия наркотических веществ.</a:t>
            </a:r>
          </a:p>
          <a:p>
            <a:r>
              <a:rPr lang="ru-RU" dirty="0" smtClean="0"/>
              <a:t>Физиологический нистагм (длительность от нескольких секунд до 1-2 минут).</a:t>
            </a:r>
          </a:p>
          <a:p>
            <a:pPr marL="0" indent="0">
              <a:buNone/>
            </a:pP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5" name="Рисунок 4" descr="Qk1OJ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8" y="214290"/>
            <a:ext cx="3333752" cy="2500314"/>
          </a:xfrm>
          <a:prstGeom prst="rect">
            <a:avLst/>
          </a:prstGeom>
        </p:spPr>
      </p:pic>
      <p:pic>
        <p:nvPicPr>
          <p:cNvPr id="6" name="Рисунок 5" descr="BlaringIndelibleBlackmamba-max-1mb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132" y="4119567"/>
            <a:ext cx="3571868" cy="2738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10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00892" y="142852"/>
            <a:ext cx="1781164" cy="989034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Глаза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928670"/>
            <a:ext cx="4214842" cy="2860370"/>
          </a:xfrm>
        </p:spPr>
        <p:txBody>
          <a:bodyPr>
            <a:normAutofit/>
          </a:bodyPr>
          <a:lstStyle/>
          <a:p>
            <a:r>
              <a:rPr lang="ru-RU" dirty="0" smtClean="0"/>
              <a:t>Красные (или слегка покрасневшие) «стеклянные» глаза, которые не могут сфокусироваться на одном предмете, слезящиеся глаза – признак употребления наркотиков</a:t>
            </a:r>
            <a:endParaRPr lang="ru-RU" dirty="0"/>
          </a:p>
        </p:txBody>
      </p:sp>
      <p:pic>
        <p:nvPicPr>
          <p:cNvPr id="4" name="Рисунок 3" descr="Рисунок5.jpg"/>
          <p:cNvPicPr>
            <a:picLocks noChangeAspect="1"/>
          </p:cNvPicPr>
          <p:nvPr/>
        </p:nvPicPr>
        <p:blipFill>
          <a:blip r:embed="rId2"/>
          <a:srcRect l="25953" r="23261"/>
          <a:stretch>
            <a:fillRect/>
          </a:stretch>
        </p:blipFill>
        <p:spPr>
          <a:xfrm>
            <a:off x="4530707" y="1571612"/>
            <a:ext cx="4613293" cy="3989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051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исунок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63070"/>
          </a:xfrm>
        </p:spPr>
      </p:pic>
      <p:sp>
        <p:nvSpPr>
          <p:cNvPr id="5" name="Прямоугольник 4"/>
          <p:cNvSpPr/>
          <p:nvPr/>
        </p:nvSpPr>
        <p:spPr>
          <a:xfrm>
            <a:off x="0" y="2071678"/>
            <a:ext cx="27146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Стеклянный/</a:t>
            </a:r>
            <a:r>
              <a:rPr lang="ru-RU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несфокусированный</a:t>
            </a:r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взгляд</a:t>
            </a:r>
            <a:endParaRPr lang="ru-RU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215074" y="1285860"/>
            <a:ext cx="2357454" cy="642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Красные, мутные глаза</a:t>
            </a:r>
            <a:endParaRPr lang="ru-RU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00100" y="5357826"/>
            <a:ext cx="26493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Расширенный зрачок</a:t>
            </a:r>
            <a:endParaRPr lang="ru-RU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072198" y="5857892"/>
            <a:ext cx="22241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Суженный зрачок</a:t>
            </a:r>
            <a:endParaRPr lang="ru-RU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365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db0624b2a5d92e671e7cfc9d1ac9f9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0694" y="4335712"/>
            <a:ext cx="3643306" cy="2522288"/>
          </a:xfrm>
          <a:prstGeom prst="rect">
            <a:avLst/>
          </a:prstGeom>
        </p:spPr>
      </p:pic>
      <p:pic>
        <p:nvPicPr>
          <p:cNvPr id="5" name="Рисунок 4" descr="Рисунок1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2053" y="928670"/>
            <a:ext cx="3661947" cy="274951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77084" y="0"/>
            <a:ext cx="2066916" cy="989034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Нос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52736"/>
            <a:ext cx="5482053" cy="6192688"/>
          </a:xfrm>
        </p:spPr>
        <p:txBody>
          <a:bodyPr>
            <a:noAutofit/>
          </a:bodyPr>
          <a:lstStyle/>
          <a:p>
            <a:r>
              <a:rPr lang="ru-RU" sz="1800" dirty="0" smtClean="0"/>
              <a:t>Кровотечение из носа без особых видимых причин может быть признаком того, что человек употреблял наркотические вещества через нос. При употреблении (вдыхании) наркотических веществ у человека могут возникнуть частые спонтанные всхлипы.</a:t>
            </a:r>
          </a:p>
          <a:p>
            <a:r>
              <a:rPr lang="ru-RU" sz="1800" dirty="0" smtClean="0"/>
              <a:t>Обратите внимание на частое потирание носа, частые выделения из носа.</a:t>
            </a:r>
          </a:p>
          <a:p>
            <a:r>
              <a:rPr lang="ru-RU" sz="1800" dirty="0" smtClean="0"/>
              <a:t>Нарушенное носовое дыхание и постоянная заложенность носа.</a:t>
            </a:r>
          </a:p>
          <a:p>
            <a:r>
              <a:rPr lang="ru-RU" sz="1800" dirty="0" smtClean="0"/>
              <a:t>Данные признаки характерны так же при </a:t>
            </a:r>
            <a:r>
              <a:rPr lang="ru-RU" sz="1800" dirty="0" err="1" smtClean="0"/>
              <a:t>сниффинге</a:t>
            </a:r>
            <a:r>
              <a:rPr lang="ru-RU" sz="1800" dirty="0" smtClean="0"/>
              <a:t> (вдыхание аэрозолей или газа из баллонов для заправки зажигалок, из зажигалок), а так же при вдыхании паров клея (летучих токсических веществ).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544607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846</TotalTime>
  <Words>2709</Words>
  <Application>Microsoft Office PowerPoint</Application>
  <PresentationFormat>Экран (4:3)</PresentationFormat>
  <Paragraphs>185</Paragraphs>
  <Slides>53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53</vt:i4>
      </vt:variant>
    </vt:vector>
  </HeadingPairs>
  <TitlesOfParts>
    <vt:vector size="59" baseType="lpstr">
      <vt:lpstr>Arial</vt:lpstr>
      <vt:lpstr>Calibri</vt:lpstr>
      <vt:lpstr>Century Gothic</vt:lpstr>
      <vt:lpstr>Times New Roman</vt:lpstr>
      <vt:lpstr>Wingdings 3</vt:lpstr>
      <vt:lpstr>Ион</vt:lpstr>
      <vt:lpstr>Основные виды наркотических и психоактивных веществ. Признаки употребления наркотических веществ</vt:lpstr>
      <vt:lpstr>Общие признаки потребления</vt:lpstr>
      <vt:lpstr>Изменение внешнего вида</vt:lpstr>
      <vt:lpstr>Запах</vt:lpstr>
      <vt:lpstr>Глаза</vt:lpstr>
      <vt:lpstr>Глаза</vt:lpstr>
      <vt:lpstr>Глаза</vt:lpstr>
      <vt:lpstr>Презентация PowerPoint</vt:lpstr>
      <vt:lpstr>Нос</vt:lpstr>
      <vt:lpstr>Рот</vt:lpstr>
      <vt:lpstr>Жизненно важные признаки</vt:lpstr>
      <vt:lpstr>Эмоции и поведение</vt:lpstr>
      <vt:lpstr>Речь</vt:lpstr>
      <vt:lpstr>Движения</vt:lpstr>
      <vt:lpstr>Эмоции</vt:lpstr>
      <vt:lpstr>Простое алкогольное опьянение</vt:lpstr>
      <vt:lpstr>Презентация PowerPoint</vt:lpstr>
      <vt:lpstr>Алкогольное опьянение</vt:lpstr>
      <vt:lpstr>Алкогольное опьянение</vt:lpstr>
      <vt:lpstr>Алкогольное опьянение</vt:lpstr>
      <vt:lpstr>Синтетические наркотики</vt:lpstr>
      <vt:lpstr>a-PVP  (a-пирролидинопентиофенон)</vt:lpstr>
      <vt:lpstr>Мефедрон  (сленговое название: меф, мефка, мяу, соль,) </vt:lpstr>
      <vt:lpstr>Признаки опьянения  </vt:lpstr>
      <vt:lpstr>Расширение или сужение зрачка </vt:lpstr>
      <vt:lpstr>Инъецированные склеры  («красные глаза») </vt:lpstr>
      <vt:lpstr>Спазм или судороги нижней челюсти</vt:lpstr>
      <vt:lpstr>Признаки употребления </vt:lpstr>
      <vt:lpstr>Инструменты для потребления</vt:lpstr>
      <vt:lpstr>Инструменты для потребления</vt:lpstr>
      <vt:lpstr>Летучие токсические вещества</vt:lpstr>
      <vt:lpstr>Токсикомания </vt:lpstr>
      <vt:lpstr>Токсикомания </vt:lpstr>
      <vt:lpstr>Летучие токсические вещества </vt:lpstr>
      <vt:lpstr>Признаки употребления </vt:lpstr>
      <vt:lpstr> Инструменты для потребления</vt:lpstr>
      <vt:lpstr>Злоупотребление кофеином </vt:lpstr>
      <vt:lpstr>Энергетические напитки</vt:lpstr>
      <vt:lpstr>Энергетические напитки</vt:lpstr>
      <vt:lpstr>Энергетические напитки</vt:lpstr>
      <vt:lpstr>Энергетические напитки</vt:lpstr>
      <vt:lpstr>Табак</vt:lpstr>
      <vt:lpstr>Никотин</vt:lpstr>
      <vt:lpstr>Никотин</vt:lpstr>
      <vt:lpstr>Никотин</vt:lpstr>
      <vt:lpstr>Никотинсодержащие изделия</vt:lpstr>
      <vt:lpstr>Презентация PowerPoint</vt:lpstr>
      <vt:lpstr>POD-системы</vt:lpstr>
      <vt:lpstr>IQOS (Phillip Morris International)  </vt:lpstr>
      <vt:lpstr>Jouz (японские разработчики)  </vt:lpstr>
      <vt:lpstr>Снюс (загубный табак)  </vt:lpstr>
      <vt:lpstr>Презентация PowerPoint</vt:lpstr>
      <vt:lpstr>Информация подготовлена с использованием материалов, предоставленных УЗ «Витебский областной клинический центр психиатрии и наркологии»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Основные виды зависимостей у подростков и молодежи</dc:title>
  <dc:creator>Врач</dc:creator>
  <cp:lastModifiedBy>ADMIN</cp:lastModifiedBy>
  <cp:revision>68</cp:revision>
  <dcterms:created xsi:type="dcterms:W3CDTF">2022-02-14T08:54:23Z</dcterms:created>
  <dcterms:modified xsi:type="dcterms:W3CDTF">2023-12-28T07:44:06Z</dcterms:modified>
</cp:coreProperties>
</file>