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302" r:id="rId4"/>
    <p:sldId id="259" r:id="rId5"/>
    <p:sldId id="276" r:id="rId6"/>
    <p:sldId id="274" r:id="rId7"/>
    <p:sldId id="269" r:id="rId8"/>
    <p:sldId id="277" r:id="rId9"/>
    <p:sldId id="279" r:id="rId10"/>
    <p:sldId id="304" r:id="rId11"/>
    <p:sldId id="284" r:id="rId12"/>
    <p:sldId id="266" r:id="rId13"/>
    <p:sldId id="305" r:id="rId14"/>
    <p:sldId id="306" r:id="rId15"/>
    <p:sldId id="307" r:id="rId16"/>
    <p:sldId id="299" r:id="rId17"/>
    <p:sldId id="297" r:id="rId18"/>
    <p:sldId id="29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3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0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18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9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2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6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93BA1B-22F1-48E8-A856-78E4F7BC056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0A6B95-3B6D-44A1-9C11-C5A4588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192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9626" y="31105"/>
            <a:ext cx="10715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ГУО </a:t>
            </a:r>
            <a:r>
              <a:rPr lang="ru-RU" sz="2400" dirty="0"/>
              <a:t> </a:t>
            </a:r>
            <a:r>
              <a:rPr lang="ru-RU" sz="2400" b="1" dirty="0" smtClean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”Социально-педагогический центр г.Сенно“</a:t>
            </a:r>
            <a:endParaRPr lang="ru-RU" sz="2400" b="1" dirty="0">
              <a:ln w="3175">
                <a:solidFill>
                  <a:schemeClr val="accent5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27906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специалистов </a:t>
            </a:r>
            <a:b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СППС 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общего среднего образования по организации комплексной реабилитации несовершеннолетних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3175">
                <a:solidFill>
                  <a:schemeClr val="accent5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8" y="1"/>
            <a:ext cx="6610905" cy="66787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Обращаем внимание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характеристика, которая измеряется и которая количественно характеризует какое-либо качественное состояние, выражаемое через показатель.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критерий или признак, на основании которого производится измерение и оценка того или иного процесса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/>
              <a:t>Инструктивно-методическое письмо «Об 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</a:t>
            </a:r>
            <a:r>
              <a:rPr lang="ru-RU" sz="1050" i="1" dirty="0" smtClean="0"/>
              <a:t/>
            </a:r>
            <a:br>
              <a:rPr lang="ru-RU" sz="1050" i="1" dirty="0" smtClean="0"/>
            </a:br>
            <a:r>
              <a:rPr lang="ru-RU" sz="1050" i="1" dirty="0" smtClean="0"/>
              <a:t>в </a:t>
            </a:r>
            <a:r>
              <a:rPr lang="ru-RU" sz="1050" i="1" dirty="0"/>
              <a:t>соответствии с законодательством» от </a:t>
            </a:r>
            <a:r>
              <a:rPr lang="ru-RU" sz="1050" i="1" dirty="0" smtClean="0"/>
              <a:t>14.12.2017)</a:t>
            </a:r>
            <a:endParaRPr lang="ru-RU" sz="1050" b="1" i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93" y="24171"/>
            <a:ext cx="4967577" cy="6833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9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ошибки:</a:t>
            </a:r>
            <a:b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3443" y="1784386"/>
            <a:ext cx="10928603" cy="3818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ПИРП в отношении несовершеннолетних выглядят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шаблонно,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однотипно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составлены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личности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62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75617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6705" y="1486311"/>
            <a:ext cx="10620895" cy="45815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при организации ПИРП необходимо использовать 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и методы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несовершеннолетними,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их личностные особенности (возраст, особенности психофизического развития и др.) и их законными представителями.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ЗАДАЧИ, СТОЯЩИЕ ПЕРЕД ПЕДАГОГИЧЕСКИМИ РАБОТНИКАМИ В ПРОЦЕССЕ ОСУЩЕСТВЛЕНИЯ КОМПЛЕКСНОЙ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cap="none" dirty="0" smtClean="0"/>
              <a:t>Сформировать  осознанную мотивацию несовершеннолетнего к реабилитации;</a:t>
            </a:r>
          </a:p>
          <a:p>
            <a:pPr algn="just"/>
            <a:r>
              <a:rPr lang="ru-RU" cap="none" dirty="0" smtClean="0"/>
              <a:t>Создать вокруг несовершеннолетнего реабилитационную среду, способствующую формированию у него навыков приемлемого поведения;</a:t>
            </a:r>
          </a:p>
          <a:p>
            <a:pPr algn="just"/>
            <a:r>
              <a:rPr lang="ru-RU" cap="none" dirty="0" smtClean="0"/>
              <a:t>Проводить (при необходимости) поддерживающие, стимулирующие занятия с несовершеннолетним по различным учебным предметам с целью создания ситуации успеха;</a:t>
            </a:r>
          </a:p>
          <a:p>
            <a:pPr algn="just"/>
            <a:r>
              <a:rPr lang="ru-RU" cap="none" dirty="0" smtClean="0"/>
              <a:t>Восстанавливать семейные взаимоотношения, корректировать детско-родительские  связи, налаживать коммуникацию несовершеннолетнего с др.значимыми лицами, т.е.расширять сеть контактов несовершеннолетнего.</a:t>
            </a:r>
            <a:endParaRPr lang="ru-RU" cap="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9014" y="980252"/>
            <a:ext cx="10363826" cy="34241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cap="none" dirty="0" smtClean="0"/>
              <a:t>Основным принципом деятельности специалистов СППС УО с несовершеннолетним является комплексная работа и согласованное взаимодействие с педагогами, классным руководителем и родителями (законными представителями)</a:t>
            </a:r>
            <a:endParaRPr lang="ru-RU" sz="3200" cap="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65761"/>
            <a:ext cx="10364451" cy="184893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РАБОТА С РОДИТЕЛЯМИ</a:t>
            </a:r>
            <a:br>
              <a:rPr lang="ru-RU" sz="2000" dirty="0" smtClean="0"/>
            </a:br>
            <a:r>
              <a:rPr lang="ru-RU" sz="2000" dirty="0" smtClean="0"/>
              <a:t>(законными представителями) </a:t>
            </a:r>
            <a:r>
              <a:rPr lang="ru-RU" sz="2000" cap="none" dirty="0" smtClean="0"/>
              <a:t>должна содействовать формированию в  семьях положительного морально-психологического климата, максимально способствующего гармоничному развитию несовершеннолетних и коррекции детско-родительских взаимоотношений посредством: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cap="none" dirty="0" smtClean="0"/>
              <a:t>профилактические программы для родителей в форме консультаций, тематических родительских собраний, дискуссий по проблемам семейного воспитания, тренингов, круглых столов, лекций, конференций.</a:t>
            </a:r>
          </a:p>
          <a:p>
            <a:pPr>
              <a:buNone/>
            </a:pPr>
            <a:r>
              <a:rPr lang="ru-RU" cap="none" dirty="0" smtClean="0"/>
              <a:t>Такие программы направлены на:</a:t>
            </a:r>
          </a:p>
          <a:p>
            <a:r>
              <a:rPr lang="ru-RU" cap="none" dirty="0" smtClean="0"/>
              <a:t>обучение родителей знаниям о психологических особенностях подростка, причинах нарушений поведения у подростков, эффектах ПАВ, особенностях семейных взаимоотношений, семейных стрессах и поведении, направленном на их преодоление;</a:t>
            </a:r>
          </a:p>
          <a:p>
            <a:r>
              <a:rPr lang="ru-RU" cap="none" dirty="0" smtClean="0"/>
              <a:t>оказание помощи в осознании личностных, семейных и социальных ресурсов, способствующих преодолению внутрисемейных проблем и проблем взаимоотношений с детьми в семье;</a:t>
            </a:r>
          </a:p>
          <a:p>
            <a:r>
              <a:rPr lang="ru-RU" cap="none" dirty="0" smtClean="0"/>
              <a:t>определение направления и стратегии развития личностных, семейных и социально-средовых ресурсов;</a:t>
            </a:r>
          </a:p>
          <a:p>
            <a:r>
              <a:rPr lang="ru-RU" cap="none" dirty="0" smtClean="0"/>
              <a:t>обучение навыкам социально и психологически поддерживающего и развивающего поведения в семье и в процессе взаимоотношений с детьми;</a:t>
            </a:r>
          </a:p>
          <a:p>
            <a:r>
              <a:rPr lang="ru-RU" cap="none" dirty="0" smtClean="0"/>
              <a:t>выявление родителей, готовых осуществлять консультативную поддержку другим  семьям .</a:t>
            </a:r>
            <a:br>
              <a:rPr lang="ru-RU" cap="none" dirty="0" smtClean="0"/>
            </a:br>
            <a:endParaRPr lang="ru-RU" cap="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050" y="537882"/>
            <a:ext cx="11544300" cy="52533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Напоминаем</a:t>
            </a:r>
          </a:p>
          <a:p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реализации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пирп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рассматривается на заседаниях совета профилактики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/>
              <a:t>Пункт 7 Порядка действий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170842"/>
            <a:ext cx="11839575" cy="1596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Напоминаем, что комплексная реабилитация прекращается по решению КДН при наличии </a:t>
            </a:r>
            <a:r>
              <a:rPr lang="ru-RU" b="1" dirty="0" smtClean="0">
                <a:solidFill>
                  <a:srgbClr val="FF0000"/>
                </a:solidFill>
              </a:rPr>
              <a:t>оснований: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5" y="1333500"/>
            <a:ext cx="11744325" cy="52387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истечение срока, реализации программы;</a:t>
            </a:r>
          </a:p>
          <a:p>
            <a:r>
              <a:rPr lang="ru-RU" dirty="0"/>
              <a:t>постановление судом приговора с применением принудительных мер воспитательного характера в виде помещения несовершеннолетнего в специальное лечебно-воспитательное учреждение либо принятие судом решения о помещении его в специальное лечебно-воспитательное учреждение;</a:t>
            </a:r>
          </a:p>
          <a:p>
            <a:r>
              <a:rPr lang="ru-RU" dirty="0"/>
              <a:t>избрание в отношении несовершеннолетнего меры пресечения в виде заключения под стражу;</a:t>
            </a:r>
          </a:p>
          <a:p>
            <a:r>
              <a:rPr lang="ru-RU" dirty="0"/>
              <a:t>осуждение несовершеннолетнего к наказанию в виде ареста или лишения свободы;</a:t>
            </a:r>
            <a:endParaRPr lang="ru-RU" b="1" dirty="0"/>
          </a:p>
          <a:p>
            <a:r>
              <a:rPr lang="ru-RU" dirty="0"/>
              <a:t>в случае смерти несовершеннолетнего;</a:t>
            </a:r>
            <a:endParaRPr lang="ru-RU" b="1" dirty="0"/>
          </a:p>
          <a:p>
            <a:r>
              <a:rPr lang="ru-RU" dirty="0"/>
              <a:t>объявление несовершеннолетнего умершим либо признание его безвестно отсутствующим в определенном законодательстве </a:t>
            </a:r>
            <a:r>
              <a:rPr lang="ru-RU" dirty="0" smtClean="0"/>
              <a:t>порядке;</a:t>
            </a:r>
            <a:endParaRPr lang="ru-RU" b="1" dirty="0"/>
          </a:p>
          <a:p>
            <a:r>
              <a:rPr lang="ru-RU" dirty="0"/>
              <a:t>достижение несовершеннолетним возраста восемнадцати </a:t>
            </a:r>
            <a:r>
              <a:rPr lang="ru-RU" dirty="0" smtClean="0"/>
              <a:t>лет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2354" y="1641702"/>
            <a:ext cx="10883154" cy="4286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Учреждения образования, СПЦ проводят заседание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рассматривается вопрос о прекращении реализации программы комплексной реабилитации с указанием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75003" y="466165"/>
            <a:ext cx="54461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cap="all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Обращаем внимание</a:t>
            </a:r>
            <a:endParaRPr lang="en-US" sz="3300" b="1" cap="all" dirty="0">
              <a:ln w="3175">
                <a:solidFill>
                  <a:schemeClr val="accent5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74567"/>
            <a:ext cx="12192000" cy="158773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по организации </a:t>
            </a:r>
            <a: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комплексной </a:t>
            </a:r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реабилитации </a:t>
            </a:r>
            <a: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осуществляется</a:t>
            </a:r>
            <a:b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 со следующими документами: 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2758" y="1656351"/>
            <a:ext cx="11959243" cy="53450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Закон Республики Беларусь «Об основах системы профилактики безнадзорности и правонарушений несовершеннолетних» от 31 мая 2003 г. № 200-З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Положение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законодательством, утвержденное Постановлением Совета Министров Республики Беларусь от 27.06.2017 № 487</a:t>
            </a:r>
          </a:p>
        </p:txBody>
      </p:sp>
    </p:spTree>
    <p:extLst>
      <p:ext uri="{BB962C8B-B14F-4D97-AF65-F5344CB8AC3E}">
        <p14:creationId xmlns:p14="http://schemas.microsoft.com/office/powerpoint/2010/main" val="230916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378" y="440575"/>
            <a:ext cx="11905293" cy="610985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Инструктивно-методическое письмо </a:t>
            </a:r>
            <a:r>
              <a:rPr lang="ru-RU" sz="2600" dirty="0" smtClean="0"/>
              <a:t>«Об </a:t>
            </a:r>
            <a:r>
              <a:rPr lang="ru-RU" sz="2600" dirty="0"/>
              <a:t>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</a:t>
            </a:r>
            <a:r>
              <a:rPr lang="ru-RU" sz="2600" dirty="0" smtClean="0"/>
              <a:t>законодательством» </a:t>
            </a:r>
            <a:r>
              <a:rPr lang="ru-RU" sz="2600" dirty="0"/>
              <a:t>от 14.12.2017</a:t>
            </a:r>
            <a:endParaRPr lang="ru-RU" sz="2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Порядок действий по организации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</a:t>
            </a:r>
            <a:r>
              <a:rPr lang="ru-RU" sz="2600" dirty="0" smtClean="0"/>
              <a:t>законодательством, </a:t>
            </a:r>
            <a:r>
              <a:rPr lang="ru-RU" sz="2600" dirty="0"/>
              <a:t>утвержденный </a:t>
            </a:r>
            <a:r>
              <a:rPr lang="ru-RU" sz="2600" dirty="0" smtClean="0"/>
              <a:t>Постановлением </a:t>
            </a:r>
            <a:r>
              <a:rPr lang="ru-RU" sz="2600" dirty="0"/>
              <a:t>КДН Витебского облисполкома от 26.06.2019 № 2-1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3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" y="619125"/>
            <a:ext cx="12133811" cy="1595438"/>
          </a:xfrm>
        </p:spPr>
        <p:txBody>
          <a:bodyPr>
            <a:normAutofit/>
          </a:bodyPr>
          <a:lstStyle/>
          <a:p>
            <a: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Комплексная реабилитация включает следующие этапы:</a:t>
            </a:r>
            <a: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n w="3175">
                <a:solidFill>
                  <a:schemeClr val="accent5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9706" y="2371410"/>
            <a:ext cx="11413374" cy="3625978"/>
          </a:xfrm>
        </p:spPr>
        <p:txBody>
          <a:bodyPr/>
          <a:lstStyle/>
          <a:p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</a:t>
            </a:r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– </a:t>
            </a:r>
            <a:r>
              <a:rPr lang="ru-RU" sz="2400" dirty="0"/>
              <a:t>реализация первичной индивидуальной реабилитационной программы;</a:t>
            </a:r>
          </a:p>
          <a:p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 </a:t>
            </a:r>
            <a:r>
              <a:rPr lang="ru-RU" dirty="0"/>
              <a:t>– </a:t>
            </a:r>
            <a:r>
              <a:rPr lang="ru-RU" sz="2400" dirty="0"/>
              <a:t>реализация основной индивидуальной реабилитационной программы;</a:t>
            </a:r>
          </a:p>
          <a:p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</a:t>
            </a:r>
            <a:r>
              <a:rPr lang="ru-RU" sz="2700" b="1" dirty="0">
                <a:ln w="3175"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– </a:t>
            </a:r>
            <a:r>
              <a:rPr lang="ru-RU" sz="2400" dirty="0"/>
              <a:t>реализация завершающей индивидуальной реабилитационной программы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26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65" y="315884"/>
            <a:ext cx="11039302" cy="6226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spc="600" dirty="0" smtClean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внимание!!!</a:t>
            </a:r>
          </a:p>
          <a:p>
            <a:pPr marL="0" indent="0" algn="ctr">
              <a:buNone/>
            </a:pPr>
            <a:r>
              <a:rPr lang="ru-RU" sz="3600" b="1" dirty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реабилитация </a:t>
            </a:r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отношении несовершеннолетних </a:t>
            </a:r>
            <a:endParaRPr lang="ru-RU" dirty="0" smtClean="0"/>
          </a:p>
          <a:p>
            <a:pPr marL="0" indent="0" algn="ctr">
              <a:buNone/>
            </a:pPr>
            <a:r>
              <a:rPr lang="ru-RU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момента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председателем КДН </a:t>
            </a:r>
          </a:p>
          <a:p>
            <a:pPr marL="0" indent="0" algn="ctr">
              <a:buNone/>
            </a:pPr>
            <a:r>
              <a:rPr lang="ru-RU" sz="3600" b="1" dirty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индивидуальной реабилитационной </a:t>
            </a:r>
            <a:r>
              <a:rPr lang="ru-RU" sz="3600" b="1" dirty="0" smtClean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200" b="1" dirty="0" smtClean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 smtClean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3175">
                <a:solidFill>
                  <a:schemeClr val="accent5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/>
              <a:t>продолжается </a:t>
            </a:r>
            <a:r>
              <a:rPr lang="ru-RU" sz="3600" b="1" dirty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года </a:t>
            </a:r>
          </a:p>
          <a:p>
            <a:pPr marL="0" indent="0" algn="ctr">
              <a:buNone/>
            </a:pPr>
            <a:r>
              <a:rPr lang="ru-RU" dirty="0" smtClean="0"/>
              <a:t>(если </a:t>
            </a:r>
            <a:r>
              <a:rPr lang="ru-RU" dirty="0"/>
              <a:t>иное не предусмотрено </a:t>
            </a:r>
            <a:r>
              <a:rPr lang="ru-RU" dirty="0" smtClean="0"/>
              <a:t>законодательством)</a:t>
            </a:r>
          </a:p>
          <a:p>
            <a:pPr marL="0" indent="0" algn="ctr">
              <a:buNone/>
            </a:pPr>
            <a:r>
              <a:rPr lang="ru-RU" sz="3600" b="1" dirty="0">
                <a:ln w="3175">
                  <a:solidFill>
                    <a:schemeClr val="accent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по решению КДН </a:t>
            </a:r>
          </a:p>
          <a:p>
            <a:pPr marL="0" indent="0" algn="ctr">
              <a:buNone/>
            </a:pPr>
            <a:r>
              <a:rPr lang="ru-RU" dirty="0" smtClean="0"/>
              <a:t>(при </a:t>
            </a:r>
            <a:r>
              <a:rPr lang="ru-RU" dirty="0"/>
              <a:t>наличии </a:t>
            </a:r>
            <a:r>
              <a:rPr lang="ru-RU" dirty="0" smtClean="0"/>
              <a:t>предусмотренных законодательством оснований)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3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4809" y="1293200"/>
            <a:ext cx="10741414" cy="42200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органы, учреждения и организации в течение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копии решения КДН о проведении комплексной реабилитации готовят предложения по мероприятиям ПИРП и за подписью руководителя направляют их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СПЦ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21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2138"/>
            <a:ext cx="10363200" cy="17324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Учреждение образования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предоставляет 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спц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копии следующих документов:</a:t>
            </a:r>
            <a:endParaRPr lang="ru-RU" sz="3200" b="1" dirty="0">
              <a:ln w="3175">
                <a:solidFill>
                  <a:schemeClr val="accent5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716716"/>
            <a:ext cx="10815484" cy="34241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ИПР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характеристика обучающегося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справки о результатах проделанной работы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будут сопровождать комплексную реабилитацию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1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23949"/>
            <a:ext cx="10364451" cy="1790745"/>
          </a:xfrm>
        </p:spPr>
        <p:txBody>
          <a:bodyPr>
            <a:noAutofit/>
          </a:bodyPr>
          <a:lstStyle/>
          <a:p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Работники учреждения образования по месту обучения несовершеннолетнего </a:t>
            </a: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должны</a:t>
            </a:r>
            <a: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lang="ru-RU" sz="3200" b="1" dirty="0">
                <a:ln w="3175">
                  <a:solidFill>
                    <a:schemeClr val="accent5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ln w="3175">
                <a:solidFill>
                  <a:schemeClr val="accent5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743075"/>
            <a:ext cx="11696700" cy="5114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причины аддитивного поведения ребенка (посредством наблюдения, бесед, анкетирования);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индивидуальные коррекционные программы, способствующие развитию идентичности несовершеннолетнего, познавательной и учебной мотивации, социально профессиональному самоопределению и т.п.;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направленную на формирование у несовершеннолетнего навыков здорового образа жизни, негативного отношения к употреблению наркотических средств, психотропных веществ, их аналогов, токсических или других одурманивающих веществ, алкогольных, слабоалкогольных напитков и пива (как одна из форм —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”Равный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досуговую занятость несовершеннолетнего во взаимодействии с учреждением дополнительного образования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психолого-педагогическую помощь родителям (законным представителям), организовывать консультации по вопросам эффективного общения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62" name="Picture 8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00" y="113692"/>
            <a:ext cx="10364451" cy="1596177"/>
          </a:xfrm>
        </p:spPr>
        <p:txBody>
          <a:bodyPr/>
          <a:lstStyle/>
          <a:p>
            <a:r>
              <a:rPr lang="ru-RU" b="1" dirty="0">
                <a:ln w="3175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1475" y="1638301"/>
            <a:ext cx="11730878" cy="4054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ПИРП специалистами учреждений образования часто используется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форма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как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программе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ПИРП дублируются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определяются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и показатели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выполнения индивидуальной реабилитационной программы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847</Words>
  <Application>Microsoft Office PowerPoint</Application>
  <PresentationFormat>Широкоэкранный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Times New Roman</vt:lpstr>
      <vt:lpstr>Tw Cen MT</vt:lpstr>
      <vt:lpstr>Wingdings</vt:lpstr>
      <vt:lpstr>Капля</vt:lpstr>
      <vt:lpstr>Презентация PowerPoint</vt:lpstr>
      <vt:lpstr>Деятельность по организации  комплексной реабилитации осуществляется в соответствии со следующими документами:  </vt:lpstr>
      <vt:lpstr>Презентация PowerPoint</vt:lpstr>
      <vt:lpstr>Комплексная реабилитация включает следующие этапы: </vt:lpstr>
      <vt:lpstr>Презентация PowerPoint</vt:lpstr>
      <vt:lpstr>Презентация PowerPoint</vt:lpstr>
      <vt:lpstr>Учреждение образования предоставляет В спц  копии следующих документов:</vt:lpstr>
      <vt:lpstr>Работники учреждения образования по месту обучения несовершеннолетнего  должны:  </vt:lpstr>
      <vt:lpstr>Основные ошибки:</vt:lpstr>
      <vt:lpstr>Обращаем внимание!  Индикатор – характеристика, которая измеряется и которая количественно характеризует какое-либо качественное состояние, выражаемое через показатель.  Показатель – критерий или признак, на основании которого производится измерение и оценка того или иного процесса  (Инструктивно-методическое письмо «Об 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 в соответствии с законодательством» от 14.12.2017)</vt:lpstr>
      <vt:lpstr>Основные ошибки: </vt:lpstr>
      <vt:lpstr>Напоминаем:</vt:lpstr>
      <vt:lpstr>ЗАДАЧИ, СТОЯЩИЕ ПЕРЕД ПЕДАГОГИЧЕСКИМИ РАБОТНИКАМИ В ПРОЦЕССЕ ОСУЩЕСТВЛЕНИЯ КОМПЛЕКСНОЙ РЕАБИЛИТАЦИИ</vt:lpstr>
      <vt:lpstr>Презентация PowerPoint</vt:lpstr>
      <vt:lpstr> РАБОТА С РОДИТЕЛЯМИ (законными представителями) должна содействовать формированию в  семьях положительного морально-психологического климата, максимально способствующего гармоничному развитию несовершеннолетних и коррекции детско-родительских взаимоотношений посредством:</vt:lpstr>
      <vt:lpstr>Презентация PowerPoint</vt:lpstr>
      <vt:lpstr>Напоминаем, что комплексная реабилитация прекращается по решению КДН при наличии оснований: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специалистов  социально-педагогических центров во взаимодействии со специалистами СППС учреждений общего среднего образования по организации комплексной реабилитации несовершеннолетних</dc:title>
  <dc:creator>Анастасия</dc:creator>
  <cp:lastModifiedBy>ADMIN</cp:lastModifiedBy>
  <cp:revision>107</cp:revision>
  <dcterms:created xsi:type="dcterms:W3CDTF">2020-06-09T05:14:32Z</dcterms:created>
  <dcterms:modified xsi:type="dcterms:W3CDTF">2022-03-01T09:00:06Z</dcterms:modified>
</cp:coreProperties>
</file>