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8" r:id="rId18"/>
    <p:sldId id="289" r:id="rId19"/>
    <p:sldId id="290" r:id="rId20"/>
    <p:sldId id="28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1B70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ECAFE0-BA00-4635-B49E-D491D98183A3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E8030F-63B7-409E-B6FE-AD3F072BD9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04056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  <a:b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Речицкий</a:t>
            </a: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социально-педагогический центр»</a:t>
            </a:r>
            <a: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оциализация воспитанников замещающих </a:t>
            </a:r>
            <a:b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семей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46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dirty="0" err="1" smtClean="0">
                <a:solidFill>
                  <a:srgbClr val="7030A0"/>
                </a:solidFill>
              </a:rPr>
              <a:t>Ресоциализация</a:t>
            </a:r>
            <a:r>
              <a:rPr lang="ru-RU" sz="2500" dirty="0" smtClean="0">
                <a:solidFill>
                  <a:srgbClr val="7030A0"/>
                </a:solidFill>
              </a:rPr>
              <a:t> - восстановление </a:t>
            </a:r>
            <a:r>
              <a:rPr lang="ru-RU" sz="2500" dirty="0">
                <a:solidFill>
                  <a:srgbClr val="7030A0"/>
                </a:solidFill>
              </a:rPr>
              <a:t>утраченных ребенком ценностей, норм, установок, образцов поведения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rgbClr val="0070C0"/>
                </a:solidFill>
              </a:rPr>
              <a:t>п</a:t>
            </a:r>
            <a:r>
              <a:rPr lang="ru-RU" sz="3600" dirty="0" smtClean="0">
                <a:solidFill>
                  <a:srgbClr val="0070C0"/>
                </a:solidFill>
              </a:rPr>
              <a:t>еред </a:t>
            </a:r>
            <a:r>
              <a:rPr lang="ru-RU" sz="3600" dirty="0">
                <a:solidFill>
                  <a:srgbClr val="0070C0"/>
                </a:solidFill>
              </a:rPr>
              <a:t>приемными родителями стоит задача не только восстановить утраченное ребенком, но и обеспечить такие условия для его развития, чтобы поведение ребенка соответствовало общепринятым нормам</a:t>
            </a:r>
          </a:p>
        </p:txBody>
      </p:sp>
    </p:spTree>
    <p:extLst>
      <p:ext uri="{BB962C8B-B14F-4D97-AF65-F5344CB8AC3E}">
        <p14:creationId xmlns:p14="http://schemas.microsoft.com/office/powerpoint/2010/main" xmlns="" val="71435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/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/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rgbClr val="7030A0"/>
                </a:solidFill>
              </a:rPr>
              <a:t>Агенты и </a:t>
            </a:r>
            <a:r>
              <a:rPr lang="ru-RU" sz="4000" dirty="0" smtClean="0">
                <a:solidFill>
                  <a:srgbClr val="7030A0"/>
                </a:solidFill>
              </a:rPr>
              <a:t/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институты </a:t>
            </a:r>
            <a:r>
              <a:rPr lang="ru-RU" sz="4000" dirty="0">
                <a:solidFill>
                  <a:srgbClr val="7030A0"/>
                </a:solidFill>
              </a:rPr>
              <a:t>социализации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Агенты социализации - конкретные </a:t>
            </a:r>
            <a:r>
              <a:rPr lang="ru-RU" sz="3200" dirty="0">
                <a:solidFill>
                  <a:srgbClr val="0070C0"/>
                </a:solidFill>
              </a:rPr>
              <a:t>люди, ответственные за обучение культурным нормам и освоение социальных </a:t>
            </a:r>
            <a:r>
              <a:rPr lang="ru-RU" sz="3200" dirty="0" smtClean="0">
                <a:solidFill>
                  <a:srgbClr val="0070C0"/>
                </a:solidFill>
              </a:rPr>
              <a:t>ролей</a:t>
            </a:r>
          </a:p>
          <a:p>
            <a:endParaRPr lang="ru-RU" sz="3200" dirty="0" smtClean="0">
              <a:solidFill>
                <a:srgbClr val="0070C0"/>
              </a:solidFill>
            </a:endParaRPr>
          </a:p>
          <a:p>
            <a:r>
              <a:rPr lang="ru-RU" sz="3200" dirty="0" smtClean="0">
                <a:solidFill>
                  <a:srgbClr val="0070C0"/>
                </a:solidFill>
              </a:rPr>
              <a:t>Институты социализации - учреждения</a:t>
            </a:r>
            <a:r>
              <a:rPr lang="ru-RU" sz="3200" dirty="0">
                <a:solidFill>
                  <a:srgbClr val="0070C0"/>
                </a:solidFill>
              </a:rPr>
              <a:t>, влияющие на процесс социализации и направляющие его</a:t>
            </a:r>
          </a:p>
        </p:txBody>
      </p:sp>
    </p:spTree>
    <p:extLst>
      <p:ext uri="{BB962C8B-B14F-4D97-AF65-F5344CB8AC3E}">
        <p14:creationId xmlns:p14="http://schemas.microsoft.com/office/powerpoint/2010/main" xmlns="" val="3087322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</a:rPr>
              <a:t>Агенты первичной социализации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dirty="0">
                <a:solidFill>
                  <a:srgbClr val="0070C0"/>
                </a:solidFill>
              </a:rPr>
              <a:t>ближайшее окружение человека: родители, братья, сестры, бабушки, дедушки, близкие и дальние родственники, приходящие няни, друзья семьи, сверстники, учителя, тренеры, врачи, лидеры молодежных группировок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347789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</a:rPr>
              <a:t>Агенты вторичной </a:t>
            </a:r>
            <a:r>
              <a:rPr lang="ru-RU" sz="3600" dirty="0" smtClean="0">
                <a:solidFill>
                  <a:srgbClr val="7030A0"/>
                </a:solidFill>
              </a:rPr>
              <a:t/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социализации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rgbClr val="0070C0"/>
                </a:solidFill>
              </a:rPr>
              <a:t>представители администрации школы, университета, предприятия, армии, полиции, церкви, государства, сотрудники телевидения, радио, печати, партий, суда и т. д</a:t>
            </a:r>
          </a:p>
        </p:txBody>
      </p:sp>
    </p:spTree>
    <p:extLst>
      <p:ext uri="{BB962C8B-B14F-4D97-AF65-F5344CB8AC3E}">
        <p14:creationId xmlns:p14="http://schemas.microsoft.com/office/powerpoint/2010/main" xmlns="" val="505691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7030A0"/>
                </a:solidFill>
              </a:rPr>
              <a:t>Семья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rgbClr val="0070C0"/>
                </a:solidFill>
              </a:rPr>
              <a:t>институт </a:t>
            </a:r>
            <a:r>
              <a:rPr lang="ru-RU" sz="3600" dirty="0">
                <a:solidFill>
                  <a:srgbClr val="0070C0"/>
                </a:solidFill>
              </a:rPr>
              <a:t>первичной социализации, так как она — первое, с чем сталкивается ребенок при рождении, и основное место, где формируются доверительные личные отношения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89788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7030A0"/>
                </a:solidFill>
              </a:rPr>
              <a:t>Школа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rgbClr val="0070C0"/>
                </a:solidFill>
              </a:rPr>
              <a:t>институт </a:t>
            </a:r>
            <a:r>
              <a:rPr lang="ru-RU" sz="3600" dirty="0">
                <a:solidFill>
                  <a:srgbClr val="0070C0"/>
                </a:solidFill>
              </a:rPr>
              <a:t>вторичной социализации</a:t>
            </a:r>
            <a:r>
              <a:rPr lang="ru-RU" sz="3600" dirty="0" smtClean="0">
                <a:solidFill>
                  <a:srgbClr val="0070C0"/>
                </a:solidFill>
              </a:rPr>
              <a:t>,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дающий </a:t>
            </a:r>
            <a:r>
              <a:rPr lang="ru-RU" sz="3600" dirty="0">
                <a:solidFill>
                  <a:srgbClr val="0070C0"/>
                </a:solidFill>
              </a:rPr>
              <a:t>детям систематическое образование, подготовку к трудовой жизни и участию в политических процессах</a:t>
            </a:r>
          </a:p>
        </p:txBody>
      </p:sp>
    </p:spTree>
    <p:extLst>
      <p:ext uri="{BB962C8B-B14F-4D97-AF65-F5344CB8AC3E}">
        <p14:creationId xmlns:p14="http://schemas.microsoft.com/office/powerpoint/2010/main" xmlns="" val="891012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«Ребёнок учится тому, </a:t>
            </a:r>
            <a:br>
              <a:rPr lang="ru-RU" dirty="0" smtClean="0"/>
            </a:br>
            <a:r>
              <a:rPr lang="ru-RU" dirty="0" smtClean="0"/>
              <a:t>что видит у себя в дому»</a:t>
            </a:r>
            <a:br>
              <a:rPr lang="ru-RU" dirty="0" smtClean="0"/>
            </a:br>
            <a:r>
              <a:rPr lang="ru-RU" dirty="0" err="1" smtClean="0"/>
              <a:t>И.Брандт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3600" dirty="0">
                <a:solidFill>
                  <a:srgbClr val="0070C0"/>
                </a:solidFill>
              </a:rPr>
              <a:t>успех социализации </a:t>
            </a:r>
            <a:r>
              <a:rPr lang="ru-RU" sz="3600" dirty="0" smtClean="0">
                <a:solidFill>
                  <a:srgbClr val="0070C0"/>
                </a:solidFill>
              </a:rPr>
              <a:t>воспитан- </a:t>
            </a:r>
            <a:r>
              <a:rPr lang="ru-RU" sz="3600" dirty="0" err="1" smtClean="0">
                <a:solidFill>
                  <a:srgbClr val="0070C0"/>
                </a:solidFill>
              </a:rPr>
              <a:t>ников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3600" dirty="0">
                <a:solidFill>
                  <a:srgbClr val="0070C0"/>
                </a:solidFill>
              </a:rPr>
              <a:t>профессиональной замещающей семьи во многом зависит от того, сумел ли приемный родитель </a:t>
            </a:r>
            <a:r>
              <a:rPr lang="ru-RU" sz="3600" dirty="0" smtClean="0">
                <a:solidFill>
                  <a:srgbClr val="0070C0"/>
                </a:solidFill>
              </a:rPr>
              <a:t>укрепить, стабилизировать </a:t>
            </a:r>
            <a:r>
              <a:rPr lang="ru-RU" sz="3600" dirty="0">
                <a:solidFill>
                  <a:srgbClr val="0070C0"/>
                </a:solidFill>
              </a:rPr>
              <a:t>положение воспитанника в социуме.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6768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7030A0"/>
                </a:solidFill>
              </a:rPr>
              <a:t>Социальное закаливание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rgbClr val="0070C0"/>
                </a:solidFill>
              </a:rPr>
              <a:t>включение воспитанников в ситуации, которые требуют волевого усилия для преодоления негативного воздействия окружающей социальной среды, выработка социального иммунитета, устойчивости к стрессам и рефлексивной позиции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47560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</a:rPr>
              <a:t>способы социального </a:t>
            </a:r>
            <a:r>
              <a:rPr lang="ru-RU" sz="3600" dirty="0" smtClean="0">
                <a:solidFill>
                  <a:srgbClr val="7030A0"/>
                </a:solidFill>
              </a:rPr>
              <a:t/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закаливания </a:t>
            </a:r>
            <a:r>
              <a:rPr lang="ru-RU" sz="3600" dirty="0">
                <a:solidFill>
                  <a:srgbClr val="7030A0"/>
                </a:solidFill>
              </a:rPr>
              <a:t>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включение детей в различные реальные и имитируемые ситуации (социальные пробы</a:t>
            </a:r>
            <a:r>
              <a:rPr lang="ru-RU" dirty="0" smtClean="0">
                <a:solidFill>
                  <a:srgbClr val="0070C0"/>
                </a:solidFill>
              </a:rPr>
              <a:t>);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диагностирование волевой готовности к социальным отношениям; стимулирование самопознания детей, определение их личностной позиции и способа адекватного поведения в различных ситуациях; 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помощь детям в анализе проблем социальных отношений и вариативном проектировании своего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047245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dirty="0">
                <a:solidFill>
                  <a:srgbClr val="7030A0"/>
                </a:solidFill>
              </a:rPr>
              <a:t>Нельзя предусмотреть все трудности, но можно научить человека их </a:t>
            </a:r>
            <a:r>
              <a:rPr lang="ru-RU" sz="2600" dirty="0" smtClean="0">
                <a:solidFill>
                  <a:srgbClr val="7030A0"/>
                </a:solidFill>
              </a:rPr>
              <a:t>преодолевать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</a:rPr>
              <a:t>Проблемы детей должны решаться совместно с </a:t>
            </a:r>
            <a:r>
              <a:rPr lang="ru-RU" sz="2800" dirty="0" smtClean="0">
                <a:solidFill>
                  <a:srgbClr val="0070C0"/>
                </a:solidFill>
              </a:rPr>
              <a:t>ними, а </a:t>
            </a:r>
            <a:r>
              <a:rPr lang="ru-RU" sz="2800" dirty="0">
                <a:solidFill>
                  <a:srgbClr val="0070C0"/>
                </a:solidFill>
              </a:rPr>
              <a:t>не за </a:t>
            </a:r>
            <a:r>
              <a:rPr lang="ru-RU" sz="2800" dirty="0" smtClean="0">
                <a:solidFill>
                  <a:srgbClr val="0070C0"/>
                </a:solidFill>
              </a:rPr>
              <a:t>них. </a:t>
            </a:r>
            <a:r>
              <a:rPr lang="ru-RU" sz="2800" dirty="0">
                <a:solidFill>
                  <a:srgbClr val="0070C0"/>
                </a:solidFill>
              </a:rPr>
              <a:t>Лёгкий успех не всегда самый лучший, поскольку именно умение преодолевать трудности - залог дальнейшей успешной жизни; не только радость, но и страдания воспитывают человека; волевые усилия для преодоления трудностей формируются постепенно.</a:t>
            </a:r>
          </a:p>
        </p:txBody>
      </p:sp>
    </p:spTree>
    <p:extLst>
      <p:ext uri="{BB962C8B-B14F-4D97-AF65-F5344CB8AC3E}">
        <p14:creationId xmlns:p14="http://schemas.microsoft.com/office/powerpoint/2010/main" xmlns="" val="162394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i="1" dirty="0">
                <a:solidFill>
                  <a:srgbClr val="7030A0"/>
                </a:solidFill>
              </a:rPr>
              <a:t>Только семья способна сделать ребенка счастливым, защитить его и создать все необходимые условия для гармоничного </a:t>
            </a:r>
            <a:r>
              <a:rPr lang="ru-RU" sz="1800" b="1" i="1" dirty="0" smtClean="0">
                <a:solidFill>
                  <a:srgbClr val="7030A0"/>
                </a:solidFill>
              </a:rPr>
              <a:t>развития</a:t>
            </a:r>
            <a:r>
              <a:rPr lang="ru-RU" sz="1800" b="1" i="1" dirty="0">
                <a:solidFill>
                  <a:srgbClr val="7030A0"/>
                </a:solidFill>
              </a:rPr>
              <a:t/>
            </a:r>
            <a:br>
              <a:rPr lang="ru-RU" sz="1800" b="1" i="1" dirty="0">
                <a:solidFill>
                  <a:srgbClr val="7030A0"/>
                </a:solidFill>
              </a:rPr>
            </a:br>
            <a:endParaRPr lang="ru-RU" sz="1800" b="1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0070C0"/>
                </a:solidFill>
              </a:rPr>
              <a:t>Формы устройства детей-сирот и детей, оставшихся без попечения родителей, в семью: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 Опекунская семья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 Семья усыновителя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 Приёмная семья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 Детский дом семейного типа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082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Спасибо за внимание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9"/>
            <a:ext cx="8496944" cy="508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085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dirty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оциализация – процесс становления личности, усвоения индивидом ценностей, норм, установок, образцов поведения, присущих данному обществу, социальной группе. </a:t>
            </a:r>
            <a:endParaRPr lang="ru-RU" sz="4000" dirty="0">
              <a:solidFill>
                <a:srgbClr val="1B70A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8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Семья  - важнейший институт социализации</a:t>
            </a:r>
            <a:r>
              <a:rPr lang="ru-RU" sz="30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Дети, попавшие даже на короткое время в ее окружение, становятся участниками воспроизводства социального опыта - через взаимопонимание, взаимодействие, общение с представителями различных поколений в семье. Необходимо дать возможность ребенку, лишенному попечения родителей, жить и воспитываться в семье.</a:t>
            </a:r>
            <a:endParaRPr lang="ru-RU" sz="3200" dirty="0">
              <a:solidFill>
                <a:srgbClr val="1B70A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3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1B70A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Основное отличие замещающей семьи от обычной связано с разделением биологического и социального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sz="32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. 	Биологическим родителем человек становится в момент рождения ребенка. 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С феноменом социального </a:t>
            </a:r>
            <a:r>
              <a:rPr lang="ru-RU" sz="3200" dirty="0" err="1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sz="32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 мы имеем дело, когда родители, не связанные с воспитываемым ребенком биологическими узами, реализуют в отношении его функцию </a:t>
            </a:r>
            <a:r>
              <a:rPr lang="ru-RU" sz="3200" dirty="0" err="1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sz="3200" dirty="0" smtClean="0">
                <a:solidFill>
                  <a:srgbClr val="1B70A9"/>
                </a:solidFill>
                <a:latin typeface="Times New Roman" pitchFamily="18" charset="0"/>
                <a:cs typeface="Times New Roman" pitchFamily="18" charset="0"/>
              </a:rPr>
              <a:t> в полной мере. </a:t>
            </a:r>
            <a:endParaRPr lang="ru-RU" sz="3200" dirty="0">
              <a:solidFill>
                <a:srgbClr val="1B70A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8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i="1" dirty="0">
                <a:solidFill>
                  <a:srgbClr val="7030A0"/>
                </a:solidFill>
              </a:rPr>
              <a:t>Замещающая семья  </a:t>
            </a:r>
            <a:r>
              <a:rPr lang="ru-RU" sz="3200" i="1" dirty="0" smtClean="0">
                <a:solidFill>
                  <a:srgbClr val="7030A0"/>
                </a:solidFill>
              </a:rPr>
              <a:t>-  </a:t>
            </a:r>
            <a:r>
              <a:rPr lang="ru-RU" sz="3200" i="1" dirty="0">
                <a:solidFill>
                  <a:srgbClr val="7030A0"/>
                </a:solidFill>
              </a:rPr>
              <a:t>своего рода «</a:t>
            </a:r>
            <a:r>
              <a:rPr lang="ru-RU" sz="3200" i="1" dirty="0" smtClean="0">
                <a:solidFill>
                  <a:srgbClr val="7030A0"/>
                </a:solidFill>
              </a:rPr>
              <a:t>скорая помощь», </a:t>
            </a:r>
            <a:r>
              <a:rPr lang="ru-RU" sz="3200" i="1" dirty="0">
                <a:solidFill>
                  <a:srgbClr val="7030A0"/>
                </a:solidFill>
              </a:rPr>
              <a:t>основная цель которой - своевременно поддержать и защитить ребенка в кризисной </a:t>
            </a:r>
            <a:r>
              <a:rPr lang="ru-RU" sz="3200" i="1" dirty="0" smtClean="0">
                <a:solidFill>
                  <a:srgbClr val="7030A0"/>
                </a:solidFill>
              </a:rPr>
              <a:t>ситуации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Меры реабилитации детей: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Социальная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Педагогическая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М</a:t>
            </a:r>
            <a:r>
              <a:rPr lang="ru-RU" sz="3600" dirty="0" smtClean="0">
                <a:solidFill>
                  <a:srgbClr val="0070C0"/>
                </a:solidFill>
              </a:rPr>
              <a:t>едицинская</a:t>
            </a:r>
            <a:endParaRPr lang="ru-RU" sz="36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3600" dirty="0">
                <a:solidFill>
                  <a:srgbClr val="0070C0"/>
                </a:solidFill>
              </a:rPr>
              <a:t>П</a:t>
            </a:r>
            <a:r>
              <a:rPr lang="ru-RU" sz="3600" dirty="0" smtClean="0">
                <a:solidFill>
                  <a:srgbClr val="0070C0"/>
                </a:solidFill>
              </a:rPr>
              <a:t>сихологическая</a:t>
            </a:r>
          </a:p>
          <a:p>
            <a:pPr marL="0" indent="0" algn="ctr">
              <a:buNone/>
            </a:pPr>
            <a:endParaRPr lang="ru-RU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09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Эмоциональные трудности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0070C0"/>
                </a:solidFill>
              </a:rPr>
              <a:t>обретение новой семьи сопровождается переживанием радости и </a:t>
            </a:r>
            <a:r>
              <a:rPr lang="ru-RU" sz="4800" dirty="0" smtClean="0">
                <a:solidFill>
                  <a:srgbClr val="0070C0"/>
                </a:solidFill>
              </a:rPr>
              <a:t>тревоги одновременно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04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solidFill>
                  <a:srgbClr val="7030A0"/>
                </a:solidFill>
              </a:rPr>
              <a:t>Психологические</a:t>
            </a:r>
            <a:r>
              <a:rPr lang="ru-RU" sz="3600" dirty="0" smtClean="0">
                <a:solidFill>
                  <a:srgbClr val="7030A0"/>
                </a:solidFill>
              </a:rPr>
              <a:t> трудности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400" dirty="0" smtClean="0">
                <a:solidFill>
                  <a:srgbClr val="0070C0"/>
                </a:solidFill>
              </a:rPr>
              <a:t>несовместимость </a:t>
            </a:r>
            <a:r>
              <a:rPr lang="ru-RU" sz="3400" dirty="0">
                <a:solidFill>
                  <a:srgbClr val="0070C0"/>
                </a:solidFill>
              </a:rPr>
              <a:t>темпераментов, черт характера, привычек, </a:t>
            </a:r>
            <a:r>
              <a:rPr lang="ru-RU" sz="3400" dirty="0" smtClean="0">
                <a:solidFill>
                  <a:srgbClr val="0070C0"/>
                </a:solidFill>
              </a:rPr>
              <a:t>проблемы </a:t>
            </a:r>
            <a:r>
              <a:rPr lang="ru-RU" sz="3400" dirty="0">
                <a:solidFill>
                  <a:srgbClr val="0070C0"/>
                </a:solidFill>
              </a:rPr>
              <a:t>памяти, </a:t>
            </a:r>
            <a:r>
              <a:rPr lang="ru-RU" sz="3400" dirty="0" smtClean="0">
                <a:solidFill>
                  <a:srgbClr val="0070C0"/>
                </a:solidFill>
              </a:rPr>
              <a:t>неразвитость </a:t>
            </a:r>
            <a:r>
              <a:rPr lang="ru-RU" sz="3400" dirty="0">
                <a:solidFill>
                  <a:srgbClr val="0070C0"/>
                </a:solidFill>
              </a:rPr>
              <a:t>воображения, </a:t>
            </a:r>
            <a:r>
              <a:rPr lang="ru-RU" sz="3400" dirty="0" smtClean="0">
                <a:solidFill>
                  <a:srgbClr val="0070C0"/>
                </a:solidFill>
              </a:rPr>
              <a:t>узость </a:t>
            </a:r>
            <a:r>
              <a:rPr lang="ru-RU" sz="3400" dirty="0">
                <a:solidFill>
                  <a:srgbClr val="0070C0"/>
                </a:solidFill>
              </a:rPr>
              <a:t>кругозора и знаний об окружающем мире, </a:t>
            </a:r>
            <a:r>
              <a:rPr lang="ru-RU" sz="3400" dirty="0" smtClean="0">
                <a:solidFill>
                  <a:srgbClr val="0070C0"/>
                </a:solidFill>
              </a:rPr>
              <a:t>отставание </a:t>
            </a:r>
            <a:r>
              <a:rPr lang="ru-RU" sz="3400" dirty="0">
                <a:solidFill>
                  <a:srgbClr val="0070C0"/>
                </a:solidFill>
              </a:rPr>
              <a:t>ребенка в интеллектуальной сфере</a:t>
            </a:r>
          </a:p>
        </p:txBody>
      </p:sp>
    </p:spTree>
    <p:extLst>
      <p:ext uri="{BB962C8B-B14F-4D97-AF65-F5344CB8AC3E}">
        <p14:creationId xmlns:p14="http://schemas.microsoft.com/office/powerpoint/2010/main" xmlns="" val="4123669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Педагогические</a:t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>
                <a:solidFill>
                  <a:srgbClr val="7030A0"/>
                </a:solidFill>
              </a:rPr>
              <a:t>трудности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0070C0"/>
                </a:solidFill>
              </a:rPr>
              <a:t>особенности </a:t>
            </a:r>
            <a:r>
              <a:rPr lang="ru-RU" sz="4800" dirty="0">
                <a:solidFill>
                  <a:srgbClr val="0070C0"/>
                </a:solidFill>
              </a:rPr>
              <a:t>воспитательной деятельности </a:t>
            </a:r>
            <a:r>
              <a:rPr lang="ru-RU" sz="4800" dirty="0" smtClean="0">
                <a:solidFill>
                  <a:srgbClr val="0070C0"/>
                </a:solidFill>
              </a:rPr>
              <a:t>родителей-воспитателей</a:t>
            </a:r>
            <a:endParaRPr lang="ru-RU" sz="48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2395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270</TotalTime>
  <Words>563</Words>
  <Application>Microsoft Office PowerPoint</Application>
  <PresentationFormat>Экран (4:3)</PresentationFormat>
  <Paragraphs>51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 Государственное учреждение образования  «Речицкий социально-педагогический центр»  Социализация воспитанников замещающих  семей</vt:lpstr>
      <vt:lpstr>Только семья способна сделать ребенка счастливым, защитить его и создать все необходимые условия для гармоничного развития </vt:lpstr>
      <vt:lpstr>Слайд 3</vt:lpstr>
      <vt:lpstr>Слайд 4</vt:lpstr>
      <vt:lpstr>Слайд 5</vt:lpstr>
      <vt:lpstr>Слайд 6</vt:lpstr>
      <vt:lpstr>Эмоциональные трудности</vt:lpstr>
      <vt:lpstr>Психологические трудности</vt:lpstr>
      <vt:lpstr>Педагогические  трудности </vt:lpstr>
      <vt:lpstr>Ресоциализация - восстановление утраченных ребенком ценностей, норм, установок, образцов поведения</vt:lpstr>
      <vt:lpstr>   Агенты и  институты социализации</vt:lpstr>
      <vt:lpstr>Агенты первичной социализации </vt:lpstr>
      <vt:lpstr>Агенты вторичной  социализации</vt:lpstr>
      <vt:lpstr>Семья</vt:lpstr>
      <vt:lpstr>Школа</vt:lpstr>
      <vt:lpstr>«Ребёнок учится тому,  что видит у себя в дому» И.Брандт</vt:lpstr>
      <vt:lpstr>Социальное закаливание</vt:lpstr>
      <vt:lpstr>способы социального  закаливания детей</vt:lpstr>
      <vt:lpstr>Нельзя предусмотреть все трудности, но можно научить человека их преодолевать 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Социализация воспитанников замещающих семей</dc:title>
  <dc:creator>Ольга</dc:creator>
  <cp:lastModifiedBy>Приют</cp:lastModifiedBy>
  <cp:revision>23</cp:revision>
  <dcterms:created xsi:type="dcterms:W3CDTF">2019-04-16T07:39:50Z</dcterms:created>
  <dcterms:modified xsi:type="dcterms:W3CDTF">2019-06-07T06:07:49Z</dcterms:modified>
</cp:coreProperties>
</file>