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73" r:id="rId12"/>
    <p:sldId id="277" r:id="rId13"/>
    <p:sldId id="272" r:id="rId14"/>
    <p:sldId id="271" r:id="rId15"/>
    <p:sldId id="275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112947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www.desktopbackground.org/download/1600x1200/2014/08/26/815229_light-blue-effects-powerpoint-templates-abstract-blue-free_1600x1200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16632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entury Schoolbook" pitchFamily="18" charset="0"/>
              </a:rPr>
              <a:t>Государственное учреждение образования </a:t>
            </a:r>
          </a:p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Century Schoolbook" pitchFamily="18" charset="0"/>
              </a:rPr>
              <a:t>«</a:t>
            </a:r>
            <a:r>
              <a:rPr lang="ru-RU" sz="2000" b="1" dirty="0" err="1" smtClean="0">
                <a:solidFill>
                  <a:srgbClr val="0000FF"/>
                </a:solidFill>
                <a:latin typeface="Century Schoolbook" pitchFamily="18" charset="0"/>
              </a:rPr>
              <a:t>Речицкий</a:t>
            </a:r>
            <a:r>
              <a:rPr lang="ru-RU" sz="2000" b="1" dirty="0" smtClean="0">
                <a:solidFill>
                  <a:srgbClr val="0000FF"/>
                </a:solidFill>
                <a:latin typeface="Century Schoolbook" pitchFamily="18" charset="0"/>
              </a:rPr>
              <a:t> социально-педагогический центр»</a:t>
            </a:r>
            <a:endParaRPr lang="ru-RU" sz="2000" b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425" y="170080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Роль замещающих родителей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в профилактике отклонений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в психоэмоциональном </a:t>
            </a:r>
          </a:p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Century Schoolbook" pitchFamily="18" charset="0"/>
              </a:rPr>
              <a:t>состоянии детей</a:t>
            </a:r>
            <a:endParaRPr lang="ru-RU" sz="36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426" y="5301208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Century Schoolbook" pitchFamily="18" charset="0"/>
              </a:rPr>
              <a:t>Радченко Галина Владимировна,</a:t>
            </a:r>
          </a:p>
          <a:p>
            <a:pPr algn="ctr"/>
            <a:r>
              <a:rPr lang="ru-RU" b="1" dirty="0">
                <a:solidFill>
                  <a:srgbClr val="0000FF"/>
                </a:solidFill>
                <a:latin typeface="Century Schoolbook" pitchFamily="18" charset="0"/>
              </a:rPr>
              <a:t>з</a:t>
            </a:r>
            <a:r>
              <a:rPr lang="ru-RU" b="1" dirty="0" smtClean="0">
                <a:solidFill>
                  <a:srgbClr val="0000FF"/>
                </a:solidFill>
                <a:latin typeface="Century Schoolbook" pitchFamily="18" charset="0"/>
              </a:rPr>
              <a:t>аведующий отделом поддержки семей, принявших на воспитание детей-сирот, детей, оставшихся без попечения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9630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ds05.infourok.ru/uploads/ex/0e94/00025883-7461d6ae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1"/>
            <a:ext cx="896448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entury Schoolbook" pitchFamily="18" charset="0"/>
              </a:rPr>
              <a:t>Что может помочь?</a:t>
            </a:r>
          </a:p>
          <a:p>
            <a:endParaRPr lang="ru-RU" dirty="0"/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хорошие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отношения с родителями и со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   сверстниками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; </a:t>
            </a:r>
            <a:endParaRPr lang="ru-RU" sz="28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00FF"/>
              </a:solidFill>
              <a:latin typeface="Century Schoolbook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внешкольная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занятость подростка в </a:t>
            </a:r>
            <a:endParaRPr lang="ru-RU" sz="28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    спортивных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секция, творческих кружках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и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  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т.п.; </a:t>
            </a:r>
            <a:endParaRPr lang="ru-RU" sz="28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endParaRPr lang="ru-RU" sz="2800" b="1" dirty="0">
              <a:solidFill>
                <a:srgbClr val="0000FF"/>
              </a:solidFill>
              <a:latin typeface="Century Schoolbook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определенная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социальная роль,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   подразумевающая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высокую личную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   ответственность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и моральные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   обязательства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за выполняемые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дела. </a:t>
            </a:r>
            <a:endParaRPr lang="ru-RU" sz="2800" b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0-tub-by.yandex.net/i?id=93b894611c1c575301e3d5dbec60d04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116633"/>
            <a:ext cx="8928992" cy="11233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Признаки намерения совершения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суицида</a:t>
            </a: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изоляция или отстранение от людей, особенно от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   близких друзей; 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-   внезапная или постепенная потеря интереса к своей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   внешности;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-   изменение оценок, отношения к учебе, невыполнение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   внезапно начавшиеся прогулы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  <a:sym typeface="Symbol"/>
              </a:rPr>
              <a:t>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особенно если раньше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   не наблюдалось ничего похожего; 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-   потеря веса и аппетита, внезапно пробудившийся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   аппетит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  <a:sym typeface="Symbol"/>
              </a:rPr>
              <a:t>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превосходящий нормальный или обычный;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-   бессонница или продолжительный сон; 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-   постоянная или внезапная самокритика, низкая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   самооценка, чувство никчемности, ненужности; 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озабоченность смертью, процессом умирания; </a:t>
            </a:r>
          </a:p>
          <a:p>
            <a:pPr marL="342900" indent="-342900" algn="just">
              <a:buFontTx/>
              <a:buChar char="-"/>
            </a:pP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резкая потеря интереса к прежним занятиям; 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sz="20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0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81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arm5.staticflickr.com/4099/4737452285_15e071155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Признаки намерения совершения суицида</a:t>
            </a:r>
            <a:endParaRPr lang="ru-RU" sz="2800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764704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  резкие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внезапные перемены в личности подростка, </a:t>
            </a:r>
            <a:endParaRPr lang="ru-RU" sz="24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повлекшие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апатию, депрессию, вялость;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  неожиданная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раздражительность, приступы 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ярости, 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гнева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, ненависти;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  употребление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алкоголя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  <a:sym typeface="Symbol"/>
              </a:rPr>
              <a:t>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усилившийся или внезапно </a:t>
            </a:r>
            <a:endParaRPr lang="ru-RU" sz="24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возникший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интерес к спиртным напиткам, наркотикам;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  неожиданные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проявления рискованного и опасного </a:t>
            </a:r>
            <a:endParaRPr lang="ru-RU" sz="24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поведения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, словно провоцирующего несчастные случаи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, 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гонки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на автомобиле, хождение по карнизам, крыше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,</a:t>
            </a:r>
          </a:p>
          <a:p>
            <a:pPr algn="just"/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</a:t>
            </a:r>
            <a:r>
              <a:rPr lang="ru-RU" sz="2400" dirty="0" err="1" smtClean="0">
                <a:solidFill>
                  <a:srgbClr val="0000FF"/>
                </a:solidFill>
                <a:latin typeface="Century Schoolbook" pitchFamily="18" charset="0"/>
              </a:rPr>
              <a:t>перебегание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улиц в опасном месте;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  неожиданное </a:t>
            </a:r>
            <a:r>
              <a:rPr lang="ru-RU" sz="2400" dirty="0" err="1">
                <a:solidFill>
                  <a:srgbClr val="0000FF"/>
                </a:solidFill>
                <a:latin typeface="Century Schoolbook" pitchFamily="18" charset="0"/>
              </a:rPr>
              <a:t>раздаривание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любимых вещей, 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памятных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сувениров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, подарков, книг;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  затяжные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приступы безнадежности, тоски, </a:t>
            </a:r>
            <a:endParaRPr lang="ru-RU" sz="24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беспомощности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; 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  высказывания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о нежелании жить дальше 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  <a:sym typeface="Symbol"/>
              </a:rPr>
              <a:t>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 прямые </a:t>
            </a:r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или</a:t>
            </a: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   завуалированные</a:t>
            </a:r>
            <a:r>
              <a:rPr lang="ru-RU" sz="2400" dirty="0">
                <a:solidFill>
                  <a:srgbClr val="0000FF"/>
                </a:solidFill>
                <a:latin typeface="Century Schoolbook" pitchFamily="18" charset="0"/>
              </a:rPr>
              <a:t>, мотивированные и нет. 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92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mage.jimcdn.com/app/cms/image/transf/none/path/s30b572ed41bf3dd1/backgroundarea/i3e45ecc8ac9cc2a8/version/152553451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116632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Советы родителям, чтобы не допустить попыток суицида.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070739"/>
            <a:ext cx="87849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Сохраняйте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контакт со своим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ребенком.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Помните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, что авторитарный стиль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воспитания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  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для подростков неэффективен и даже опасен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.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Говорите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о перспективах в жизни и будущем. </a:t>
            </a:r>
            <a:endParaRPr lang="ru-RU" sz="28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Говорите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с ребенком на серьезные темы: что </a:t>
            </a:r>
            <a:endParaRPr lang="ru-RU" sz="28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  такое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жизнь? В чем смысл жизни? Что такое </a:t>
            </a:r>
            <a:endParaRPr lang="ru-RU" sz="28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  дружба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, любовь, смерть, предательство? </a:t>
            </a:r>
            <a:endParaRPr lang="ru-RU" sz="28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Лучший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способ привить любовь к жизни –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ваш</a:t>
            </a:r>
          </a:p>
          <a:p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 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собственный пример. </a:t>
            </a:r>
            <a:endParaRPr lang="ru-RU" sz="28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Проявите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любовь и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заботу.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Найдите </a:t>
            </a:r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баланс между свободой и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несвободой</a:t>
            </a:r>
          </a:p>
          <a:p>
            <a:r>
              <a:rPr lang="ru-RU" sz="2800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dirty="0" smtClean="0">
                <a:solidFill>
                  <a:srgbClr val="0000FF"/>
                </a:solidFill>
                <a:latin typeface="Century Schoolbook" pitchFamily="18" charset="0"/>
              </a:rPr>
              <a:t>  ребенка.</a:t>
            </a:r>
            <a:endParaRPr lang="ru-RU" sz="2800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arm5.staticflickr.com/4099/4737452285_15e071155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3"/>
            <a:ext cx="8856984" cy="12618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Советы родителям, если </a:t>
            </a:r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замечена склонность подростка к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самоубийству</a:t>
            </a: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marL="514350" indent="-514350">
              <a:buAutoNum type="arabicPeriod"/>
            </a:pPr>
            <a:r>
              <a:rPr lang="ru-RU" sz="2600" dirty="0" smtClean="0">
                <a:solidFill>
                  <a:srgbClr val="0000FF"/>
                </a:solidFill>
                <a:latin typeface="Century Schoolbook" pitchFamily="18" charset="0"/>
              </a:rPr>
              <a:t>Внимательно </a:t>
            </a: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выслушайте решившегося на самоубийство подростка. </a:t>
            </a:r>
            <a:endParaRPr lang="ru-RU" sz="26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514350" indent="-514350">
              <a:buAutoNum type="arabicPeriod"/>
            </a:pP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Оцените серьезность намерений и чувств </a:t>
            </a:r>
            <a:r>
              <a:rPr lang="ru-RU" sz="2600" dirty="0" smtClean="0">
                <a:solidFill>
                  <a:srgbClr val="0000FF"/>
                </a:solidFill>
                <a:latin typeface="Century Schoolbook" pitchFamily="18" charset="0"/>
              </a:rPr>
              <a:t>ребенка.</a:t>
            </a:r>
          </a:p>
          <a:p>
            <a:pPr marL="514350" indent="-514350">
              <a:buAutoNum type="arabicPeriod"/>
            </a:pP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Оцените глубину эмоционального кризиса. </a:t>
            </a:r>
            <a:endParaRPr lang="ru-RU" sz="26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Попытайтесь убедить </a:t>
            </a:r>
            <a:r>
              <a:rPr lang="ru-RU" sz="2600" dirty="0" smtClean="0">
                <a:solidFill>
                  <a:srgbClr val="0000FF"/>
                </a:solidFill>
                <a:latin typeface="Century Schoolbook" pitchFamily="18" charset="0"/>
              </a:rPr>
              <a:t>ребёнка </a:t>
            </a: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раскрыть свои чувства, поделиться накопившимися проблемами. </a:t>
            </a:r>
            <a:endParaRPr lang="ru-RU" sz="2600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marL="514350" indent="-514350">
              <a:buFontTx/>
              <a:buAutoNum type="arabicPeriod"/>
            </a:pP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Не бойтесь прямо спросить ребенка, не думает ли он о </a:t>
            </a:r>
            <a:r>
              <a:rPr lang="ru-RU" sz="2600" dirty="0" smtClean="0">
                <a:solidFill>
                  <a:srgbClr val="0000FF"/>
                </a:solidFill>
                <a:latin typeface="Century Schoolbook" pitchFamily="18" charset="0"/>
              </a:rPr>
              <a:t>самоубийстве.</a:t>
            </a:r>
          </a:p>
          <a:p>
            <a:pPr marL="514350" indent="-514350">
              <a:buFontTx/>
              <a:buAutoNum type="arabicPeriod"/>
            </a:pP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Постарайтесь акцентировать внимание ребенка на позитивных моментах </a:t>
            </a:r>
            <a:r>
              <a:rPr lang="ru-RU" sz="2600" dirty="0" smtClean="0">
                <a:solidFill>
                  <a:srgbClr val="0000FF"/>
                </a:solidFill>
                <a:latin typeface="Century Schoolbook" pitchFamily="18" charset="0"/>
              </a:rPr>
              <a:t>жизни.</a:t>
            </a:r>
          </a:p>
          <a:p>
            <a:pPr marL="514350" indent="-514350">
              <a:buFontTx/>
              <a:buAutoNum type="arabicPeriod"/>
            </a:pPr>
            <a:r>
              <a:rPr lang="ru-RU" sz="2600" dirty="0">
                <a:solidFill>
                  <a:srgbClr val="0000FF"/>
                </a:solidFill>
                <a:latin typeface="Century Schoolbook" pitchFamily="18" charset="0"/>
              </a:rPr>
              <a:t>Придайте уверенность ребенку, объясните ему, что вместе вы обязательно справиться со своими проблемами. </a:t>
            </a:r>
          </a:p>
          <a:p>
            <a:pPr marL="514350" indent="-514350">
              <a:buFontTx/>
              <a:buAutoNum type="arabicPeriod"/>
            </a:pPr>
            <a:endParaRPr lang="ru-RU" sz="2800" dirty="0"/>
          </a:p>
          <a:p>
            <a:pPr marL="514350" indent="-514350">
              <a:buAutoNum type="arabicPeriod"/>
            </a:pP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 smtClean="0">
              <a:solidFill>
                <a:srgbClr val="008000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32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6606997"/>
              </p:ext>
            </p:extLst>
          </p:nvPr>
        </p:nvGraphicFramePr>
        <p:xfrm>
          <a:off x="457200" y="1600200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42" name="Picture 2" descr="https://image.jimcdn.com/app/cms/image/transf/none/path/s30b572ed41bf3dd1/backgroundarea/i3e45ecc8ac9cc2a8/version/152553451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873019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8452"/>
                <a:gridCol w="3366910"/>
                <a:gridCol w="3048637"/>
              </a:tblGrid>
              <a:tr h="6880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r>
                        <a:rPr lang="ru-RU" sz="2000" dirty="0">
                          <a:effectLst/>
                          <a:latin typeface="Century Schoolbook" pitchFamily="18" charset="0"/>
                        </a:rPr>
                        <a:t>Если Вы </a:t>
                      </a:r>
                      <a:r>
                        <a:rPr lang="ru-RU" sz="2000" dirty="0" smtClean="0">
                          <a:effectLst/>
                          <a:latin typeface="Century Schoolbook" pitchFamily="18" charset="0"/>
                        </a:rPr>
                        <a:t>слышите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743075" algn="l"/>
                        </a:tabLst>
                      </a:pPr>
                      <a:endParaRPr lang="ru-RU" sz="20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Schoolbook" pitchFamily="18" charset="0"/>
                        </a:rPr>
                        <a:t>Обязательно скажите</a:t>
                      </a:r>
                      <a:endParaRPr lang="ru-RU" sz="20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entury Schoolbook" pitchFamily="18" charset="0"/>
                        </a:rPr>
                        <a:t>Запрещено говорить</a:t>
                      </a:r>
                      <a:endParaRPr lang="ru-RU" sz="20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</a:tr>
              <a:tr h="984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Schoolbook" pitchFamily="18" charset="0"/>
                        </a:rPr>
                        <a:t>«Ненавижу всех…»</a:t>
                      </a:r>
                      <a:endParaRPr lang="ru-RU" sz="18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«Чувствую, что что-то происходит. Давай поговорим об этом»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«Когда я был в твоем возрасте…да ты просто несешь чушь</a:t>
                      </a:r>
                      <a:r>
                        <a:rPr lang="ru-RU" sz="1600" dirty="0" smtClean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!»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</a:tr>
              <a:tr h="147685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Schoolbook" pitchFamily="18" charset="0"/>
                        </a:rPr>
                        <a:t>«Все безнадежно и бессмысленно»</a:t>
                      </a:r>
                      <a:endParaRPr lang="ru-RU" sz="18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«Чувствую, что ты подавлен. Иногда мы все так чувствуем себя. Давай обсудим, какие у нас проблемы, как их можно разрешить</a:t>
                      </a:r>
                      <a:r>
                        <a:rPr lang="ru-RU" sz="1600" dirty="0" smtClean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«Подумай о тех, кому хуже, чем тебе»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</a:tr>
              <a:tr h="8722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Schoolbook" pitchFamily="18" charset="0"/>
                        </a:rPr>
                        <a:t>«Всем было бы лучше без меня!»</a:t>
                      </a:r>
                      <a:endParaRPr lang="ru-RU" sz="18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«Ты много значишь для меня, для нас. Меня беспокоит твое настроение. Поговорим об этом»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«Не говори глупостей. Поговорим о другом»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</a:tr>
              <a:tr h="9845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Schoolbook" pitchFamily="18" charset="0"/>
                        </a:rPr>
                        <a:t>«Вы не понимаете меня!»</a:t>
                      </a:r>
                      <a:endParaRPr lang="ru-RU" sz="18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«Расскажи мне, что ты чувствуешь. Я действительно хочу тебя понять</a:t>
                      </a:r>
                      <a:r>
                        <a:rPr lang="ru-RU" sz="1600" dirty="0" smtClean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«Где уж мне тебя понять!»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</a:tr>
              <a:tr h="7935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Schoolbook" pitchFamily="18" charset="0"/>
                        </a:rPr>
                        <a:t>«Я совершил ужасный поступок»</a:t>
                      </a:r>
                      <a:endParaRPr lang="ru-RU" sz="18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«Я чувствую, что ты ощущаешь вину. Давай поговорим об этом»</a:t>
                      </a:r>
                      <a:endParaRPr lang="ru-RU" sz="160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«И что ты теперь хочешь? Выкладывай немедленно!»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</a:tr>
              <a:tr h="105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entury Schoolbook" pitchFamily="18" charset="0"/>
                        </a:rPr>
                        <a:t>«У меня никогда ничего не получается»</a:t>
                      </a:r>
                      <a:endParaRPr lang="ru-RU" sz="1800" dirty="0"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«Ты сейчас ощущаешь недостаток сил. Давай обсудим, как это изменить»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112947"/>
                          </a:solidFill>
                          <a:effectLst/>
                          <a:latin typeface="Century Schoolbook" pitchFamily="18" charset="0"/>
                        </a:rPr>
                        <a:t>«Не получается – значит, не старался!»</a:t>
                      </a:r>
                      <a:endParaRPr lang="ru-RU" sz="1600" dirty="0">
                        <a:solidFill>
                          <a:srgbClr val="112947"/>
                        </a:solidFill>
                        <a:effectLst/>
                        <a:latin typeface="Century Schoolbook" pitchFamily="18" charset="0"/>
                        <a:ea typeface="Calibri"/>
                        <a:cs typeface="Times New Roman"/>
                      </a:endParaRPr>
                    </a:p>
                  </a:txBody>
                  <a:tcPr marL="55953" marR="5595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3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avatars.mds.yandex.net/get-pdb/1757027/b9f268d0-5900-4f3b-bbdd-9b6e52a775cc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79712" y="1916832"/>
            <a:ext cx="54360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entury Schoolbook" pitchFamily="18" charset="0"/>
              </a:rPr>
              <a:t>СПАСИБО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entury Schoolbook" pitchFamily="18" charset="0"/>
              </a:rPr>
              <a:t>ЗА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entury Schoolbook" pitchFamily="18" charset="0"/>
              </a:rPr>
              <a:t>ВНИМАНИЕ</a:t>
            </a:r>
            <a:endParaRPr lang="ru-RU" sz="54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6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im0-tub-by.yandex.net/i?id=a679c69a28bba6f89f26f9d49b2d507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35846"/>
            <a:ext cx="88569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Человеку даруется жизнь.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Перед ним открывается вечность.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Находясь в теплых любящих руках </a:t>
            </a:r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родителей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, 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ребенок учится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жить, чувствовать.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Он узнает и познает мир.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Но в жизни каждого ребенка есть слезы, 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обиды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, разочарования.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>
                <a:solidFill>
                  <a:srgbClr val="003366"/>
                </a:solidFill>
                <a:latin typeface="Century Schoolbook" pitchFamily="18" charset="0"/>
              </a:rPr>
              <a:t>Ребенок </a:t>
            </a:r>
            <a:r>
              <a:rPr lang="ru-RU" b="1" smtClean="0">
                <a:solidFill>
                  <a:srgbClr val="003366"/>
                </a:solidFill>
                <a:latin typeface="Century Schoolbook" pitchFamily="18" charset="0"/>
              </a:rPr>
              <a:t>становится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злым, 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несчастным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, </a:t>
            </a:r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непонятым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, непринятым.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Он растет, и вместе с ним растут 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его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слезы, </a:t>
            </a:r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обиды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, разочарования.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Не понят, не принят, отвергнут.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И всего этого много, 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много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и невыносимо тяжело.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Он ищет поддержки, заботы, 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любви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и участия.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Отчаяние тяготит,  и он 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принимает решение…, </a:t>
            </a: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не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найдя выхода он…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Стоя перед пропастью, он делает шаг,  </a:t>
            </a:r>
            <a:endParaRPr lang="ru-RU" b="1" dirty="0" smtClean="0">
              <a:solidFill>
                <a:srgbClr val="003366"/>
              </a:solidFill>
              <a:latin typeface="Century Schoolbook" pitchFamily="18" charset="0"/>
            </a:endParaRPr>
          </a:p>
          <a:p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и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Вы, </a:t>
            </a:r>
            <a:r>
              <a:rPr lang="ru-RU" b="1" dirty="0" smtClean="0">
                <a:solidFill>
                  <a:srgbClr val="003366"/>
                </a:solidFill>
                <a:latin typeface="Century Schoolbook" pitchFamily="18" charset="0"/>
              </a:rPr>
              <a:t>Вы </a:t>
            </a: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шагаете вместе с ним.</a:t>
            </a:r>
            <a:b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</a:br>
            <a:r>
              <a:rPr lang="ru-RU" b="1" dirty="0">
                <a:solidFill>
                  <a:srgbClr val="003366"/>
                </a:solidFill>
                <a:latin typeface="Century Schoolbook" pitchFamily="18" charset="0"/>
              </a:rPr>
              <a:t>Он ушел, он…а Вы…Вы остались. </a:t>
            </a:r>
          </a:p>
        </p:txBody>
      </p:sp>
      <p:pic>
        <p:nvPicPr>
          <p:cNvPr id="5" name="Picture 2" descr="https://krot.info/uploads/posts/2018-04/1522762412_bigstock-sad-teenage-girl-37730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80" y="1"/>
            <a:ext cx="2880320" cy="227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lutch.ua/images/2018/08/06/hWM5GPnOTHooDtHfCs578uVT6IuXNyM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168860"/>
            <a:ext cx="288031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orage.myseldon.com/news_pict_F7/F701DE3C108335595EE92A33CE5EA2A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79" y="4581128"/>
            <a:ext cx="2873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98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farm5.staticflickr.com/4099/4737452285_15e0711551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9694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8000"/>
                </a:solidFill>
                <a:latin typeface="Century Schoolbook" pitchFamily="18" charset="0"/>
              </a:rPr>
              <a:t>Характерные черты </a:t>
            </a:r>
            <a:r>
              <a:rPr lang="ru-RU" sz="2800" b="1" i="1" dirty="0" smtClean="0">
                <a:solidFill>
                  <a:srgbClr val="008000"/>
                </a:solidFill>
                <a:latin typeface="Century Schoolbook" pitchFamily="18" charset="0"/>
              </a:rPr>
              <a:t>личности </a:t>
            </a:r>
          </a:p>
          <a:p>
            <a:pPr algn="ctr"/>
            <a:r>
              <a:rPr lang="ru-RU" sz="2800" b="1" i="1" dirty="0" smtClean="0">
                <a:solidFill>
                  <a:srgbClr val="008000"/>
                </a:solidFill>
                <a:latin typeface="Century Schoolbook" pitchFamily="18" charset="0"/>
              </a:rPr>
              <a:t>подростка</a:t>
            </a:r>
            <a:r>
              <a:rPr lang="ru-RU" sz="2800" b="1" i="1" dirty="0">
                <a:solidFill>
                  <a:srgbClr val="008000"/>
                </a:solidFill>
                <a:latin typeface="Century Schoolbook" pitchFamily="18" charset="0"/>
              </a:rPr>
              <a:t>: 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- эмоциональная неустойчивость;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- застенчивость;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- агрессивность; 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- юношеский максимализм;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- отсутствие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чувства адекватной </a:t>
            </a:r>
            <a:endParaRPr lang="ru-RU" sz="28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 реальности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; </a:t>
            </a:r>
          </a:p>
          <a:p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- повышенная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тревожность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;</a:t>
            </a:r>
            <a:endParaRPr lang="ru-RU" sz="28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-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стремление </a:t>
            </a:r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к 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самостоятельности;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- повышенная чувственность;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- плаксивость (особенно у девочек);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- противоречивость в мыслях и поступках; </a:t>
            </a:r>
          </a:p>
          <a:p>
            <a:r>
              <a:rPr lang="ru-RU" sz="2800" b="1" dirty="0">
                <a:solidFill>
                  <a:schemeClr val="accent2">
                    <a:lumMod val="75000"/>
                  </a:schemeClr>
                </a:solidFill>
                <a:latin typeface="Century Schoolbook" pitchFamily="18" charset="0"/>
              </a:rPr>
              <a:t>- бунтарский дух поведения. </a:t>
            </a:r>
          </a:p>
          <a:p>
            <a:pPr marL="457200" indent="-457200">
              <a:buFontTx/>
              <a:buChar char="-"/>
            </a:pPr>
            <a:endParaRPr lang="ru-RU" sz="2800" b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76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g1.goodfon.ru/original/2880x1800/7/b5/oboi-ot-lolita777-novyy-god-1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84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8000"/>
                </a:solidFill>
                <a:latin typeface="Century Schoolbook" pitchFamily="18" charset="0"/>
              </a:rPr>
              <a:t>Психологические особенности </a:t>
            </a:r>
            <a:r>
              <a:rPr lang="ru-RU" sz="2800" b="1" dirty="0" smtClean="0">
                <a:solidFill>
                  <a:srgbClr val="008000"/>
                </a:solidFill>
                <a:latin typeface="Century Schoolbook" pitchFamily="18" charset="0"/>
              </a:rPr>
              <a:t>личности: 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751344"/>
            <a:ext cx="878497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профессиональное самоопределение;</a:t>
            </a:r>
          </a:p>
          <a:p>
            <a:pPr marL="342900" indent="-342900">
              <a:buFontTx/>
              <a:buChar char="-"/>
            </a:pP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временная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перспектива;</a:t>
            </a:r>
          </a:p>
          <a:p>
            <a:pPr marL="342900" indent="-342900">
              <a:buFontTx/>
              <a:buChar char="-"/>
            </a:pP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стабилизация личности;</a:t>
            </a:r>
          </a:p>
          <a:p>
            <a:pPr marL="342900" indent="-342900">
              <a:buFontTx/>
              <a:buChar char="-"/>
            </a:pP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с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амоопределение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в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мировоззрении;</a:t>
            </a:r>
          </a:p>
          <a:p>
            <a:pPr marL="342900" indent="-342900">
              <a:buFontTx/>
              <a:buChar char="-"/>
            </a:pP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и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зменение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учебной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мотивации.</a:t>
            </a:r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endParaRPr lang="ru-RU" sz="2800" b="1" dirty="0">
              <a:solidFill>
                <a:srgbClr val="0000FF"/>
              </a:solidFill>
              <a:latin typeface="Century Schoolbook" pitchFamily="18" charset="0"/>
            </a:endParaRPr>
          </a:p>
          <a:p>
            <a:pPr marL="342900" indent="-342900">
              <a:buFontTx/>
              <a:buChar char="-"/>
            </a:pPr>
            <a:endParaRPr lang="ru-RU" sz="2400" b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  <p:pic>
        <p:nvPicPr>
          <p:cNvPr id="2050" name="Picture 2" descr="https://www.good-wife.ru/assets/images/news/muzhcina-i-devushka-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996952"/>
            <a:ext cx="4248472" cy="368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healthforteens.co.uk/wp-content/uploads/2015/03/Thumb_SadBoy1160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6951"/>
            <a:ext cx="4027377" cy="36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66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m0-tub-by.yandex.net/i?id=93b894611c1c575301e3d5dbec60d04c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116633"/>
            <a:ext cx="8784976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Данные статистики</a:t>
            </a:r>
          </a:p>
          <a:p>
            <a:endParaRPr lang="ru-RU" dirty="0"/>
          </a:p>
          <a:p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● Как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правило, суицидальные попытки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встречаются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у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детей старше 13 лет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.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Почти 85% подростков хоть раз в жизни думали о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самоубийстве. 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Пик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суицидов приходится на старший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подростковый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возраст – 14-16 лет. 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В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80% случаев причина детского суицида –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отношения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с близкими. 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Мальчики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совершают суициды в 4-5 раз чаще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девочек.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Девочки прибегают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к попыткам самоубийства в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 3 раза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чаще мальчиков. 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70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% суицидов совершают психически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здоровые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дети. </a:t>
            </a: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Среди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детей-самоубийц 60% – дети из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нормальных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, полноценных семей. </a:t>
            </a:r>
          </a:p>
          <a:p>
            <a:endParaRPr lang="ru-RU" sz="2400" b="1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86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3.bp.blogspot.com/-sWiPCw6mozE/W-HgNHxRZnI/AAAAAAAAAAk/0L_Br_XXJnode3uFiUPcCO4GLNHhq3HfwCHMYCw/s1600/free-light-blue-abstract-background-png-download-free-clip-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44624"/>
            <a:ext cx="8712968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Суицид или самоубийство – добровольное, целенаправленное лишение себя жизни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.</a:t>
            </a:r>
          </a:p>
          <a:p>
            <a:endParaRPr lang="ru-RU" sz="2800" dirty="0">
              <a:latin typeface="Century Schoolbook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8000"/>
                </a:solidFill>
                <a:latin typeface="Century Schoolbook" pitchFamily="18" charset="0"/>
              </a:rPr>
              <a:t>Виды: </a:t>
            </a:r>
            <a:endParaRPr lang="ru-RU" sz="32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Истинные.</a:t>
            </a:r>
            <a:r>
              <a:rPr lang="ru-RU" sz="2800" dirty="0" smtClean="0"/>
              <a:t>  </a:t>
            </a:r>
            <a:r>
              <a:rPr lang="ru-RU" sz="2200" dirty="0" smtClean="0">
                <a:solidFill>
                  <a:srgbClr val="112947"/>
                </a:solidFill>
                <a:latin typeface="Century Schoolbook" pitchFamily="18" charset="0"/>
              </a:rPr>
              <a:t>Такому </a:t>
            </a:r>
            <a:r>
              <a:rPr lang="ru-RU" sz="2200" dirty="0">
                <a:solidFill>
                  <a:srgbClr val="112947"/>
                </a:solidFill>
                <a:latin typeface="Century Schoolbook" pitchFamily="18" charset="0"/>
              </a:rPr>
              <a:t>суициду всегда предшествуют угнетенное настроение, депрессивное состояние или просто мысли об уходе из жизни</a:t>
            </a:r>
            <a:r>
              <a:rPr lang="ru-RU" sz="2200" dirty="0" smtClean="0">
                <a:solidFill>
                  <a:srgbClr val="112947"/>
                </a:solidFill>
                <a:latin typeface="Century Schoolbook" pitchFamily="18" charset="0"/>
              </a:rPr>
              <a:t>.</a:t>
            </a:r>
            <a:r>
              <a:rPr lang="ru-RU" sz="2200" dirty="0">
                <a:solidFill>
                  <a:srgbClr val="112947"/>
                </a:solidFill>
              </a:rPr>
              <a:t> </a:t>
            </a:r>
            <a:r>
              <a:rPr lang="ru-RU" sz="2200" dirty="0">
                <a:solidFill>
                  <a:srgbClr val="112947"/>
                </a:solidFill>
                <a:latin typeface="Century Schoolbook" pitchFamily="18" charset="0"/>
              </a:rPr>
              <a:t>С</a:t>
            </a:r>
            <a:r>
              <a:rPr lang="ru-RU" sz="2200" dirty="0" smtClean="0">
                <a:solidFill>
                  <a:srgbClr val="112947"/>
                </a:solidFill>
                <a:latin typeface="Century Schoolbook" pitchFamily="18" charset="0"/>
              </a:rPr>
              <a:t>воеобразный </a:t>
            </a:r>
            <a:r>
              <a:rPr lang="ru-RU" sz="2200" dirty="0">
                <a:solidFill>
                  <a:srgbClr val="112947"/>
                </a:solidFill>
                <a:latin typeface="Century Schoolbook" pitchFamily="18" charset="0"/>
              </a:rPr>
              <a:t>тест на готовность к истинному суициду - размышления человека о смысле </a:t>
            </a:r>
            <a:r>
              <a:rPr lang="ru-RU" sz="2200" dirty="0" smtClean="0">
                <a:solidFill>
                  <a:srgbClr val="112947"/>
                </a:solidFill>
                <a:latin typeface="Century Schoolbook" pitchFamily="18" charset="0"/>
              </a:rPr>
              <a:t>жизни.</a:t>
            </a:r>
            <a:endParaRPr lang="ru-RU" sz="2200" b="1" dirty="0">
              <a:solidFill>
                <a:srgbClr val="112947"/>
              </a:solidFill>
              <a:latin typeface="Century Schoolbook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Демонстративные. </a:t>
            </a:r>
            <a:r>
              <a:rPr lang="ru-RU" sz="2200" dirty="0" smtClean="0">
                <a:solidFill>
                  <a:srgbClr val="112947"/>
                </a:solidFill>
                <a:latin typeface="Century Schoolbook" pitchFamily="18" charset="0"/>
              </a:rPr>
              <a:t>Попытки </a:t>
            </a:r>
            <a:r>
              <a:rPr lang="ru-RU" sz="2200" dirty="0">
                <a:solidFill>
                  <a:srgbClr val="112947"/>
                </a:solidFill>
                <a:latin typeface="Century Schoolbook" pitchFamily="18" charset="0"/>
              </a:rPr>
              <a:t>подростка вести </a:t>
            </a:r>
            <a:r>
              <a:rPr lang="ru-RU" sz="2200" dirty="0" smtClean="0">
                <a:solidFill>
                  <a:srgbClr val="112947"/>
                </a:solidFill>
                <a:latin typeface="Century Schoolbook" pitchFamily="18" charset="0"/>
              </a:rPr>
              <a:t>диалог. Иногда проявляются  </a:t>
            </a:r>
            <a:r>
              <a:rPr lang="ru-RU" sz="2200" dirty="0">
                <a:solidFill>
                  <a:srgbClr val="112947"/>
                </a:solidFill>
                <a:latin typeface="Century Schoolbook" pitchFamily="18" charset="0"/>
              </a:rPr>
              <a:t>как способ своеобразного шантажа – «сделай то-то и то-то или я застрелюсь, повешусь, брошусь под поезд...». </a:t>
            </a:r>
            <a:endParaRPr lang="ru-RU" sz="2200" b="1" dirty="0">
              <a:solidFill>
                <a:srgbClr val="112947"/>
              </a:solidFill>
              <a:latin typeface="Century Schoolbook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Скрытые.</a:t>
            </a:r>
            <a:r>
              <a:rPr lang="ru-RU" sz="2800" dirty="0"/>
              <a:t> </a:t>
            </a:r>
            <a:r>
              <a:rPr lang="ru-RU" sz="2200" dirty="0" smtClean="0">
                <a:solidFill>
                  <a:srgbClr val="112947"/>
                </a:solidFill>
                <a:latin typeface="Century Schoolbook" pitchFamily="18" charset="0"/>
              </a:rPr>
              <a:t>Так </a:t>
            </a:r>
            <a:r>
              <a:rPr lang="ru-RU" sz="2200" dirty="0">
                <a:solidFill>
                  <a:srgbClr val="112947"/>
                </a:solidFill>
                <a:latin typeface="Century Schoolbook" pitchFamily="18" charset="0"/>
              </a:rPr>
              <a:t>называемое «суицидально обусловленное поведение». Это и рискованная езда на автомобиле, и занятия экстремальными видами спорта или опасным бизнесом, и добровольные поездки в горячие точки, и даже алкогольная или наркотическая зависимость.</a:t>
            </a:r>
            <a:r>
              <a:rPr lang="ru-RU" sz="2200" b="1" dirty="0" smtClean="0">
                <a:solidFill>
                  <a:srgbClr val="112947"/>
                </a:solidFill>
                <a:latin typeface="Century Schoolbook" pitchFamily="18" charset="0"/>
              </a:rPr>
              <a:t> </a:t>
            </a:r>
            <a:endParaRPr lang="ru-RU" sz="2200" b="1" dirty="0">
              <a:solidFill>
                <a:srgbClr val="112947"/>
              </a:solidFill>
              <a:latin typeface="Century Schoolbook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3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st.gde-fon.com/wallpapers_original/148133_abstrakt_1920x1200_www.Gde-Fon.c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Century Schoolbook" pitchFamily="18" charset="0"/>
              </a:rPr>
              <a:t>Х</a:t>
            </a:r>
            <a:r>
              <a:rPr lang="ru-RU" sz="2800" b="1" dirty="0" smtClean="0">
                <a:solidFill>
                  <a:srgbClr val="C00000"/>
                </a:solidFill>
                <a:latin typeface="Century Schoolbook" pitchFamily="18" charset="0"/>
              </a:rPr>
              <a:t>арактерные особенности подросткового суицида:</a:t>
            </a:r>
            <a:endParaRPr lang="ru-RU" sz="2800" b="1" dirty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268760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●</a:t>
            </a:r>
            <a:r>
              <a:rPr lang="ru-RU" b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отсутствие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реального желания и четко обозначенного мотива совершения самоубийства. О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бъяснение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суицидального намерения ограничивается лаконичной фразой «Просто надоело жить».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  <a:p>
            <a:pPr algn="just"/>
            <a:endParaRPr lang="ru-RU" sz="2400" b="1" dirty="0">
              <a:solidFill>
                <a:schemeClr val="accent2">
                  <a:lumMod val="50000"/>
                </a:schemeClr>
              </a:solidFill>
              <a:latin typeface="Century Schoolbook" pitchFamily="18" charset="0"/>
            </a:endParaRP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●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отсутствие умения делиться своими переживаниями, подробно рассказать о них, и как следствие этого - неспособность их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отрегулировать.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Невысказанные негативные чувства, не нашедшие пути выхода, накапливаются и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entury Schoolbook" pitchFamily="18" charset="0"/>
              </a:rPr>
              <a:t>в болезненной душе подростка, что только усиливает депрессивное состояние ребенка. </a:t>
            </a:r>
          </a:p>
          <a:p>
            <a:endParaRPr lang="ru-RU" sz="28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9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mage.jimcdn.com/app/cms/image/transf/none/path/s30b572ed41bf3dd1/backgroundarea/i3e45ecc8ac9cc2a8/version/1525534514/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16632"/>
            <a:ext cx="8856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8000"/>
                </a:solidFill>
                <a:latin typeface="Century Schoolbook" pitchFamily="18" charset="0"/>
              </a:rPr>
              <a:t>Факторы риска совершения </a:t>
            </a:r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суицида:</a:t>
            </a:r>
            <a:endParaRPr lang="ru-RU" sz="3200" dirty="0">
              <a:solidFill>
                <a:srgbClr val="008000"/>
              </a:solidFill>
              <a:latin typeface="Century Schoolbook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124744"/>
            <a:ext cx="8428911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с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емейные проблемы;</a:t>
            </a:r>
          </a:p>
          <a:p>
            <a:endParaRPr lang="ru-RU" sz="28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ш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кольные проблемы;</a:t>
            </a:r>
          </a:p>
          <a:p>
            <a:endParaRPr lang="ru-RU" sz="28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●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проблемы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интимно-сексуальной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сферы;</a:t>
            </a:r>
          </a:p>
          <a:p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b="1" i="1" dirty="0" err="1">
                <a:solidFill>
                  <a:srgbClr val="0000FF"/>
                </a:solidFill>
                <a:latin typeface="Century Schoolbook" pitchFamily="18" charset="0"/>
              </a:rPr>
              <a:t>а</a:t>
            </a:r>
            <a:r>
              <a:rPr lang="ru-RU" sz="2800" b="1" i="1" dirty="0" err="1" smtClean="0">
                <a:solidFill>
                  <a:srgbClr val="0000FF"/>
                </a:solidFill>
                <a:latin typeface="Century Schoolbook" pitchFamily="18" charset="0"/>
              </a:rPr>
              <a:t>ддиктивное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(зависимое)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поведение;</a:t>
            </a:r>
          </a:p>
          <a:p>
            <a:endParaRPr lang="ru-RU" sz="28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●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незрелость личности;</a:t>
            </a:r>
          </a:p>
          <a:p>
            <a:endParaRPr lang="ru-RU" sz="2800" b="1" i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r>
              <a:rPr lang="ru-RU" sz="2800" b="1" dirty="0">
                <a:solidFill>
                  <a:srgbClr val="0000FF"/>
                </a:solidFill>
                <a:latin typeface="Century Schoolbook" pitchFamily="18" charset="0"/>
              </a:rPr>
              <a:t>●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о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пределенные </a:t>
            </a:r>
            <a:r>
              <a:rPr lang="ru-RU" sz="2800" b="1" i="1" dirty="0">
                <a:solidFill>
                  <a:srgbClr val="0000FF"/>
                </a:solidFill>
                <a:latin typeface="Century Schoolbook" pitchFamily="18" charset="0"/>
              </a:rPr>
              <a:t>черты </a:t>
            </a:r>
            <a:r>
              <a:rPr lang="ru-RU" sz="2800" b="1" i="1" dirty="0" smtClean="0">
                <a:solidFill>
                  <a:srgbClr val="0000FF"/>
                </a:solidFill>
                <a:latin typeface="Century Schoolbook" pitchFamily="18" charset="0"/>
              </a:rPr>
              <a:t>характера.</a:t>
            </a:r>
          </a:p>
          <a:p>
            <a:endParaRPr lang="ru-RU" sz="2800" b="1" dirty="0">
              <a:solidFill>
                <a:srgbClr val="0000FF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9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cdn.wallpapersafari.com/62/72/KNR4S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116631"/>
            <a:ext cx="903649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000"/>
                </a:solidFill>
                <a:latin typeface="Century Schoolbook" pitchFamily="18" charset="0"/>
              </a:rPr>
              <a:t>Причины депрессии</a:t>
            </a:r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00FF"/>
                </a:solidFill>
                <a:latin typeface="Century Schoolbook" pitchFamily="18" charset="0"/>
              </a:rPr>
              <a:t>- 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негативное отношение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к своему телу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</a:t>
            </a:r>
          </a:p>
          <a:p>
            <a:pPr algn="just"/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(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телосложению) в период полового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созревания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;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endParaRPr lang="ru-RU" sz="2400" b="1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приобретенная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в этот период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способность </a:t>
            </a:r>
          </a:p>
          <a:p>
            <a:pPr algn="just"/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критически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воспринимать любую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информацию,</a:t>
            </a:r>
          </a:p>
          <a:p>
            <a:pPr algn="just"/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самостоятельно выносить свои 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суждения,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не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опираясь на мнение взрослых,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и, как следствие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всего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этого,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возможная фиксация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на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негативных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оценках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жизни;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endParaRPr lang="ru-RU" sz="2400" b="1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одиночество, недостаточная популярность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среди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сверстников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; </a:t>
            </a:r>
            <a:endParaRPr lang="ru-RU" sz="2400" b="1" dirty="0" smtClean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endParaRPr lang="ru-RU" sz="2400" b="1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just"/>
            <a:r>
              <a:rPr lang="ru-RU" sz="2400" dirty="0" smtClean="0">
                <a:solidFill>
                  <a:srgbClr val="0000FF"/>
                </a:solidFill>
                <a:latin typeface="Century Schoolbook" pitchFamily="18" charset="0"/>
              </a:rPr>
              <a:t>-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трудности </a:t>
            </a:r>
            <a:r>
              <a:rPr lang="ru-RU" sz="2400" b="1" dirty="0">
                <a:solidFill>
                  <a:srgbClr val="0000FF"/>
                </a:solidFill>
                <a:latin typeface="Century Schoolbook" pitchFamily="18" charset="0"/>
              </a:rPr>
              <a:t>в обучении, </a:t>
            </a:r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низкая школьная  </a:t>
            </a:r>
          </a:p>
          <a:p>
            <a:pPr algn="just"/>
            <a:r>
              <a:rPr lang="ru-RU" sz="2400" b="1" dirty="0" smtClean="0">
                <a:solidFill>
                  <a:srgbClr val="0000FF"/>
                </a:solidFill>
                <a:latin typeface="Century Schoolbook" pitchFamily="18" charset="0"/>
              </a:rPr>
              <a:t>   успеваемость. </a:t>
            </a:r>
            <a:endParaRPr lang="ru-RU" sz="2400" b="1" dirty="0">
              <a:solidFill>
                <a:srgbClr val="0000FF"/>
              </a:solidFill>
              <a:latin typeface="Century Schoolbook" pitchFamily="18" charset="0"/>
            </a:endParaRPr>
          </a:p>
          <a:p>
            <a:pPr algn="ctr"/>
            <a:endParaRPr lang="ru-RU" sz="2800" b="1" dirty="0">
              <a:solidFill>
                <a:srgbClr val="008000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46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211</TotalTime>
  <Words>1175</Words>
  <Application>Microsoft Office PowerPoint</Application>
  <PresentationFormat>Экран (4:3)</PresentationFormat>
  <Paragraphs>212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Приют</dc:creator>
  <cp:lastModifiedBy>Пользователь Windows</cp:lastModifiedBy>
  <cp:revision>29</cp:revision>
  <dcterms:created xsi:type="dcterms:W3CDTF">2020-01-20T09:09:32Z</dcterms:created>
  <dcterms:modified xsi:type="dcterms:W3CDTF">2020-01-22T05:19:39Z</dcterms:modified>
</cp:coreProperties>
</file>