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99" autoAdjust="0"/>
  </p:normalViewPr>
  <p:slideViewPr>
    <p:cSldViewPr>
      <p:cViewPr varScale="1">
        <p:scale>
          <a:sx n="61" d="100"/>
          <a:sy n="61" d="100"/>
        </p:scale>
        <p:origin x="-16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F1C4AF5-A5BD-4AB7-ACE0-88FB9C365DB9}" type="datetimeFigureOut">
              <a:rPr lang="ru-RU" smtClean="0"/>
              <a:t>23.04.2019</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35FAD01-012C-4175-ADC8-04712A1594D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1C4AF5-A5BD-4AB7-ACE0-88FB9C365DB9}" type="datetimeFigureOut">
              <a:rPr lang="ru-RU" smtClean="0"/>
              <a:t>23.04.2019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5FAD01-012C-4175-ADC8-04712A1594D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F1C4AF5-A5BD-4AB7-ACE0-88FB9C365DB9}" type="datetimeFigureOut">
              <a:rPr lang="ru-RU" smtClean="0"/>
              <a:t>23.04.2019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5FAD01-012C-4175-ADC8-04712A1594D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F1C4AF5-A5BD-4AB7-ACE0-88FB9C365DB9}" type="datetimeFigureOut">
              <a:rPr lang="ru-RU" smtClean="0"/>
              <a:t>23.04.2019</a:t>
            </a:fld>
            <a:endParaRPr lang="ru-RU"/>
          </a:p>
        </p:txBody>
      </p:sp>
      <p:sp>
        <p:nvSpPr>
          <p:cNvPr id="9" name="Номер слайда 8"/>
          <p:cNvSpPr>
            <a:spLocks noGrp="1"/>
          </p:cNvSpPr>
          <p:nvPr>
            <p:ph type="sldNum" sz="quarter" idx="15"/>
          </p:nvPr>
        </p:nvSpPr>
        <p:spPr/>
        <p:txBody>
          <a:bodyPr rtlCol="0"/>
          <a:lstStyle/>
          <a:p>
            <a:fld id="{435FAD01-012C-4175-ADC8-04712A1594D6}"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F1C4AF5-A5BD-4AB7-ACE0-88FB9C365DB9}" type="datetimeFigureOut">
              <a:rPr lang="ru-RU" smtClean="0"/>
              <a:t>23.04.2019</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435FAD01-012C-4175-ADC8-04712A1594D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F1C4AF5-A5BD-4AB7-ACE0-88FB9C365DB9}" type="datetimeFigureOut">
              <a:rPr lang="ru-RU" smtClean="0"/>
              <a:t>23.04.2019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5FAD01-012C-4175-ADC8-04712A1594D6}"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F1C4AF5-A5BD-4AB7-ACE0-88FB9C365DB9}" type="datetimeFigureOut">
              <a:rPr lang="ru-RU" smtClean="0"/>
              <a:t>23.04.2019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5FAD01-012C-4175-ADC8-04712A1594D6}"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F1C4AF5-A5BD-4AB7-ACE0-88FB9C365DB9}" type="datetimeFigureOut">
              <a:rPr lang="ru-RU" smtClean="0"/>
              <a:t>23.04.2019</a:t>
            </a:fld>
            <a:endParaRPr lang="ru-RU"/>
          </a:p>
        </p:txBody>
      </p:sp>
      <p:sp>
        <p:nvSpPr>
          <p:cNvPr id="7" name="Номер слайда 6"/>
          <p:cNvSpPr>
            <a:spLocks noGrp="1"/>
          </p:cNvSpPr>
          <p:nvPr>
            <p:ph type="sldNum" sz="quarter" idx="11"/>
          </p:nvPr>
        </p:nvSpPr>
        <p:spPr/>
        <p:txBody>
          <a:bodyPr rtlCol="0"/>
          <a:lstStyle/>
          <a:p>
            <a:fld id="{435FAD01-012C-4175-ADC8-04712A1594D6}"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1C4AF5-A5BD-4AB7-ACE0-88FB9C365DB9}" type="datetimeFigureOut">
              <a:rPr lang="ru-RU" smtClean="0"/>
              <a:t>23.04.2019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5FAD01-012C-4175-ADC8-04712A1594D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F1C4AF5-A5BD-4AB7-ACE0-88FB9C365DB9}" type="datetimeFigureOut">
              <a:rPr lang="ru-RU" smtClean="0"/>
              <a:t>23.04.2019</a:t>
            </a:fld>
            <a:endParaRPr lang="ru-RU"/>
          </a:p>
        </p:txBody>
      </p:sp>
      <p:sp>
        <p:nvSpPr>
          <p:cNvPr id="22" name="Номер слайда 21"/>
          <p:cNvSpPr>
            <a:spLocks noGrp="1"/>
          </p:cNvSpPr>
          <p:nvPr>
            <p:ph type="sldNum" sz="quarter" idx="15"/>
          </p:nvPr>
        </p:nvSpPr>
        <p:spPr/>
        <p:txBody>
          <a:bodyPr rtlCol="0"/>
          <a:lstStyle/>
          <a:p>
            <a:fld id="{435FAD01-012C-4175-ADC8-04712A1594D6}"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F1C4AF5-A5BD-4AB7-ACE0-88FB9C365DB9}" type="datetimeFigureOut">
              <a:rPr lang="ru-RU" smtClean="0"/>
              <a:t>23.04.2019</a:t>
            </a:fld>
            <a:endParaRPr lang="ru-RU"/>
          </a:p>
        </p:txBody>
      </p:sp>
      <p:sp>
        <p:nvSpPr>
          <p:cNvPr id="18" name="Номер слайда 17"/>
          <p:cNvSpPr>
            <a:spLocks noGrp="1"/>
          </p:cNvSpPr>
          <p:nvPr>
            <p:ph type="sldNum" sz="quarter" idx="11"/>
          </p:nvPr>
        </p:nvSpPr>
        <p:spPr/>
        <p:txBody>
          <a:bodyPr rtlCol="0"/>
          <a:lstStyle/>
          <a:p>
            <a:fld id="{435FAD01-012C-4175-ADC8-04712A1594D6}"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F1C4AF5-A5BD-4AB7-ACE0-88FB9C365DB9}" type="datetimeFigureOut">
              <a:rPr lang="ru-RU" smtClean="0"/>
              <a:t>23.04.2019</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35FAD01-012C-4175-ADC8-04712A1594D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260648"/>
            <a:ext cx="6172200" cy="648072"/>
          </a:xfrm>
        </p:spPr>
        <p:txBody>
          <a:bodyPr>
            <a:normAutofit/>
          </a:bodyPr>
          <a:lstStyle/>
          <a:p>
            <a:pPr algn="ctr"/>
            <a:r>
              <a:rPr lang="ru-RU" sz="1400" dirty="0" smtClean="0">
                <a:solidFill>
                  <a:srgbClr val="7030A0"/>
                </a:solidFill>
              </a:rPr>
              <a:t>Государственное учреждение образования </a:t>
            </a:r>
            <a:br>
              <a:rPr lang="ru-RU" sz="1400" dirty="0" smtClean="0">
                <a:solidFill>
                  <a:srgbClr val="7030A0"/>
                </a:solidFill>
              </a:rPr>
            </a:br>
            <a:r>
              <a:rPr lang="ru-RU" sz="1400" dirty="0" smtClean="0">
                <a:solidFill>
                  <a:srgbClr val="7030A0"/>
                </a:solidFill>
              </a:rPr>
              <a:t>«</a:t>
            </a:r>
            <a:r>
              <a:rPr lang="ru-RU" sz="1400" dirty="0" err="1" smtClean="0">
                <a:solidFill>
                  <a:srgbClr val="7030A0"/>
                </a:solidFill>
              </a:rPr>
              <a:t>Речицкий</a:t>
            </a:r>
            <a:r>
              <a:rPr lang="ru-RU" sz="1400" dirty="0" smtClean="0">
                <a:solidFill>
                  <a:srgbClr val="7030A0"/>
                </a:solidFill>
              </a:rPr>
              <a:t> социально-педагогический центр»</a:t>
            </a:r>
            <a:endParaRPr lang="ru-RU" sz="1400" dirty="0">
              <a:solidFill>
                <a:srgbClr val="7030A0"/>
              </a:solidFill>
            </a:endParaRPr>
          </a:p>
        </p:txBody>
      </p:sp>
      <p:sp>
        <p:nvSpPr>
          <p:cNvPr id="3" name="Подзаголовок 2"/>
          <p:cNvSpPr>
            <a:spLocks noGrp="1"/>
          </p:cNvSpPr>
          <p:nvPr>
            <p:ph type="subTitle" idx="1"/>
          </p:nvPr>
        </p:nvSpPr>
        <p:spPr>
          <a:xfrm>
            <a:off x="2286000" y="1340768"/>
            <a:ext cx="6172200" cy="4824536"/>
          </a:xfrm>
        </p:spPr>
        <p:txBody>
          <a:bodyPr>
            <a:normAutofit/>
          </a:bodyPr>
          <a:lstStyle/>
          <a:p>
            <a:pPr algn="ctr"/>
            <a:endParaRPr lang="ru-RU" sz="3600" dirty="0" smtClean="0"/>
          </a:p>
          <a:p>
            <a:pPr algn="ctr"/>
            <a:r>
              <a:rPr lang="ru-RU" sz="3600" dirty="0" smtClean="0">
                <a:solidFill>
                  <a:srgbClr val="7030A0"/>
                </a:solidFill>
              </a:rPr>
              <a:t>Педагогические </a:t>
            </a:r>
          </a:p>
          <a:p>
            <a:pPr algn="ctr"/>
            <a:r>
              <a:rPr lang="ru-RU" sz="3600" dirty="0" smtClean="0">
                <a:solidFill>
                  <a:srgbClr val="7030A0"/>
                </a:solidFill>
              </a:rPr>
              <a:t>методы и приёмы </a:t>
            </a:r>
          </a:p>
          <a:p>
            <a:pPr algn="ctr"/>
            <a:r>
              <a:rPr lang="ru-RU" sz="3600" dirty="0" smtClean="0">
                <a:solidFill>
                  <a:srgbClr val="7030A0"/>
                </a:solidFill>
              </a:rPr>
              <a:t>поддержания </a:t>
            </a:r>
            <a:r>
              <a:rPr lang="ru-RU" sz="3600" dirty="0" smtClean="0">
                <a:solidFill>
                  <a:srgbClr val="7030A0"/>
                </a:solidFill>
              </a:rPr>
              <a:t>дисциплины </a:t>
            </a:r>
          </a:p>
          <a:p>
            <a:pPr algn="ctr"/>
            <a:r>
              <a:rPr lang="ru-RU" sz="3600" dirty="0" smtClean="0">
                <a:solidFill>
                  <a:srgbClr val="7030A0"/>
                </a:solidFill>
              </a:rPr>
              <a:t>в семейном воспитании</a:t>
            </a:r>
            <a:endParaRPr lang="ru-RU" sz="3600" dirty="0">
              <a:solidFill>
                <a:srgbClr val="7030A0"/>
              </a:solidFill>
            </a:endParaRPr>
          </a:p>
        </p:txBody>
      </p:sp>
    </p:spTree>
    <p:extLst>
      <p:ext uri="{BB962C8B-B14F-4D97-AF65-F5344CB8AC3E}">
        <p14:creationId xmlns:p14="http://schemas.microsoft.com/office/powerpoint/2010/main" val="288850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i="1" dirty="0">
                <a:solidFill>
                  <a:schemeClr val="accent1">
                    <a:lumMod val="75000"/>
                  </a:schemeClr>
                </a:solidFill>
                <a:latin typeface="Century Schoolbook" pitchFamily="18" charset="0"/>
                <a:cs typeface="Times New Roman" pitchFamily="18" charset="0"/>
              </a:rPr>
              <a:t>основные знания, навыки и личные качества родителя, необходимые для воспитания дисциплины</a:t>
            </a:r>
            <a:endParaRPr lang="ru-RU" sz="2400" i="1" dirty="0">
              <a:solidFill>
                <a:schemeClr val="accent1">
                  <a:lumMod val="75000"/>
                </a:schemeClr>
              </a:solidFill>
              <a:latin typeface="Century Schoolbook" pitchFamily="18" charset="0"/>
              <a:cs typeface="Times New Roman" pitchFamily="18" charset="0"/>
            </a:endParaRPr>
          </a:p>
        </p:txBody>
      </p:sp>
      <p:sp>
        <p:nvSpPr>
          <p:cNvPr id="3" name="Объект 2"/>
          <p:cNvSpPr>
            <a:spLocks noGrp="1"/>
          </p:cNvSpPr>
          <p:nvPr>
            <p:ph sz="quarter" idx="1"/>
          </p:nvPr>
        </p:nvSpPr>
        <p:spPr>
          <a:xfrm>
            <a:off x="457200" y="1600200"/>
            <a:ext cx="7571184" cy="4873752"/>
          </a:xfrm>
        </p:spPr>
        <p:txBody>
          <a:bodyPr>
            <a:normAutofit/>
          </a:bodyPr>
          <a:lstStyle/>
          <a:p>
            <a:pPr>
              <a:buFontTx/>
              <a:buChar char="-"/>
            </a:pPr>
            <a:r>
              <a:rPr lang="ru-RU" dirty="0" smtClean="0">
                <a:solidFill>
                  <a:schemeClr val="accent4">
                    <a:lumMod val="75000"/>
                  </a:schemeClr>
                </a:solidFill>
              </a:rPr>
              <a:t>Терпение;                        - Решимость;  </a:t>
            </a:r>
          </a:p>
          <a:p>
            <a:pPr>
              <a:buFontTx/>
              <a:buChar char="-"/>
            </a:pPr>
            <a:r>
              <a:rPr lang="ru-RU" dirty="0" smtClean="0">
                <a:solidFill>
                  <a:schemeClr val="accent4">
                    <a:lumMod val="75000"/>
                  </a:schemeClr>
                </a:solidFill>
              </a:rPr>
              <a:t>Уверенность;                   - Искренность и забота;</a:t>
            </a:r>
          </a:p>
          <a:p>
            <a:pPr>
              <a:buFontTx/>
              <a:buChar char="-"/>
            </a:pPr>
            <a:r>
              <a:rPr lang="ru-RU" dirty="0" smtClean="0">
                <a:solidFill>
                  <a:schemeClr val="accent4">
                    <a:lumMod val="75000"/>
                  </a:schemeClr>
                </a:solidFill>
              </a:rPr>
              <a:t>Открытость                      - Дружеская твердость;</a:t>
            </a:r>
          </a:p>
          <a:p>
            <a:pPr>
              <a:buFontTx/>
              <a:buChar char="-"/>
            </a:pPr>
            <a:r>
              <a:rPr lang="ru-RU" dirty="0" smtClean="0">
                <a:solidFill>
                  <a:schemeClr val="accent4">
                    <a:lumMod val="75000"/>
                  </a:schemeClr>
                </a:solidFill>
              </a:rPr>
              <a:t>Способность </a:t>
            </a:r>
            <a:r>
              <a:rPr lang="ru-RU" dirty="0">
                <a:solidFill>
                  <a:schemeClr val="accent4">
                    <a:lumMod val="75000"/>
                  </a:schemeClr>
                </a:solidFill>
              </a:rPr>
              <a:t>ясно и четко выражать свои </a:t>
            </a:r>
            <a:r>
              <a:rPr lang="ru-RU" dirty="0" smtClean="0">
                <a:solidFill>
                  <a:schemeClr val="accent4">
                    <a:lumMod val="75000"/>
                  </a:schemeClr>
                </a:solidFill>
              </a:rPr>
              <a:t>мысли;</a:t>
            </a:r>
          </a:p>
          <a:p>
            <a:pPr>
              <a:buFontTx/>
              <a:buChar char="-"/>
            </a:pPr>
            <a:r>
              <a:rPr lang="ru-RU" dirty="0" smtClean="0">
                <a:solidFill>
                  <a:schemeClr val="accent4">
                    <a:lumMod val="75000"/>
                  </a:schemeClr>
                </a:solidFill>
              </a:rPr>
              <a:t> </a:t>
            </a:r>
            <a:r>
              <a:rPr lang="ru-RU" dirty="0">
                <a:solidFill>
                  <a:schemeClr val="accent4">
                    <a:lumMod val="75000"/>
                  </a:schemeClr>
                </a:solidFill>
              </a:rPr>
              <a:t>Знание индивидуальных и возрастных </a:t>
            </a:r>
            <a:r>
              <a:rPr lang="ru-RU" dirty="0" smtClean="0">
                <a:solidFill>
                  <a:schemeClr val="accent4">
                    <a:lumMod val="75000"/>
                  </a:schemeClr>
                </a:solidFill>
              </a:rPr>
              <a:t>  особенностей </a:t>
            </a:r>
            <a:r>
              <a:rPr lang="ru-RU" dirty="0">
                <a:solidFill>
                  <a:schemeClr val="accent4">
                    <a:lumMod val="75000"/>
                  </a:schemeClr>
                </a:solidFill>
              </a:rPr>
              <a:t>ребенка, факторов, влияющих на процесс становления </a:t>
            </a:r>
            <a:r>
              <a:rPr lang="ru-RU" dirty="0" smtClean="0">
                <a:solidFill>
                  <a:schemeClr val="accent4">
                    <a:lumMod val="75000"/>
                  </a:schemeClr>
                </a:solidFill>
              </a:rPr>
              <a:t>личности;</a:t>
            </a:r>
          </a:p>
          <a:p>
            <a:pPr>
              <a:buFontTx/>
              <a:buChar char="-"/>
            </a:pPr>
            <a:r>
              <a:rPr lang="ru-RU" dirty="0" smtClean="0">
                <a:solidFill>
                  <a:schemeClr val="accent4">
                    <a:lumMod val="75000"/>
                  </a:schemeClr>
                </a:solidFill>
              </a:rPr>
              <a:t>Понимание </a:t>
            </a:r>
            <a:r>
              <a:rPr lang="ru-RU" dirty="0">
                <a:solidFill>
                  <a:schemeClr val="accent4">
                    <a:lumMod val="75000"/>
                  </a:schemeClr>
                </a:solidFill>
              </a:rPr>
              <a:t>целей </a:t>
            </a:r>
            <a:r>
              <a:rPr lang="ru-RU" dirty="0" smtClean="0">
                <a:solidFill>
                  <a:schemeClr val="accent4">
                    <a:lumMod val="75000"/>
                  </a:schemeClr>
                </a:solidFill>
              </a:rPr>
              <a:t>дисциплины;</a:t>
            </a:r>
          </a:p>
          <a:p>
            <a:pPr>
              <a:buFontTx/>
              <a:buChar char="-"/>
            </a:pPr>
            <a:r>
              <a:rPr lang="ru-RU" dirty="0" smtClean="0">
                <a:solidFill>
                  <a:schemeClr val="accent4">
                    <a:lumMod val="75000"/>
                  </a:schemeClr>
                </a:solidFill>
              </a:rPr>
              <a:t>Навыки общения;</a:t>
            </a:r>
            <a:endParaRPr lang="ru-RU" dirty="0">
              <a:solidFill>
                <a:schemeClr val="accent4">
                  <a:lumMod val="75000"/>
                </a:schemeClr>
              </a:solidFill>
            </a:endParaRPr>
          </a:p>
          <a:p>
            <a:pPr>
              <a:buFontTx/>
              <a:buChar char="-"/>
            </a:pPr>
            <a:r>
              <a:rPr lang="ru-RU" dirty="0" smtClean="0">
                <a:solidFill>
                  <a:schemeClr val="accent4">
                    <a:lumMod val="75000"/>
                  </a:schemeClr>
                </a:solidFill>
              </a:rPr>
              <a:t>Понимание </a:t>
            </a:r>
            <a:r>
              <a:rPr lang="ru-RU" dirty="0">
                <a:solidFill>
                  <a:schemeClr val="accent4">
                    <a:lumMod val="75000"/>
                  </a:schemeClr>
                </a:solidFill>
              </a:rPr>
              <a:t>знания поступка ребенка (умение уводить скрытый мотив).</a:t>
            </a:r>
          </a:p>
          <a:p>
            <a:endParaRPr lang="ru-RU" dirty="0"/>
          </a:p>
        </p:txBody>
      </p:sp>
    </p:spTree>
    <p:extLst>
      <p:ext uri="{BB962C8B-B14F-4D97-AF65-F5344CB8AC3E}">
        <p14:creationId xmlns:p14="http://schemas.microsoft.com/office/powerpoint/2010/main" val="3059249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i="1" dirty="0" smtClean="0">
                <a:solidFill>
                  <a:schemeClr val="accent1">
                    <a:lumMod val="75000"/>
                  </a:schemeClr>
                </a:solidFill>
                <a:latin typeface="Century Schoolbook" pitchFamily="18" charset="0"/>
                <a:cs typeface="Times New Roman" pitchFamily="18" charset="0"/>
              </a:rPr>
              <a:t>несколько </a:t>
            </a:r>
            <a:r>
              <a:rPr lang="ru-RU" sz="2400" b="1" i="1" dirty="0">
                <a:solidFill>
                  <a:schemeClr val="accent1">
                    <a:lumMod val="75000"/>
                  </a:schemeClr>
                </a:solidFill>
                <a:latin typeface="Century Schoolbook" pitchFamily="18" charset="0"/>
                <a:cs typeface="Times New Roman" pitchFamily="18" charset="0"/>
              </a:rPr>
              <a:t>правил, которые помогают наладить и поддерживать в семье бесконфликтную дисциплину</a:t>
            </a:r>
            <a:endParaRPr lang="ru-RU" sz="2400" i="1" dirty="0">
              <a:solidFill>
                <a:schemeClr val="accent1">
                  <a:lumMod val="75000"/>
                </a:schemeClr>
              </a:solidFill>
              <a:latin typeface="Century Schoolbook" pitchFamily="18" charset="0"/>
              <a:cs typeface="Times New Roman" pitchFamily="18" charset="0"/>
            </a:endParaRPr>
          </a:p>
        </p:txBody>
      </p:sp>
      <p:sp>
        <p:nvSpPr>
          <p:cNvPr id="3" name="Объект 2"/>
          <p:cNvSpPr>
            <a:spLocks noGrp="1"/>
          </p:cNvSpPr>
          <p:nvPr>
            <p:ph sz="quarter" idx="1"/>
          </p:nvPr>
        </p:nvSpPr>
        <p:spPr>
          <a:xfrm>
            <a:off x="457200" y="1600200"/>
            <a:ext cx="7643192" cy="4997152"/>
          </a:xfrm>
        </p:spPr>
        <p:txBody>
          <a:bodyPr>
            <a:normAutofit lnSpcReduction="10000"/>
          </a:bodyPr>
          <a:lstStyle/>
          <a:p>
            <a:pPr algn="just"/>
            <a:r>
              <a:rPr lang="ru-RU" sz="1800" b="1" i="1" dirty="0">
                <a:solidFill>
                  <a:schemeClr val="accent5">
                    <a:lumMod val="50000"/>
                  </a:schemeClr>
                </a:solidFill>
              </a:rPr>
              <a:t>Ограничения, требования, запреты обязательно должны быть в жизни каждого </a:t>
            </a:r>
            <a:r>
              <a:rPr lang="ru-RU" sz="1800" b="1" i="1" dirty="0" smtClean="0">
                <a:solidFill>
                  <a:schemeClr val="accent5">
                    <a:lumMod val="50000"/>
                  </a:schemeClr>
                </a:solidFill>
              </a:rPr>
              <a:t>ребенка</a:t>
            </a:r>
          </a:p>
          <a:p>
            <a:pPr algn="just"/>
            <a:r>
              <a:rPr lang="ru-RU" sz="1800" b="1" i="1" dirty="0">
                <a:solidFill>
                  <a:schemeClr val="accent5">
                    <a:lumMod val="50000"/>
                  </a:schemeClr>
                </a:solidFill>
              </a:rPr>
              <a:t>Ограничений, требований, запретов не должно быть слишком много, и они должны быть </a:t>
            </a:r>
            <a:r>
              <a:rPr lang="ru-RU" sz="1800" b="1" i="1" dirty="0" smtClean="0">
                <a:solidFill>
                  <a:schemeClr val="accent5">
                    <a:lumMod val="50000"/>
                  </a:schemeClr>
                </a:solidFill>
              </a:rPr>
              <a:t>гибкими</a:t>
            </a:r>
          </a:p>
          <a:p>
            <a:pPr algn="just"/>
            <a:r>
              <a:rPr lang="ru-RU" sz="1800" b="1" i="1" dirty="0">
                <a:solidFill>
                  <a:schemeClr val="accent5">
                    <a:lumMod val="50000"/>
                  </a:schemeClr>
                </a:solidFill>
              </a:rPr>
              <a:t>Родительские требования не должны вступать в явное противоречие с важнейшими потребностями </a:t>
            </a:r>
            <a:r>
              <a:rPr lang="ru-RU" sz="1800" b="1" i="1" dirty="0" smtClean="0">
                <a:solidFill>
                  <a:schemeClr val="accent5">
                    <a:lumMod val="50000"/>
                  </a:schemeClr>
                </a:solidFill>
              </a:rPr>
              <a:t>ребенка</a:t>
            </a:r>
          </a:p>
          <a:p>
            <a:pPr algn="just"/>
            <a:r>
              <a:rPr lang="ru-RU" sz="1800" b="1" i="1" dirty="0">
                <a:solidFill>
                  <a:schemeClr val="accent5">
                    <a:lumMod val="50000"/>
                  </a:schemeClr>
                </a:solidFill>
              </a:rPr>
              <a:t>Ограничения, требования, запреты должны быть согласованы взрослыми между </a:t>
            </a:r>
            <a:r>
              <a:rPr lang="ru-RU" sz="1800" b="1" i="1" dirty="0" smtClean="0">
                <a:solidFill>
                  <a:schemeClr val="accent5">
                    <a:lumMod val="50000"/>
                  </a:schemeClr>
                </a:solidFill>
              </a:rPr>
              <a:t>собой</a:t>
            </a:r>
          </a:p>
          <a:p>
            <a:pPr algn="just"/>
            <a:r>
              <a:rPr lang="ru-RU" sz="1800" b="1" i="1" dirty="0">
                <a:solidFill>
                  <a:schemeClr val="accent5">
                    <a:lumMod val="50000"/>
                  </a:schemeClr>
                </a:solidFill>
              </a:rPr>
              <a:t>Чтобы избегать излишних проблем и конфликтов, соразмеряйте собственные ожидания и возможности </a:t>
            </a:r>
            <a:r>
              <a:rPr lang="ru-RU" sz="1800" b="1" i="1" dirty="0" smtClean="0">
                <a:solidFill>
                  <a:schemeClr val="accent5">
                    <a:lumMod val="50000"/>
                  </a:schemeClr>
                </a:solidFill>
              </a:rPr>
              <a:t>ребенка</a:t>
            </a:r>
          </a:p>
          <a:p>
            <a:pPr algn="just"/>
            <a:r>
              <a:rPr lang="ru-RU" sz="1800" b="1" i="1" dirty="0">
                <a:solidFill>
                  <a:schemeClr val="accent5">
                    <a:lumMod val="50000"/>
                  </a:schemeClr>
                </a:solidFill>
              </a:rPr>
              <a:t>Тон, в котором сообщается требование или запрет, должен быть скорее дружелюбно-разъяснительным, чем </a:t>
            </a:r>
            <a:r>
              <a:rPr lang="ru-RU" sz="1800" b="1" i="1" dirty="0" smtClean="0">
                <a:solidFill>
                  <a:schemeClr val="accent5">
                    <a:lumMod val="50000"/>
                  </a:schemeClr>
                </a:solidFill>
              </a:rPr>
              <a:t>повелительным</a:t>
            </a:r>
          </a:p>
          <a:p>
            <a:pPr algn="just"/>
            <a:r>
              <a:rPr lang="ru-RU" sz="1800" b="1" i="1" dirty="0">
                <a:solidFill>
                  <a:schemeClr val="accent5">
                    <a:lumMod val="50000"/>
                  </a:schemeClr>
                </a:solidFill>
              </a:rPr>
              <a:t>Когда вы говорите о своих чувствах ребенку, говорите от первого лица. Сообщите о себе, о своем переживании. Используйте «Я-высказывания»</a:t>
            </a:r>
            <a:endParaRPr lang="ru-RU" sz="1800" b="1" dirty="0">
              <a:solidFill>
                <a:schemeClr val="accent5">
                  <a:lumMod val="50000"/>
                </a:schemeClr>
              </a:solidFill>
            </a:endParaRPr>
          </a:p>
        </p:txBody>
      </p:sp>
    </p:spTree>
    <p:extLst>
      <p:ext uri="{BB962C8B-B14F-4D97-AF65-F5344CB8AC3E}">
        <p14:creationId xmlns:p14="http://schemas.microsoft.com/office/powerpoint/2010/main" val="1908380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solidFill>
                  <a:srgbClr val="7030A0"/>
                </a:solidFill>
              </a:rPr>
              <a:t>Я-сообщение состоит из 4 </a:t>
            </a:r>
            <a:r>
              <a:rPr lang="ru-RU" b="1" i="1" dirty="0" smtClean="0">
                <a:solidFill>
                  <a:srgbClr val="7030A0"/>
                </a:solidFill>
              </a:rPr>
              <a:t>частей</a:t>
            </a:r>
            <a:r>
              <a:rPr lang="ru-RU" b="1" dirty="0"/>
              <a:t/>
            </a:r>
            <a:br>
              <a:rPr lang="ru-RU" b="1" dirty="0"/>
            </a:br>
            <a:endParaRPr lang="ru-RU" b="1" dirty="0"/>
          </a:p>
        </p:txBody>
      </p:sp>
      <p:sp>
        <p:nvSpPr>
          <p:cNvPr id="3" name="Объект 2"/>
          <p:cNvSpPr>
            <a:spLocks noGrp="1"/>
          </p:cNvSpPr>
          <p:nvPr>
            <p:ph sz="quarter" idx="1"/>
          </p:nvPr>
        </p:nvSpPr>
        <p:spPr/>
        <p:txBody>
          <a:bodyPr/>
          <a:lstStyle/>
          <a:p>
            <a:pPr algn="just"/>
            <a:r>
              <a:rPr lang="ru-RU" dirty="0" smtClean="0">
                <a:solidFill>
                  <a:srgbClr val="002060"/>
                </a:solidFill>
              </a:rPr>
              <a:t>Содержит </a:t>
            </a:r>
            <a:r>
              <a:rPr lang="ru-RU" dirty="0">
                <a:solidFill>
                  <a:srgbClr val="002060"/>
                </a:solidFill>
              </a:rPr>
              <a:t>объективное описание поступка, который имеет место здесь и сейчас: «Когда ты включаешь громко музыку, а я смотрю телевизор…»</a:t>
            </a:r>
          </a:p>
          <a:p>
            <a:pPr algn="just"/>
            <a:r>
              <a:rPr lang="ru-RU" dirty="0" smtClean="0">
                <a:solidFill>
                  <a:srgbClr val="002060"/>
                </a:solidFill>
              </a:rPr>
              <a:t>Называет </a:t>
            </a:r>
            <a:r>
              <a:rPr lang="ru-RU" dirty="0">
                <a:solidFill>
                  <a:srgbClr val="002060"/>
                </a:solidFill>
              </a:rPr>
              <a:t>наши чувства в этот момент: «…я чувствую сильное раздражение…»</a:t>
            </a:r>
          </a:p>
          <a:p>
            <a:pPr algn="just"/>
            <a:r>
              <a:rPr lang="ru-RU" dirty="0" smtClean="0">
                <a:solidFill>
                  <a:srgbClr val="002060"/>
                </a:solidFill>
              </a:rPr>
              <a:t>Описывает </a:t>
            </a:r>
            <a:r>
              <a:rPr lang="ru-RU" dirty="0">
                <a:solidFill>
                  <a:srgbClr val="002060"/>
                </a:solidFill>
              </a:rPr>
              <a:t>эффект от данного поступка «…потому что я теряю мысль и ничего не слышу…»</a:t>
            </a:r>
          </a:p>
          <a:p>
            <a:pPr algn="just"/>
            <a:r>
              <a:rPr lang="ru-RU" dirty="0" smtClean="0">
                <a:solidFill>
                  <a:srgbClr val="002060"/>
                </a:solidFill>
              </a:rPr>
              <a:t>Содержит </a:t>
            </a:r>
            <a:r>
              <a:rPr lang="ru-RU" dirty="0">
                <a:solidFill>
                  <a:srgbClr val="002060"/>
                </a:solidFill>
              </a:rPr>
              <a:t>просьбу «…пожалуйста, сделай тише».</a:t>
            </a:r>
          </a:p>
          <a:p>
            <a:endParaRPr lang="ru-RU" dirty="0"/>
          </a:p>
        </p:txBody>
      </p:sp>
    </p:spTree>
    <p:extLst>
      <p:ext uri="{BB962C8B-B14F-4D97-AF65-F5344CB8AC3E}">
        <p14:creationId xmlns:p14="http://schemas.microsoft.com/office/powerpoint/2010/main" val="320491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solidFill>
                  <a:srgbClr val="7030A0"/>
                </a:solidFill>
              </a:rPr>
              <a:t>«Я-сообщение» </a:t>
            </a:r>
            <a:r>
              <a:rPr lang="ru-RU" b="1" i="1" dirty="0" smtClean="0">
                <a:solidFill>
                  <a:srgbClr val="7030A0"/>
                </a:solidFill>
              </a:rPr>
              <a:t/>
            </a:r>
            <a:br>
              <a:rPr lang="ru-RU" b="1" i="1" dirty="0" smtClean="0">
                <a:solidFill>
                  <a:srgbClr val="7030A0"/>
                </a:solidFill>
              </a:rPr>
            </a:br>
            <a:r>
              <a:rPr lang="ru-RU" b="1" i="1" dirty="0" smtClean="0">
                <a:solidFill>
                  <a:srgbClr val="7030A0"/>
                </a:solidFill>
              </a:rPr>
              <a:t>имеет </a:t>
            </a:r>
            <a:r>
              <a:rPr lang="ru-RU" b="1" i="1" dirty="0">
                <a:solidFill>
                  <a:srgbClr val="7030A0"/>
                </a:solidFill>
              </a:rPr>
              <a:t>ряд преимуществ</a:t>
            </a:r>
          </a:p>
        </p:txBody>
      </p:sp>
      <p:sp>
        <p:nvSpPr>
          <p:cNvPr id="3" name="Объект 2"/>
          <p:cNvSpPr>
            <a:spLocks noGrp="1"/>
          </p:cNvSpPr>
          <p:nvPr>
            <p:ph sz="quarter" idx="1"/>
          </p:nvPr>
        </p:nvSpPr>
        <p:spPr/>
        <p:txBody>
          <a:bodyPr/>
          <a:lstStyle/>
          <a:p>
            <a:pPr algn="just"/>
            <a:r>
              <a:rPr lang="ru-RU" dirty="0">
                <a:solidFill>
                  <a:schemeClr val="accent5">
                    <a:lumMod val="75000"/>
                  </a:schemeClr>
                </a:solidFill>
              </a:rPr>
              <a:t>«</a:t>
            </a:r>
            <a:r>
              <a:rPr lang="ru-RU" sz="2800" dirty="0">
                <a:solidFill>
                  <a:schemeClr val="accent5">
                    <a:lumMod val="75000"/>
                  </a:schemeClr>
                </a:solidFill>
              </a:rPr>
              <a:t>Я-сообщение» дает возможность детям ближе </a:t>
            </a:r>
            <a:r>
              <a:rPr lang="ru-RU" sz="2800" dirty="0" smtClean="0">
                <a:solidFill>
                  <a:schemeClr val="accent5">
                    <a:lumMod val="75000"/>
                  </a:schemeClr>
                </a:solidFill>
              </a:rPr>
              <a:t>узнать </a:t>
            </a:r>
            <a:r>
              <a:rPr lang="ru-RU" sz="2800" dirty="0">
                <a:solidFill>
                  <a:schemeClr val="accent5">
                    <a:lumMod val="75000"/>
                  </a:schemeClr>
                </a:solidFill>
              </a:rPr>
              <a:t>нас, </a:t>
            </a:r>
            <a:r>
              <a:rPr lang="ru-RU" sz="2800" dirty="0" smtClean="0">
                <a:solidFill>
                  <a:schemeClr val="accent5">
                    <a:lumMod val="75000"/>
                  </a:schemeClr>
                </a:solidFill>
              </a:rPr>
              <a:t>родителей</a:t>
            </a:r>
          </a:p>
          <a:p>
            <a:pPr algn="just"/>
            <a:r>
              <a:rPr lang="ru-RU" sz="2800" dirty="0">
                <a:solidFill>
                  <a:schemeClr val="accent5">
                    <a:lumMod val="75000"/>
                  </a:schemeClr>
                </a:solidFill>
              </a:rPr>
              <a:t>Когда мы открыты и искренни в выражении своих чувств, дети становятся искреннее в выражении </a:t>
            </a:r>
            <a:r>
              <a:rPr lang="ru-RU" sz="2800" dirty="0" smtClean="0">
                <a:solidFill>
                  <a:schemeClr val="accent5">
                    <a:lumMod val="75000"/>
                  </a:schemeClr>
                </a:solidFill>
              </a:rPr>
              <a:t>своих</a:t>
            </a:r>
          </a:p>
          <a:p>
            <a:pPr algn="just"/>
            <a:r>
              <a:rPr lang="ru-RU" sz="2800" dirty="0">
                <a:solidFill>
                  <a:schemeClr val="accent5">
                    <a:lumMod val="75000"/>
                  </a:schemeClr>
                </a:solidFill>
              </a:rPr>
              <a:t>В</a:t>
            </a:r>
            <a:r>
              <a:rPr lang="ru-RU" sz="2800" dirty="0" smtClean="0">
                <a:solidFill>
                  <a:schemeClr val="accent5">
                    <a:lumMod val="75000"/>
                  </a:schemeClr>
                </a:solidFill>
              </a:rPr>
              <a:t>ысказывая </a:t>
            </a:r>
            <a:r>
              <a:rPr lang="ru-RU" sz="2800" dirty="0">
                <a:solidFill>
                  <a:schemeClr val="accent5">
                    <a:lumMod val="75000"/>
                  </a:schemeClr>
                </a:solidFill>
              </a:rPr>
              <a:t>свое чувство без приказа или выговора, мы оставляем за детьми возможность самим принять решение</a:t>
            </a:r>
          </a:p>
        </p:txBody>
      </p:sp>
    </p:spTree>
    <p:extLst>
      <p:ext uri="{BB962C8B-B14F-4D97-AF65-F5344CB8AC3E}">
        <p14:creationId xmlns:p14="http://schemas.microsoft.com/office/powerpoint/2010/main" val="2739859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7467600" cy="936104"/>
          </a:xfrm>
        </p:spPr>
        <p:txBody>
          <a:bodyPr>
            <a:normAutofit/>
          </a:bodyPr>
          <a:lstStyle/>
          <a:p>
            <a:pPr algn="ctr"/>
            <a:r>
              <a:rPr lang="ru-RU" sz="2400" b="1" i="1" dirty="0">
                <a:solidFill>
                  <a:srgbClr val="FF0000"/>
                </a:solidFill>
              </a:rPr>
              <a:t>Что делать, если, несмотря </a:t>
            </a:r>
            <a:r>
              <a:rPr lang="ru-RU" sz="2400" b="1" i="1" dirty="0" smtClean="0">
                <a:solidFill>
                  <a:srgbClr val="FF0000"/>
                </a:solidFill>
              </a:rPr>
              <a:t>ни на </a:t>
            </a:r>
            <a:r>
              <a:rPr lang="ru-RU" sz="2400" b="1" i="1" dirty="0">
                <a:solidFill>
                  <a:srgbClr val="FF0000"/>
                </a:solidFill>
              </a:rPr>
              <a:t>какие ухищрения, ребенок не подчиняется?</a:t>
            </a:r>
            <a:endParaRPr lang="ru-RU" sz="2400" dirty="0">
              <a:solidFill>
                <a:srgbClr val="FF0000"/>
              </a:solidFill>
            </a:endParaRPr>
          </a:p>
        </p:txBody>
      </p:sp>
      <p:sp>
        <p:nvSpPr>
          <p:cNvPr id="3" name="Объект 2"/>
          <p:cNvSpPr>
            <a:spLocks noGrp="1"/>
          </p:cNvSpPr>
          <p:nvPr>
            <p:ph sz="quarter" idx="1"/>
          </p:nvPr>
        </p:nvSpPr>
        <p:spPr/>
        <p:txBody>
          <a:bodyPr/>
          <a:lstStyle/>
          <a:p>
            <a:pPr algn="just"/>
            <a:r>
              <a:rPr lang="ru-RU" sz="2700" dirty="0">
                <a:solidFill>
                  <a:schemeClr val="accent1">
                    <a:lumMod val="50000"/>
                  </a:schemeClr>
                </a:solidFill>
              </a:rPr>
              <a:t>Наказывать ребенка </a:t>
            </a:r>
            <a:r>
              <a:rPr lang="ru-RU" sz="2700" dirty="0" smtClean="0">
                <a:solidFill>
                  <a:schemeClr val="accent1">
                    <a:lumMod val="50000"/>
                  </a:schemeClr>
                </a:solidFill>
              </a:rPr>
              <a:t>лучше,  </a:t>
            </a:r>
            <a:r>
              <a:rPr lang="ru-RU" sz="2700" dirty="0">
                <a:solidFill>
                  <a:schemeClr val="accent1">
                    <a:lumMod val="50000"/>
                  </a:schemeClr>
                </a:solidFill>
              </a:rPr>
              <a:t>лишая его чего-то хорошего, чем делая ему плохое. Но для этого нужно иметь запас больших и маленьких праздников. Придумайте несколько занятий с ребенком или несколько семейных дел, традиций, которые будут создавать зону радости. Сделайте некоторые из этих занятий и дел регулярными, чтобы ребенок ждал и знал, что они наступят обязательно, если он не сделает чего-то очень плохого. </a:t>
            </a:r>
          </a:p>
          <a:p>
            <a:pPr algn="just"/>
            <a:endParaRPr lang="ru-RU" dirty="0"/>
          </a:p>
        </p:txBody>
      </p:sp>
    </p:spTree>
    <p:extLst>
      <p:ext uri="{BB962C8B-B14F-4D97-AF65-F5344CB8AC3E}">
        <p14:creationId xmlns:p14="http://schemas.microsoft.com/office/powerpoint/2010/main" val="1822702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7467600" cy="1296144"/>
          </a:xfrm>
        </p:spPr>
        <p:txBody>
          <a:bodyPr>
            <a:normAutofit fontScale="90000"/>
          </a:bodyPr>
          <a:lstStyle/>
          <a:p>
            <a:pPr algn="ctr"/>
            <a:r>
              <a:rPr lang="ru-RU" b="1" i="1" dirty="0" smtClean="0"/>
              <a:t/>
            </a:r>
            <a:br>
              <a:rPr lang="ru-RU" b="1" i="1" dirty="0" smtClean="0"/>
            </a:br>
            <a:r>
              <a:rPr lang="ru-RU" b="1" i="1" dirty="0"/>
              <a:t/>
            </a:r>
            <a:br>
              <a:rPr lang="ru-RU" b="1" i="1" dirty="0"/>
            </a:br>
            <a:r>
              <a:rPr lang="ru-RU" b="1" i="1" dirty="0" smtClean="0"/>
              <a:t/>
            </a:r>
            <a:br>
              <a:rPr lang="ru-RU" b="1" i="1" dirty="0" smtClean="0"/>
            </a:br>
            <a:r>
              <a:rPr lang="ru-RU" b="1" i="1" dirty="0"/>
              <a:t/>
            </a:r>
            <a:br>
              <a:rPr lang="ru-RU" b="1" i="1" dirty="0"/>
            </a:br>
            <a:r>
              <a:rPr lang="ru-RU" b="1" i="1" dirty="0" smtClean="0"/>
              <a:t/>
            </a:r>
            <a:br>
              <a:rPr lang="ru-RU" b="1" i="1" dirty="0" smtClean="0"/>
            </a:br>
            <a:r>
              <a:rPr lang="ru-RU" b="1" i="1" dirty="0"/>
              <a:t/>
            </a:r>
            <a:br>
              <a:rPr lang="ru-RU" b="1" i="1" dirty="0"/>
            </a:br>
            <a:r>
              <a:rPr lang="ru-RU" b="1" i="1" dirty="0">
                <a:solidFill>
                  <a:schemeClr val="accent1">
                    <a:lumMod val="75000"/>
                  </a:schemeClr>
                </a:solidFill>
              </a:rPr>
              <a:t>основные причины серьезных нарушений поведения </a:t>
            </a:r>
            <a:r>
              <a:rPr lang="ru-RU" b="1" i="1" dirty="0" smtClean="0">
                <a:solidFill>
                  <a:schemeClr val="accent1">
                    <a:lumMod val="75000"/>
                  </a:schemeClr>
                </a:solidFill>
              </a:rPr>
              <a:t>детей</a:t>
            </a:r>
            <a:r>
              <a:rPr lang="ru-RU" b="1" i="1" dirty="0">
                <a:solidFill>
                  <a:schemeClr val="accent1">
                    <a:lumMod val="75000"/>
                  </a:schemeClr>
                </a:solidFill>
              </a:rPr>
              <a:t/>
            </a:r>
            <a:br>
              <a:rPr lang="ru-RU" b="1" i="1" dirty="0">
                <a:solidFill>
                  <a:schemeClr val="accent1">
                    <a:lumMod val="75000"/>
                  </a:schemeClr>
                </a:solidFill>
              </a:rPr>
            </a:br>
            <a:endParaRPr lang="ru-RU" b="1" i="1" dirty="0">
              <a:solidFill>
                <a:schemeClr val="accent1">
                  <a:lumMod val="75000"/>
                </a:schemeClr>
              </a:solidFill>
            </a:endParaRPr>
          </a:p>
        </p:txBody>
      </p:sp>
      <p:sp>
        <p:nvSpPr>
          <p:cNvPr id="3" name="Объект 2"/>
          <p:cNvSpPr>
            <a:spLocks noGrp="1"/>
          </p:cNvSpPr>
          <p:nvPr>
            <p:ph sz="quarter" idx="1"/>
          </p:nvPr>
        </p:nvSpPr>
        <p:spPr/>
        <p:txBody>
          <a:bodyPr>
            <a:normAutofit/>
          </a:bodyPr>
          <a:lstStyle/>
          <a:p>
            <a:pPr algn="just"/>
            <a:r>
              <a:rPr lang="ru-RU" sz="3200" i="1" dirty="0" smtClean="0"/>
              <a:t> </a:t>
            </a:r>
            <a:r>
              <a:rPr lang="ru-RU" sz="3200" i="1" dirty="0" smtClean="0">
                <a:solidFill>
                  <a:srgbClr val="002060"/>
                </a:solidFill>
              </a:rPr>
              <a:t>борьба </a:t>
            </a:r>
            <a:r>
              <a:rPr lang="ru-RU" sz="3200" i="1" dirty="0">
                <a:solidFill>
                  <a:srgbClr val="002060"/>
                </a:solidFill>
              </a:rPr>
              <a:t>за </a:t>
            </a:r>
            <a:r>
              <a:rPr lang="ru-RU" sz="3200" i="1" dirty="0" smtClean="0">
                <a:solidFill>
                  <a:srgbClr val="002060"/>
                </a:solidFill>
              </a:rPr>
              <a:t>внимание</a:t>
            </a:r>
          </a:p>
          <a:p>
            <a:pPr algn="just"/>
            <a:r>
              <a:rPr lang="ru-RU" sz="3200" i="1" dirty="0" smtClean="0">
                <a:solidFill>
                  <a:srgbClr val="002060"/>
                </a:solidFill>
              </a:rPr>
              <a:t> борьба </a:t>
            </a:r>
            <a:r>
              <a:rPr lang="ru-RU" sz="3200" i="1" dirty="0">
                <a:solidFill>
                  <a:srgbClr val="002060"/>
                </a:solidFill>
              </a:rPr>
              <a:t>за самоутверждение </a:t>
            </a:r>
            <a:r>
              <a:rPr lang="ru-RU" sz="3200" i="1" dirty="0" smtClean="0">
                <a:solidFill>
                  <a:srgbClr val="002060"/>
                </a:solidFill>
              </a:rPr>
              <a:t> против </a:t>
            </a:r>
            <a:r>
              <a:rPr lang="ru-RU" sz="3200" i="1" dirty="0">
                <a:solidFill>
                  <a:srgbClr val="002060"/>
                </a:solidFill>
              </a:rPr>
              <a:t>чрезмерной родительской </a:t>
            </a:r>
            <a:r>
              <a:rPr lang="ru-RU" sz="3200" i="1" dirty="0" smtClean="0">
                <a:solidFill>
                  <a:srgbClr val="002060"/>
                </a:solidFill>
              </a:rPr>
              <a:t> власти </a:t>
            </a:r>
            <a:r>
              <a:rPr lang="ru-RU" sz="3200" i="1" dirty="0">
                <a:solidFill>
                  <a:srgbClr val="002060"/>
                </a:solidFill>
              </a:rPr>
              <a:t>и </a:t>
            </a:r>
            <a:r>
              <a:rPr lang="ru-RU" sz="3200" i="1" dirty="0" smtClean="0">
                <a:solidFill>
                  <a:srgbClr val="002060"/>
                </a:solidFill>
              </a:rPr>
              <a:t>опеки</a:t>
            </a:r>
          </a:p>
          <a:p>
            <a:pPr algn="just"/>
            <a:r>
              <a:rPr lang="ru-RU" sz="3200" i="1" dirty="0" smtClean="0">
                <a:solidFill>
                  <a:srgbClr val="002060"/>
                </a:solidFill>
              </a:rPr>
              <a:t> желание отомстить</a:t>
            </a:r>
          </a:p>
          <a:p>
            <a:pPr algn="just"/>
            <a:r>
              <a:rPr lang="ru-RU" sz="3200" i="1" dirty="0" smtClean="0">
                <a:solidFill>
                  <a:srgbClr val="002060"/>
                </a:solidFill>
              </a:rPr>
              <a:t> потеря </a:t>
            </a:r>
            <a:r>
              <a:rPr lang="ru-RU" sz="3200" i="1" dirty="0">
                <a:solidFill>
                  <a:srgbClr val="002060"/>
                </a:solidFill>
              </a:rPr>
              <a:t>веры в собственный </a:t>
            </a:r>
            <a:r>
              <a:rPr lang="ru-RU" sz="3200" i="1" dirty="0" smtClean="0">
                <a:solidFill>
                  <a:srgbClr val="002060"/>
                </a:solidFill>
              </a:rPr>
              <a:t>успех</a:t>
            </a:r>
          </a:p>
          <a:p>
            <a:pPr marL="0" indent="0" algn="just">
              <a:buNone/>
            </a:pPr>
            <a:endParaRPr lang="ru-RU" sz="2000" dirty="0"/>
          </a:p>
        </p:txBody>
      </p:sp>
    </p:spTree>
    <p:extLst>
      <p:ext uri="{BB962C8B-B14F-4D97-AF65-F5344CB8AC3E}">
        <p14:creationId xmlns:p14="http://schemas.microsoft.com/office/powerpoint/2010/main" val="3405860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lstStyle/>
          <a:p>
            <a:pPr algn="ctr"/>
            <a:r>
              <a:rPr lang="ru-RU" b="1" i="1" dirty="0">
                <a:solidFill>
                  <a:srgbClr val="C00000"/>
                </a:solidFill>
              </a:rPr>
              <a:t>р</a:t>
            </a:r>
            <a:r>
              <a:rPr lang="ru-RU" b="1" i="1" dirty="0" smtClean="0">
                <a:solidFill>
                  <a:srgbClr val="C00000"/>
                </a:solidFill>
              </a:rPr>
              <a:t>еакция родителей на непослушание ребёнка</a:t>
            </a:r>
            <a:endParaRPr lang="ru-RU" b="1" i="1" dirty="0">
              <a:solidFill>
                <a:srgbClr val="C00000"/>
              </a:solidFill>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1777011535"/>
              </p:ext>
            </p:extLst>
          </p:nvPr>
        </p:nvGraphicFramePr>
        <p:xfrm>
          <a:off x="179512" y="1484784"/>
          <a:ext cx="8568952" cy="5184576"/>
        </p:xfrm>
        <a:graphic>
          <a:graphicData uri="http://schemas.openxmlformats.org/drawingml/2006/table">
            <a:tbl>
              <a:tblPr firstRow="1" firstCol="1" bandRow="1">
                <a:tableStyleId>{5C22544A-7EE6-4342-B048-85BDC9FD1C3A}</a:tableStyleId>
              </a:tblPr>
              <a:tblGrid>
                <a:gridCol w="2952327"/>
                <a:gridCol w="5616625"/>
              </a:tblGrid>
              <a:tr h="1898521">
                <a:tc>
                  <a:txBody>
                    <a:bodyPr/>
                    <a:lstStyle/>
                    <a:p>
                      <a:pPr algn="ctr">
                        <a:lnSpc>
                          <a:spcPct val="115000"/>
                        </a:lnSpc>
                        <a:spcAft>
                          <a:spcPts val="0"/>
                        </a:spcAft>
                      </a:pPr>
                      <a:r>
                        <a:rPr lang="ru-RU" sz="2400" dirty="0">
                          <a:effectLst/>
                        </a:rPr>
                        <a:t>Мотив</a:t>
                      </a:r>
                    </a:p>
                    <a:p>
                      <a:pPr algn="ctr">
                        <a:lnSpc>
                          <a:spcPct val="115000"/>
                        </a:lnSpc>
                        <a:spcAft>
                          <a:spcPts val="0"/>
                        </a:spcAft>
                      </a:pPr>
                      <a:r>
                        <a:rPr lang="ru-RU" sz="2400" dirty="0">
                          <a:effectLst/>
                        </a:rPr>
                        <a:t>плохого</a:t>
                      </a:r>
                    </a:p>
                    <a:p>
                      <a:pPr algn="ctr">
                        <a:lnSpc>
                          <a:spcPct val="115000"/>
                        </a:lnSpc>
                        <a:spcAft>
                          <a:spcPts val="0"/>
                        </a:spcAft>
                      </a:pPr>
                      <a:r>
                        <a:rPr lang="ru-RU" sz="2400" dirty="0">
                          <a:effectLst/>
                        </a:rPr>
                        <a:t>поведения</a:t>
                      </a:r>
                    </a:p>
                    <a:p>
                      <a:pPr algn="ctr">
                        <a:lnSpc>
                          <a:spcPct val="115000"/>
                        </a:lnSpc>
                        <a:spcAft>
                          <a:spcPts val="0"/>
                        </a:spcAft>
                      </a:pPr>
                      <a:r>
                        <a:rPr lang="ru-RU" sz="2400" dirty="0">
                          <a:effectLst/>
                        </a:rPr>
                        <a:t>ребенка</a:t>
                      </a:r>
                      <a:endParaRPr lang="ru-RU"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400" dirty="0">
                          <a:effectLst/>
                        </a:rPr>
                        <a:t>Ответные</a:t>
                      </a:r>
                    </a:p>
                    <a:p>
                      <a:pPr algn="ctr">
                        <a:lnSpc>
                          <a:spcPct val="115000"/>
                        </a:lnSpc>
                        <a:spcAft>
                          <a:spcPts val="0"/>
                        </a:spcAft>
                      </a:pPr>
                      <a:r>
                        <a:rPr lang="ru-RU" sz="2400" dirty="0">
                          <a:effectLst/>
                        </a:rPr>
                        <a:t>родительские</a:t>
                      </a:r>
                    </a:p>
                    <a:p>
                      <a:pPr algn="ctr">
                        <a:lnSpc>
                          <a:spcPct val="115000"/>
                        </a:lnSpc>
                        <a:spcAft>
                          <a:spcPts val="0"/>
                        </a:spcAft>
                      </a:pPr>
                      <a:r>
                        <a:rPr lang="ru-RU" sz="2400" dirty="0">
                          <a:effectLst/>
                        </a:rPr>
                        <a:t>чувства</a:t>
                      </a:r>
                      <a:endParaRPr lang="ru-RU" sz="2400" dirty="0">
                        <a:effectLst/>
                        <a:latin typeface="Calibri"/>
                        <a:ea typeface="Calibri"/>
                        <a:cs typeface="Times New Roman"/>
                      </a:endParaRPr>
                    </a:p>
                  </a:txBody>
                  <a:tcPr marL="68580" marR="68580" marT="0" marB="0"/>
                </a:tc>
              </a:tr>
              <a:tr h="720080">
                <a:tc>
                  <a:txBody>
                    <a:bodyPr/>
                    <a:lstStyle/>
                    <a:p>
                      <a:pPr algn="ctr">
                        <a:lnSpc>
                          <a:spcPct val="115000"/>
                        </a:lnSpc>
                        <a:spcAft>
                          <a:spcPts val="0"/>
                        </a:spcAft>
                      </a:pPr>
                      <a:r>
                        <a:rPr lang="ru-RU" sz="2400">
                          <a:effectLst/>
                        </a:rPr>
                        <a:t>внимание</a:t>
                      </a:r>
                      <a:endParaRPr lang="ru-RU" sz="24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400" dirty="0">
                          <a:effectLst/>
                        </a:rPr>
                        <a:t>раздражение</a:t>
                      </a:r>
                      <a:endParaRPr lang="ru-RU" sz="2400" dirty="0">
                        <a:effectLst/>
                        <a:latin typeface="Calibri"/>
                        <a:ea typeface="Calibri"/>
                        <a:cs typeface="Times New Roman"/>
                      </a:endParaRPr>
                    </a:p>
                  </a:txBody>
                  <a:tcPr marL="68580" marR="68580" marT="0" marB="0"/>
                </a:tc>
              </a:tr>
              <a:tr h="644933">
                <a:tc>
                  <a:txBody>
                    <a:bodyPr/>
                    <a:lstStyle/>
                    <a:p>
                      <a:pPr algn="ctr">
                        <a:lnSpc>
                          <a:spcPct val="115000"/>
                        </a:lnSpc>
                        <a:spcAft>
                          <a:spcPts val="0"/>
                        </a:spcAft>
                      </a:pPr>
                      <a:r>
                        <a:rPr lang="ru-RU" sz="2400">
                          <a:effectLst/>
                        </a:rPr>
                        <a:t>противостояние,</a:t>
                      </a:r>
                    </a:p>
                    <a:p>
                      <a:pPr algn="ctr">
                        <a:lnSpc>
                          <a:spcPct val="115000"/>
                        </a:lnSpc>
                        <a:spcAft>
                          <a:spcPts val="0"/>
                        </a:spcAft>
                      </a:pPr>
                      <a:r>
                        <a:rPr lang="ru-RU" sz="2400">
                          <a:effectLst/>
                        </a:rPr>
                        <a:t>власть</a:t>
                      </a:r>
                      <a:endParaRPr lang="ru-RU" sz="24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400" dirty="0">
                          <a:effectLst/>
                        </a:rPr>
                        <a:t>гнев</a:t>
                      </a:r>
                      <a:endParaRPr lang="ru-RU" sz="2400" dirty="0">
                        <a:effectLst/>
                        <a:latin typeface="Calibri"/>
                        <a:ea typeface="Calibri"/>
                        <a:cs typeface="Times New Roman"/>
                      </a:endParaRPr>
                    </a:p>
                  </a:txBody>
                  <a:tcPr marL="68580" marR="68580" marT="0" marB="0"/>
                </a:tc>
              </a:tr>
              <a:tr h="723219">
                <a:tc>
                  <a:txBody>
                    <a:bodyPr/>
                    <a:lstStyle/>
                    <a:p>
                      <a:pPr algn="ctr">
                        <a:lnSpc>
                          <a:spcPct val="115000"/>
                        </a:lnSpc>
                        <a:spcAft>
                          <a:spcPts val="0"/>
                        </a:spcAft>
                      </a:pPr>
                      <a:r>
                        <a:rPr lang="ru-RU" sz="2400">
                          <a:effectLst/>
                        </a:rPr>
                        <a:t>месть</a:t>
                      </a:r>
                      <a:endParaRPr lang="ru-RU" sz="24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400" dirty="0">
                          <a:effectLst/>
                        </a:rPr>
                        <a:t>обида</a:t>
                      </a:r>
                      <a:endParaRPr lang="ru-RU" sz="2400" dirty="0">
                        <a:effectLst/>
                        <a:latin typeface="Calibri"/>
                        <a:ea typeface="Calibri"/>
                        <a:cs typeface="Times New Roman"/>
                      </a:endParaRPr>
                    </a:p>
                  </a:txBody>
                  <a:tcPr marL="68580" marR="68580" marT="0" marB="0"/>
                </a:tc>
              </a:tr>
              <a:tr h="1001508">
                <a:tc>
                  <a:txBody>
                    <a:bodyPr/>
                    <a:lstStyle/>
                    <a:p>
                      <a:pPr algn="ctr">
                        <a:lnSpc>
                          <a:spcPct val="115000"/>
                        </a:lnSpc>
                        <a:spcAft>
                          <a:spcPts val="0"/>
                        </a:spcAft>
                      </a:pPr>
                      <a:r>
                        <a:rPr lang="ru-RU" sz="2400">
                          <a:effectLst/>
                        </a:rPr>
                        <a:t>потеря веры</a:t>
                      </a:r>
                    </a:p>
                    <a:p>
                      <a:pPr algn="ctr">
                        <a:lnSpc>
                          <a:spcPct val="115000"/>
                        </a:lnSpc>
                        <a:spcAft>
                          <a:spcPts val="0"/>
                        </a:spcAft>
                      </a:pPr>
                      <a:r>
                        <a:rPr lang="ru-RU" sz="2400">
                          <a:effectLst/>
                        </a:rPr>
                        <a:t>в себя</a:t>
                      </a:r>
                      <a:endParaRPr lang="ru-RU" sz="24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400" dirty="0">
                          <a:effectLst/>
                        </a:rPr>
                        <a:t>безнадежность, отчаяние</a:t>
                      </a:r>
                      <a:endParaRPr lang="ru-RU"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42797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a:solidFill>
                  <a:srgbClr val="FF0000"/>
                </a:solidFill>
              </a:rPr>
              <a:t>ч</a:t>
            </a:r>
            <a:r>
              <a:rPr lang="ru-RU" b="1" i="1" dirty="0" smtClean="0">
                <a:solidFill>
                  <a:srgbClr val="FF0000"/>
                </a:solidFill>
              </a:rPr>
              <a:t>аще всего непослушание и агрессия ребёнка – это просьба о любви!</a:t>
            </a:r>
            <a:endParaRPr lang="ru-RU" b="1" i="1" dirty="0">
              <a:solidFill>
                <a:srgbClr val="FF0000"/>
              </a:solidFill>
            </a:endParaRPr>
          </a:p>
        </p:txBody>
      </p:sp>
      <p:sp>
        <p:nvSpPr>
          <p:cNvPr id="3" name="Объект 2"/>
          <p:cNvSpPr>
            <a:spLocks noGrp="1"/>
          </p:cNvSpPr>
          <p:nvPr>
            <p:ph sz="quarter" idx="1"/>
          </p:nvPr>
        </p:nvSpPr>
        <p:spPr/>
        <p:txBody>
          <a:bodyPr>
            <a:normAutofit/>
          </a:bodyPr>
          <a:lstStyle/>
          <a:p>
            <a:pPr marL="0" indent="0">
              <a:buNone/>
            </a:pPr>
            <a:endParaRPr lang="ru-RU" sz="3200" i="1" dirty="0" smtClean="0">
              <a:latin typeface="Century Schoolbook" pitchFamily="18" charset="0"/>
            </a:endParaRPr>
          </a:p>
          <a:p>
            <a:pPr marL="0" indent="0">
              <a:buNone/>
            </a:pPr>
            <a:endParaRPr lang="ru-RU" sz="3200" i="1" dirty="0">
              <a:latin typeface="Century Schoolbook" pitchFamily="18" charset="0"/>
            </a:endParaRPr>
          </a:p>
          <a:p>
            <a:pPr marL="0" indent="0">
              <a:buNone/>
            </a:pPr>
            <a:r>
              <a:rPr lang="ru-RU" sz="3200" b="1" i="1" dirty="0" smtClean="0">
                <a:solidFill>
                  <a:srgbClr val="00B050"/>
                </a:solidFill>
                <a:latin typeface="Century Schoolbook" pitchFamily="18" charset="0"/>
              </a:rPr>
              <a:t>СПАСИБО </a:t>
            </a:r>
          </a:p>
          <a:p>
            <a:pPr marL="0" indent="0">
              <a:buNone/>
            </a:pPr>
            <a:r>
              <a:rPr lang="ru-RU" sz="3200" b="1" i="1" dirty="0" smtClean="0">
                <a:solidFill>
                  <a:srgbClr val="00B050"/>
                </a:solidFill>
                <a:latin typeface="Century Schoolbook" pitchFamily="18" charset="0"/>
              </a:rPr>
              <a:t>ЗА </a:t>
            </a:r>
          </a:p>
          <a:p>
            <a:pPr marL="0" indent="0">
              <a:buNone/>
            </a:pPr>
            <a:r>
              <a:rPr lang="ru-RU" sz="3200" b="1" i="1" dirty="0" smtClean="0">
                <a:solidFill>
                  <a:srgbClr val="00B050"/>
                </a:solidFill>
                <a:latin typeface="Century Schoolbook" pitchFamily="18" charset="0"/>
              </a:rPr>
              <a:t>ВНИМАНИЕ</a:t>
            </a:r>
            <a:endParaRPr lang="ru-RU" sz="3200" b="1" i="1" dirty="0">
              <a:solidFill>
                <a:srgbClr val="00B050"/>
              </a:solidFill>
              <a:latin typeface="Century Schoolbook"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916832"/>
            <a:ext cx="489654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509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7467600" cy="1512168"/>
          </a:xfrm>
        </p:spPr>
        <p:txBody>
          <a:bodyPr>
            <a:normAutofit fontScale="90000"/>
          </a:bodyPr>
          <a:lstStyle/>
          <a:p>
            <a:pPr algn="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2700" b="1" i="1" dirty="0" smtClean="0">
                <a:solidFill>
                  <a:srgbClr val="7030A0"/>
                </a:solidFill>
                <a:latin typeface="Century Schoolbook" pitchFamily="18" charset="0"/>
                <a:cs typeface="Times New Roman" pitchFamily="18" charset="0"/>
              </a:rPr>
              <a:t>Размышляйте </a:t>
            </a:r>
            <a:r>
              <a:rPr lang="ru-RU" sz="2700" b="1" i="1" dirty="0">
                <a:solidFill>
                  <a:srgbClr val="7030A0"/>
                </a:solidFill>
                <a:latin typeface="Century Schoolbook" pitchFamily="18" charset="0"/>
                <a:cs typeface="Times New Roman" pitchFamily="18" charset="0"/>
              </a:rPr>
              <a:t>неторопливо, но действуйте решительно, уступайте великодушно, </a:t>
            </a:r>
            <a:r>
              <a:rPr lang="ru-RU" sz="2700" b="1" i="1" dirty="0" smtClean="0">
                <a:solidFill>
                  <a:srgbClr val="7030A0"/>
                </a:solidFill>
                <a:latin typeface="Century Schoolbook" pitchFamily="18" charset="0"/>
                <a:cs typeface="Times New Roman" pitchFamily="18" charset="0"/>
              </a:rPr>
              <a:t/>
            </a:r>
            <a:br>
              <a:rPr lang="ru-RU" sz="2700" b="1" i="1" dirty="0" smtClean="0">
                <a:solidFill>
                  <a:srgbClr val="7030A0"/>
                </a:solidFill>
                <a:latin typeface="Century Schoolbook" pitchFamily="18" charset="0"/>
                <a:cs typeface="Times New Roman" pitchFamily="18" charset="0"/>
              </a:rPr>
            </a:br>
            <a:r>
              <a:rPr lang="ru-RU" sz="2700" b="1" i="1" dirty="0" smtClean="0">
                <a:solidFill>
                  <a:srgbClr val="7030A0"/>
                </a:solidFill>
                <a:latin typeface="Century Schoolbook" pitchFamily="18" charset="0"/>
                <a:cs typeface="Times New Roman" pitchFamily="18" charset="0"/>
              </a:rPr>
              <a:t>а </a:t>
            </a:r>
            <a:r>
              <a:rPr lang="ru-RU" sz="2700" b="1" i="1" dirty="0">
                <a:solidFill>
                  <a:srgbClr val="7030A0"/>
                </a:solidFill>
                <a:latin typeface="Century Schoolbook" pitchFamily="18" charset="0"/>
                <a:cs typeface="Times New Roman" pitchFamily="18" charset="0"/>
              </a:rPr>
              <a:t>сопротивляйтесь </a:t>
            </a:r>
            <a:r>
              <a:rPr lang="ru-RU" sz="2700" b="1" i="1" dirty="0" smtClean="0">
                <a:solidFill>
                  <a:srgbClr val="7030A0"/>
                </a:solidFill>
                <a:latin typeface="Century Schoolbook" pitchFamily="18" charset="0"/>
                <a:cs typeface="Times New Roman" pitchFamily="18" charset="0"/>
              </a:rPr>
              <a:t>твердо</a:t>
            </a:r>
            <a:r>
              <a:rPr lang="ru-RU" sz="2700" b="1" i="1" dirty="0">
                <a:latin typeface="Times New Roman" pitchFamily="18" charset="0"/>
                <a:cs typeface="Times New Roman" pitchFamily="18" charset="0"/>
              </a:rPr>
              <a:t/>
            </a:r>
            <a:br>
              <a:rPr lang="ru-RU" sz="2700" b="1" i="1" dirty="0">
                <a:latin typeface="Times New Roman" pitchFamily="18" charset="0"/>
                <a:cs typeface="Times New Roman" pitchFamily="18" charset="0"/>
              </a:rPr>
            </a:br>
            <a:endParaRPr lang="ru-RU" sz="2700" b="1" i="1" dirty="0">
              <a:latin typeface="Times New Roman" pitchFamily="18" charset="0"/>
              <a:cs typeface="Times New Roman" pitchFamily="18" charset="0"/>
            </a:endParaRPr>
          </a:p>
        </p:txBody>
      </p:sp>
      <p:sp>
        <p:nvSpPr>
          <p:cNvPr id="3" name="Объект 2"/>
          <p:cNvSpPr>
            <a:spLocks noGrp="1"/>
          </p:cNvSpPr>
          <p:nvPr>
            <p:ph sz="quarter" idx="1"/>
          </p:nvPr>
        </p:nvSpPr>
        <p:spPr>
          <a:xfrm>
            <a:off x="457200" y="1700808"/>
            <a:ext cx="7467600" cy="4773144"/>
          </a:xfrm>
        </p:spPr>
        <p:txBody>
          <a:bodyPr>
            <a:normAutofit fontScale="77500" lnSpcReduction="20000"/>
          </a:bodyPr>
          <a:lstStyle/>
          <a:p>
            <a:pPr algn="just"/>
            <a:r>
              <a:rPr lang="ru-RU" sz="4000" dirty="0">
                <a:solidFill>
                  <a:schemeClr val="accent2">
                    <a:lumMod val="75000"/>
                  </a:schemeClr>
                </a:solidFill>
                <a:latin typeface="Century Schoolbook" pitchFamily="18" charset="0"/>
                <a:cs typeface="Times New Roman" pitchFamily="18" charset="0"/>
              </a:rPr>
              <a:t>Дисциплина </a:t>
            </a:r>
            <a:r>
              <a:rPr lang="ru-RU" sz="4000" b="1" dirty="0">
                <a:solidFill>
                  <a:schemeClr val="accent2">
                    <a:lumMod val="75000"/>
                  </a:schemeClr>
                </a:solidFill>
                <a:latin typeface="Century Schoolbook" pitchFamily="18" charset="0"/>
                <a:cs typeface="Times New Roman" pitchFamily="18" charset="0"/>
              </a:rPr>
              <a:t>– </a:t>
            </a:r>
            <a:r>
              <a:rPr lang="ru-RU" sz="4000" dirty="0">
                <a:solidFill>
                  <a:schemeClr val="accent2">
                    <a:lumMod val="75000"/>
                  </a:schemeClr>
                </a:solidFill>
                <a:latin typeface="Century Schoolbook" pitchFamily="18" charset="0"/>
                <a:cs typeface="Times New Roman" pitchFamily="18" charset="0"/>
              </a:rPr>
              <a:t>это обучение ребенка соблюдению определенных норм и правил поведения, установленных в данном обществе.</a:t>
            </a:r>
          </a:p>
          <a:p>
            <a:pPr algn="just"/>
            <a:r>
              <a:rPr lang="ru-RU" sz="4000" dirty="0">
                <a:solidFill>
                  <a:schemeClr val="accent2">
                    <a:lumMod val="75000"/>
                  </a:schemeClr>
                </a:solidFill>
                <a:latin typeface="Century Schoolbook" pitchFamily="18" charset="0"/>
                <a:cs typeface="Times New Roman" pitchFamily="18" charset="0"/>
              </a:rPr>
              <a:t>Слово дисциплина происходит от латинского корня, </a:t>
            </a:r>
            <a:r>
              <a:rPr lang="en-US" sz="4000" dirty="0" err="1">
                <a:solidFill>
                  <a:schemeClr val="accent2">
                    <a:lumMod val="75000"/>
                  </a:schemeClr>
                </a:solidFill>
                <a:latin typeface="Century Schoolbook" pitchFamily="18" charset="0"/>
                <a:cs typeface="Times New Roman" pitchFamily="18" charset="0"/>
              </a:rPr>
              <a:t>discere</a:t>
            </a:r>
            <a:r>
              <a:rPr lang="ru-RU" sz="4000" dirty="0">
                <a:solidFill>
                  <a:schemeClr val="accent2">
                    <a:lumMod val="75000"/>
                  </a:schemeClr>
                </a:solidFill>
                <a:latin typeface="Century Schoolbook" pitchFamily="18" charset="0"/>
                <a:cs typeface="Times New Roman" pitchFamily="18" charset="0"/>
              </a:rPr>
              <a:t>, который означает учить.</a:t>
            </a:r>
          </a:p>
          <a:p>
            <a:pPr algn="just"/>
            <a:r>
              <a:rPr lang="ru-RU" sz="4000" dirty="0">
                <a:solidFill>
                  <a:schemeClr val="accent2">
                    <a:lumMod val="75000"/>
                  </a:schemeClr>
                </a:solidFill>
                <a:latin typeface="Century Schoolbook" pitchFamily="18" charset="0"/>
                <a:cs typeface="Times New Roman" pitchFamily="18" charset="0"/>
              </a:rPr>
              <a:t>Приемный родитель, выполняющий функции </a:t>
            </a:r>
            <a:r>
              <a:rPr lang="ru-RU" sz="4000" dirty="0" err="1">
                <a:solidFill>
                  <a:schemeClr val="accent2">
                    <a:lumMod val="75000"/>
                  </a:schemeClr>
                </a:solidFill>
                <a:latin typeface="Century Schoolbook" pitchFamily="18" charset="0"/>
                <a:cs typeface="Times New Roman" pitchFamily="18" charset="0"/>
              </a:rPr>
              <a:t>дисциплинария</a:t>
            </a:r>
            <a:r>
              <a:rPr lang="ru-RU" sz="4000" dirty="0">
                <a:solidFill>
                  <a:schemeClr val="accent2">
                    <a:lumMod val="75000"/>
                  </a:schemeClr>
                </a:solidFill>
                <a:latin typeface="Century Schoolbook" pitchFamily="18" charset="0"/>
                <a:cs typeface="Times New Roman" pitchFamily="18" charset="0"/>
              </a:rPr>
              <a:t>, является учителем и советчиком, помогающим ребенку учиться.</a:t>
            </a:r>
          </a:p>
          <a:p>
            <a:endParaRPr lang="ru-RU" sz="4000" dirty="0" smtClean="0"/>
          </a:p>
        </p:txBody>
      </p:sp>
    </p:spTree>
    <p:extLst>
      <p:ext uri="{BB962C8B-B14F-4D97-AF65-F5344CB8AC3E}">
        <p14:creationId xmlns:p14="http://schemas.microsoft.com/office/powerpoint/2010/main" val="2948520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ru-RU" sz="2400" b="1" i="1" dirty="0" smtClean="0">
                <a:solidFill>
                  <a:srgbClr val="7030A0"/>
                </a:solidFill>
                <a:latin typeface="Century Schoolbook" pitchFamily="18" charset="0"/>
                <a:cs typeface="Times New Roman" pitchFamily="18" charset="0"/>
              </a:rPr>
              <a:t>Дисциплина – это средство уничтожить в</a:t>
            </a:r>
            <a:br>
              <a:rPr lang="ru-RU" sz="2400" b="1" i="1" dirty="0" smtClean="0">
                <a:solidFill>
                  <a:srgbClr val="7030A0"/>
                </a:solidFill>
                <a:latin typeface="Century Schoolbook" pitchFamily="18" charset="0"/>
                <a:cs typeface="Times New Roman" pitchFamily="18" charset="0"/>
              </a:rPr>
            </a:br>
            <a:r>
              <a:rPr lang="ru-RU" sz="2400" b="1" i="1" dirty="0" smtClean="0">
                <a:solidFill>
                  <a:srgbClr val="7030A0"/>
                </a:solidFill>
                <a:latin typeface="Century Schoolbook" pitchFamily="18" charset="0"/>
                <a:cs typeface="Times New Roman" pitchFamily="18" charset="0"/>
              </a:rPr>
              <a:t>человеке</a:t>
            </a:r>
            <a:r>
              <a:rPr lang="ru-RU" sz="2400" b="1" i="1" dirty="0">
                <a:solidFill>
                  <a:srgbClr val="7030A0"/>
                </a:solidFill>
                <a:latin typeface="Century Schoolbook" pitchFamily="18" charset="0"/>
                <a:cs typeface="Times New Roman" pitchFamily="18" charset="0"/>
              </a:rPr>
              <a:t> </a:t>
            </a:r>
            <a:r>
              <a:rPr lang="ru-RU" sz="2400" b="1" i="1" dirty="0" smtClean="0">
                <a:solidFill>
                  <a:srgbClr val="7030A0"/>
                </a:solidFill>
                <a:latin typeface="Century Schoolbook" pitchFamily="18" charset="0"/>
                <a:cs typeface="Times New Roman" pitchFamily="18" charset="0"/>
              </a:rPr>
              <a:t> его дикость…</a:t>
            </a:r>
            <a:br>
              <a:rPr lang="ru-RU" sz="2400" b="1" i="1" dirty="0" smtClean="0">
                <a:solidFill>
                  <a:srgbClr val="7030A0"/>
                </a:solidFill>
                <a:latin typeface="Century Schoolbook" pitchFamily="18" charset="0"/>
                <a:cs typeface="Times New Roman" pitchFamily="18" charset="0"/>
              </a:rPr>
            </a:br>
            <a:r>
              <a:rPr lang="ru-RU" sz="2400" b="1" i="1" dirty="0" smtClean="0">
                <a:solidFill>
                  <a:srgbClr val="7030A0"/>
                </a:solidFill>
                <a:latin typeface="Century Schoolbook" pitchFamily="18" charset="0"/>
                <a:cs typeface="Times New Roman" pitchFamily="18" charset="0"/>
              </a:rPr>
              <a:t>И. Кант</a:t>
            </a:r>
            <a:endParaRPr lang="ru-RU" sz="2400" b="1" i="1" dirty="0">
              <a:solidFill>
                <a:srgbClr val="7030A0"/>
              </a:solidFill>
              <a:latin typeface="Century Schoolbook" pitchFamily="18" charset="0"/>
              <a:cs typeface="Times New Roman" pitchFamily="18" charset="0"/>
            </a:endParaRPr>
          </a:p>
        </p:txBody>
      </p:sp>
      <p:sp>
        <p:nvSpPr>
          <p:cNvPr id="3" name="Объект 2"/>
          <p:cNvSpPr>
            <a:spLocks noGrp="1"/>
          </p:cNvSpPr>
          <p:nvPr>
            <p:ph sz="quarter" idx="1"/>
          </p:nvPr>
        </p:nvSpPr>
        <p:spPr/>
        <p:txBody>
          <a:bodyPr>
            <a:normAutofit fontScale="92500"/>
          </a:bodyPr>
          <a:lstStyle/>
          <a:p>
            <a:pPr algn="just"/>
            <a:r>
              <a:rPr lang="ru-RU" sz="3200" dirty="0">
                <a:solidFill>
                  <a:schemeClr val="accent2">
                    <a:lumMod val="75000"/>
                  </a:schemeClr>
                </a:solidFill>
                <a:latin typeface="Century Schoolbook" pitchFamily="18" charset="0"/>
                <a:cs typeface="Times New Roman" pitchFamily="18" charset="0"/>
              </a:rPr>
              <a:t>Цель дисциплины – помочь ребенку сформировать навыки самоконтроля и самоорганизации, сформировать адекватную самооценку и чувство ответственности. Дисциплинированный ребёнок умеет контролировать свои поступки и руководствуется внутренним сводом правил и принципов.</a:t>
            </a:r>
          </a:p>
          <a:p>
            <a:endParaRPr lang="ru-RU" sz="3200" dirty="0"/>
          </a:p>
        </p:txBody>
      </p:sp>
    </p:spTree>
    <p:extLst>
      <p:ext uri="{BB962C8B-B14F-4D97-AF65-F5344CB8AC3E}">
        <p14:creationId xmlns:p14="http://schemas.microsoft.com/office/powerpoint/2010/main" val="3979848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879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54162"/>
          </a:xfrm>
        </p:spPr>
        <p:txBody>
          <a:bodyPr>
            <a:normAutofit/>
          </a:bodyPr>
          <a:lstStyle/>
          <a:p>
            <a:pPr algn="ctr"/>
            <a:r>
              <a:rPr lang="ru-RU" sz="3600" b="1" dirty="0">
                <a:solidFill>
                  <a:srgbClr val="C00000"/>
                </a:solidFill>
                <a:latin typeface="Times New Roman" pitchFamily="18" charset="0"/>
                <a:cs typeface="Times New Roman" pitchFamily="18" charset="0"/>
              </a:rPr>
              <a:t>дисциплина и наказание – </a:t>
            </a:r>
            <a:r>
              <a:rPr lang="ru-RU" sz="3600" b="1" dirty="0" smtClean="0">
                <a:solidFill>
                  <a:srgbClr val="C00000"/>
                </a:solidFill>
                <a:latin typeface="Times New Roman" pitchFamily="18" charset="0"/>
                <a:cs typeface="Times New Roman" pitchFamily="18" charset="0"/>
              </a:rPr>
              <a:t/>
            </a:r>
            <a:br>
              <a:rPr lang="ru-RU"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это </a:t>
            </a:r>
            <a:r>
              <a:rPr lang="ru-RU" sz="3600" b="1" dirty="0">
                <a:solidFill>
                  <a:srgbClr val="C00000"/>
                </a:solidFill>
                <a:latin typeface="Times New Roman" pitchFamily="18" charset="0"/>
                <a:cs typeface="Times New Roman" pitchFamily="18" charset="0"/>
              </a:rPr>
              <a:t>не одно и то же</a:t>
            </a:r>
            <a:endParaRPr lang="ru-RU" sz="3200" dirty="0">
              <a:solidFill>
                <a:srgbClr val="C00000"/>
              </a:solidFill>
              <a:latin typeface="Times New Roman" pitchFamily="18" charset="0"/>
              <a:cs typeface="Times New Roman" pitchFamily="18" charset="0"/>
            </a:endParaRPr>
          </a:p>
        </p:txBody>
      </p:sp>
      <p:sp>
        <p:nvSpPr>
          <p:cNvPr id="3" name="Объект 2"/>
          <p:cNvSpPr>
            <a:spLocks noGrp="1"/>
          </p:cNvSpPr>
          <p:nvPr>
            <p:ph sz="quarter" idx="1"/>
          </p:nvPr>
        </p:nvSpPr>
        <p:spPr>
          <a:xfrm>
            <a:off x="457200" y="2132856"/>
            <a:ext cx="7467600" cy="4341096"/>
          </a:xfrm>
        </p:spPr>
        <p:txBody>
          <a:bodyPr/>
          <a:lstStyle/>
          <a:p>
            <a:r>
              <a:rPr lang="ru-RU" sz="3600" dirty="0" smtClean="0">
                <a:solidFill>
                  <a:schemeClr val="accent2">
                    <a:lumMod val="75000"/>
                  </a:schemeClr>
                </a:solidFill>
                <a:cs typeface="Times New Roman" pitchFamily="18" charset="0"/>
              </a:rPr>
              <a:t>Наказание</a:t>
            </a:r>
            <a:r>
              <a:rPr lang="ru-RU" sz="3600" dirty="0">
                <a:solidFill>
                  <a:schemeClr val="accent2">
                    <a:lumMod val="75000"/>
                  </a:schemeClr>
                </a:solidFill>
                <a:cs typeface="Times New Roman" pitchFamily="18" charset="0"/>
              </a:rPr>
              <a:t> – это дисциплинарная </a:t>
            </a:r>
            <a:r>
              <a:rPr lang="ru-RU" sz="3600" dirty="0" smtClean="0">
                <a:solidFill>
                  <a:schemeClr val="accent2">
                    <a:lumMod val="75000"/>
                  </a:schemeClr>
                </a:solidFill>
                <a:cs typeface="Times New Roman" pitchFamily="18" charset="0"/>
              </a:rPr>
              <a:t> мера </a:t>
            </a:r>
            <a:r>
              <a:rPr lang="ru-RU" sz="3600" dirty="0">
                <a:solidFill>
                  <a:schemeClr val="accent2">
                    <a:lumMod val="75000"/>
                  </a:schemeClr>
                </a:solidFill>
                <a:cs typeface="Times New Roman" pitchFamily="18" charset="0"/>
              </a:rPr>
              <a:t>в отношении ребенка, направленная на коррекцию его поведения (санкция за плохое поведение).</a:t>
            </a:r>
            <a:r>
              <a:rPr lang="ru-RU" dirty="0">
                <a:solidFill>
                  <a:schemeClr val="accent2">
                    <a:lumMod val="75000"/>
                  </a:schemeClr>
                </a:solidFill>
              </a:rPr>
              <a:t/>
            </a:r>
            <a:br>
              <a:rPr lang="ru-RU" dirty="0">
                <a:solidFill>
                  <a:schemeClr val="accent2">
                    <a:lumMod val="75000"/>
                  </a:schemeClr>
                </a:solidFill>
              </a:rPr>
            </a:br>
            <a:endParaRPr lang="ru-RU" dirty="0">
              <a:solidFill>
                <a:schemeClr val="accent2">
                  <a:lumMod val="75000"/>
                </a:schemeClr>
              </a:solidFill>
            </a:endParaRPr>
          </a:p>
        </p:txBody>
      </p:sp>
    </p:spTree>
    <p:extLst>
      <p:ext uri="{BB962C8B-B14F-4D97-AF65-F5344CB8AC3E}">
        <p14:creationId xmlns:p14="http://schemas.microsoft.com/office/powerpoint/2010/main" val="399855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5" name="Объект 4"/>
          <p:cNvGraphicFramePr>
            <a:graphicFrameLocks noGrp="1"/>
          </p:cNvGraphicFramePr>
          <p:nvPr>
            <p:ph sz="quarter" idx="1"/>
            <p:extLst>
              <p:ext uri="{D42A27DB-BD31-4B8C-83A1-F6EECF244321}">
                <p14:modId xmlns:p14="http://schemas.microsoft.com/office/powerpoint/2010/main" val="3431256097"/>
              </p:ext>
            </p:extLst>
          </p:nvPr>
        </p:nvGraphicFramePr>
        <p:xfrm>
          <a:off x="323528" y="260648"/>
          <a:ext cx="8424936" cy="6223550"/>
        </p:xfrm>
        <a:graphic>
          <a:graphicData uri="http://schemas.openxmlformats.org/drawingml/2006/table">
            <a:tbl>
              <a:tblPr firstRow="1" firstCol="1" bandRow="1">
                <a:tableStyleId>{5C22544A-7EE6-4342-B048-85BDC9FD1C3A}</a:tableStyleId>
              </a:tblPr>
              <a:tblGrid>
                <a:gridCol w="3960440"/>
                <a:gridCol w="4464496"/>
              </a:tblGrid>
              <a:tr h="586309">
                <a:tc>
                  <a:txBody>
                    <a:bodyPr/>
                    <a:lstStyle/>
                    <a:p>
                      <a:pPr marL="19050" marR="19050" algn="ctr" fontAlgn="base">
                        <a:lnSpc>
                          <a:spcPct val="115000"/>
                        </a:lnSpc>
                        <a:spcAft>
                          <a:spcPts val="0"/>
                        </a:spcAft>
                      </a:pPr>
                      <a:r>
                        <a:rPr lang="ru-RU" sz="1800" dirty="0">
                          <a:effectLst/>
                        </a:rPr>
                        <a:t>Дисциплина</a:t>
                      </a:r>
                      <a:endParaRPr lang="ru-RU" sz="1800" dirty="0">
                        <a:effectLst/>
                        <a:latin typeface="Calibri"/>
                        <a:ea typeface="Calibri"/>
                        <a:cs typeface="Times New Roman"/>
                      </a:endParaRPr>
                    </a:p>
                  </a:txBody>
                  <a:tcPr marL="68580" marR="68580" marT="0" marB="0"/>
                </a:tc>
                <a:tc>
                  <a:txBody>
                    <a:bodyPr/>
                    <a:lstStyle/>
                    <a:p>
                      <a:pPr marL="19050" marR="19050" algn="ctr" fontAlgn="base">
                        <a:lnSpc>
                          <a:spcPct val="115000"/>
                        </a:lnSpc>
                        <a:spcAft>
                          <a:spcPts val="0"/>
                        </a:spcAft>
                      </a:pPr>
                      <a:r>
                        <a:rPr lang="ru-RU" sz="1800" dirty="0">
                          <a:effectLst/>
                        </a:rPr>
                        <a:t>Наказание</a:t>
                      </a:r>
                      <a:endParaRPr lang="ru-RU" sz="1800" dirty="0">
                        <a:effectLst/>
                        <a:latin typeface="Calibri"/>
                        <a:ea typeface="Calibri"/>
                        <a:cs typeface="Times New Roman"/>
                      </a:endParaRPr>
                    </a:p>
                  </a:txBody>
                  <a:tcPr marL="68580" marR="68580" marT="0" marB="0"/>
                </a:tc>
              </a:tr>
              <a:tr h="565819">
                <a:tc>
                  <a:txBody>
                    <a:bodyPr/>
                    <a:lstStyle/>
                    <a:p>
                      <a:pPr algn="just">
                        <a:lnSpc>
                          <a:spcPct val="115000"/>
                        </a:lnSpc>
                        <a:spcAft>
                          <a:spcPts val="0"/>
                        </a:spcAft>
                      </a:pPr>
                      <a:r>
                        <a:rPr lang="ru-RU" sz="1800" dirty="0">
                          <a:effectLst/>
                        </a:rPr>
                        <a:t>Воспитывается в ребенке</a:t>
                      </a:r>
                      <a:endParaRPr lang="ru-RU"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800" dirty="0">
                          <a:effectLst/>
                        </a:rPr>
                        <a:t>Налагается на ребенка</a:t>
                      </a:r>
                      <a:endParaRPr lang="ru-RU" sz="1800" dirty="0">
                        <a:effectLst/>
                        <a:latin typeface="Calibri"/>
                        <a:ea typeface="Calibri"/>
                        <a:cs typeface="Times New Roman"/>
                      </a:endParaRPr>
                    </a:p>
                  </a:txBody>
                  <a:tcPr marL="68580" marR="68580" marT="0" marB="0"/>
                </a:tc>
              </a:tr>
              <a:tr h="576064">
                <a:tc>
                  <a:txBody>
                    <a:bodyPr/>
                    <a:lstStyle/>
                    <a:p>
                      <a:pPr algn="just">
                        <a:lnSpc>
                          <a:spcPct val="115000"/>
                        </a:lnSpc>
                        <a:spcAft>
                          <a:spcPts val="0"/>
                        </a:spcAft>
                      </a:pPr>
                      <a:r>
                        <a:rPr lang="ru-RU" sz="1800" dirty="0">
                          <a:effectLst/>
                        </a:rPr>
                        <a:t>Предотвращение проблем</a:t>
                      </a:r>
                      <a:endParaRPr lang="ru-RU"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800" dirty="0">
                          <a:effectLst/>
                        </a:rPr>
                        <a:t>Реакция на проблему</a:t>
                      </a:r>
                      <a:endParaRPr lang="ru-RU" sz="1800" dirty="0">
                        <a:effectLst/>
                        <a:latin typeface="Calibri"/>
                        <a:ea typeface="Calibri"/>
                        <a:cs typeface="Times New Roman"/>
                      </a:endParaRPr>
                    </a:p>
                  </a:txBody>
                  <a:tcPr marL="68580" marR="68580" marT="0" marB="0"/>
                </a:tc>
              </a:tr>
              <a:tr h="2177531">
                <a:tc>
                  <a:txBody>
                    <a:bodyPr/>
                    <a:lstStyle/>
                    <a:p>
                      <a:pPr algn="just">
                        <a:lnSpc>
                          <a:spcPct val="115000"/>
                        </a:lnSpc>
                        <a:spcAft>
                          <a:spcPts val="0"/>
                        </a:spcAft>
                      </a:pPr>
                      <a:r>
                        <a:rPr lang="ru-RU" sz="1800" dirty="0">
                          <a:effectLst/>
                        </a:rPr>
                        <a:t>Способствует формированию у ребенка навыков самодисциплины и чувства личной ответственности</a:t>
                      </a:r>
                      <a:endParaRPr lang="ru-RU"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800" dirty="0">
                          <a:effectLst/>
                        </a:rPr>
                        <a:t>Ответственность за изменение поведения ребенка возлагается </a:t>
                      </a:r>
                      <a:r>
                        <a:rPr lang="ru-RU" sz="1800" dirty="0" smtClean="0">
                          <a:effectLst/>
                        </a:rPr>
                        <a:t>на</a:t>
                      </a:r>
                      <a:r>
                        <a:rPr lang="ru-RU" sz="1800" baseline="0" dirty="0" smtClean="0">
                          <a:effectLst/>
                        </a:rPr>
                        <a:t> </a:t>
                      </a:r>
                      <a:r>
                        <a:rPr lang="ru-RU" sz="1800" dirty="0" smtClean="0">
                          <a:effectLst/>
                        </a:rPr>
                        <a:t>наказывающего, осуществляющего</a:t>
                      </a:r>
                      <a:endParaRPr lang="ru-RU" sz="1800" dirty="0">
                        <a:effectLst/>
                      </a:endParaRPr>
                    </a:p>
                    <a:p>
                      <a:pPr algn="just">
                        <a:lnSpc>
                          <a:spcPct val="115000"/>
                        </a:lnSpc>
                        <a:spcAft>
                          <a:spcPts val="0"/>
                        </a:spcAft>
                      </a:pPr>
                      <a:r>
                        <a:rPr lang="ru-RU" sz="1800" dirty="0">
                          <a:effectLst/>
                        </a:rPr>
                        <a:t>внешний контроль за поведением ребенка. Настраивает ребенка на послушание исключительно в присутствии взрослого.</a:t>
                      </a:r>
                      <a:endParaRPr lang="ru-RU" sz="1800" dirty="0">
                        <a:effectLst/>
                        <a:latin typeface="Calibri"/>
                        <a:ea typeface="Calibri"/>
                        <a:cs typeface="Times New Roman"/>
                      </a:endParaRPr>
                    </a:p>
                  </a:txBody>
                  <a:tcPr marL="68580" marR="68580" marT="0" marB="0"/>
                </a:tc>
              </a:tr>
              <a:tr h="709742">
                <a:tc>
                  <a:txBody>
                    <a:bodyPr/>
                    <a:lstStyle/>
                    <a:p>
                      <a:pPr algn="just">
                        <a:lnSpc>
                          <a:spcPct val="115000"/>
                        </a:lnSpc>
                        <a:spcAft>
                          <a:spcPts val="0"/>
                        </a:spcAft>
                      </a:pPr>
                      <a:r>
                        <a:rPr lang="ru-RU" sz="1800">
                          <a:effectLst/>
                        </a:rPr>
                        <a:t>Создает нравственные рамки и ориентиры</a:t>
                      </a:r>
                      <a:endParaRPr lang="ru-RU"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800" dirty="0">
                          <a:effectLst/>
                        </a:rPr>
                        <a:t>Основано на санкциях и принуждении</a:t>
                      </a:r>
                      <a:endParaRPr lang="ru-RU" sz="1800" dirty="0">
                        <a:effectLst/>
                        <a:latin typeface="Calibri"/>
                        <a:ea typeface="Calibri"/>
                        <a:cs typeface="Times New Roman"/>
                      </a:endParaRPr>
                    </a:p>
                  </a:txBody>
                  <a:tcPr marL="68580" marR="68580" marT="0" marB="0"/>
                </a:tc>
              </a:tr>
              <a:tr h="1443637">
                <a:tc>
                  <a:txBody>
                    <a:bodyPr/>
                    <a:lstStyle/>
                    <a:p>
                      <a:pPr algn="just">
                        <a:lnSpc>
                          <a:spcPct val="115000"/>
                        </a:lnSpc>
                        <a:spcAft>
                          <a:spcPts val="0"/>
                        </a:spcAft>
                      </a:pPr>
                      <a:r>
                        <a:rPr lang="ru-RU" sz="1800">
                          <a:effectLst/>
                        </a:rPr>
                        <a:t>Демонстрирует пути предотвращения и неконструктивного решения проблем</a:t>
                      </a:r>
                      <a:endParaRPr lang="ru-RU"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800" dirty="0">
                          <a:effectLst/>
                        </a:rPr>
                        <a:t>Направлено на пресечение нежелательных форм поведения, но не закрепление моделей правильного и конструктивного</a:t>
                      </a:r>
                    </a:p>
                    <a:p>
                      <a:pPr algn="just">
                        <a:lnSpc>
                          <a:spcPct val="115000"/>
                        </a:lnSpc>
                        <a:spcAft>
                          <a:spcPts val="0"/>
                        </a:spcAft>
                      </a:pPr>
                      <a:r>
                        <a:rPr lang="ru-RU" sz="1800" dirty="0">
                          <a:effectLst/>
                        </a:rPr>
                        <a:t>поведения.</a:t>
                      </a:r>
                      <a:endParaRPr lang="ru-RU"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1755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Объект 4"/>
          <p:cNvGraphicFramePr>
            <a:graphicFrameLocks noGrp="1"/>
          </p:cNvGraphicFramePr>
          <p:nvPr>
            <p:ph sz="quarter" idx="1"/>
            <p:extLst>
              <p:ext uri="{D42A27DB-BD31-4B8C-83A1-F6EECF244321}">
                <p14:modId xmlns:p14="http://schemas.microsoft.com/office/powerpoint/2010/main" val="2883620504"/>
              </p:ext>
            </p:extLst>
          </p:nvPr>
        </p:nvGraphicFramePr>
        <p:xfrm>
          <a:off x="251520" y="188640"/>
          <a:ext cx="8568952" cy="6552728"/>
        </p:xfrm>
        <a:graphic>
          <a:graphicData uri="http://schemas.openxmlformats.org/drawingml/2006/table">
            <a:tbl>
              <a:tblPr firstRow="1" firstCol="1" bandRow="1">
                <a:tableStyleId>{5C22544A-7EE6-4342-B048-85BDC9FD1C3A}</a:tableStyleId>
              </a:tblPr>
              <a:tblGrid>
                <a:gridCol w="4110230"/>
                <a:gridCol w="4458722"/>
              </a:tblGrid>
              <a:tr h="648072">
                <a:tc>
                  <a:txBody>
                    <a:bodyPr/>
                    <a:lstStyle/>
                    <a:p>
                      <a:pPr marL="19050" marR="19050" algn="ctr" fontAlgn="base">
                        <a:lnSpc>
                          <a:spcPct val="115000"/>
                        </a:lnSpc>
                        <a:spcAft>
                          <a:spcPts val="0"/>
                        </a:spcAft>
                      </a:pPr>
                      <a:r>
                        <a:rPr lang="ru-RU" sz="1800" dirty="0">
                          <a:effectLst/>
                        </a:rPr>
                        <a:t>Дисциплина</a:t>
                      </a:r>
                      <a:endParaRPr lang="ru-RU" sz="1800" dirty="0">
                        <a:effectLst/>
                        <a:latin typeface="Calibri"/>
                        <a:ea typeface="Calibri"/>
                        <a:cs typeface="Times New Roman"/>
                      </a:endParaRPr>
                    </a:p>
                  </a:txBody>
                  <a:tcPr marL="68580" marR="68580" marT="0" marB="0"/>
                </a:tc>
                <a:tc>
                  <a:txBody>
                    <a:bodyPr/>
                    <a:lstStyle/>
                    <a:p>
                      <a:pPr marL="19050" marR="19050" algn="ctr" fontAlgn="base">
                        <a:lnSpc>
                          <a:spcPct val="115000"/>
                        </a:lnSpc>
                        <a:spcAft>
                          <a:spcPts val="0"/>
                        </a:spcAft>
                      </a:pPr>
                      <a:r>
                        <a:rPr lang="ru-RU" sz="1800">
                          <a:effectLst/>
                        </a:rPr>
                        <a:t>Наказание</a:t>
                      </a:r>
                      <a:endParaRPr lang="ru-RU" sz="1800">
                        <a:effectLst/>
                        <a:latin typeface="Calibri"/>
                        <a:ea typeface="Calibri"/>
                        <a:cs typeface="Times New Roman"/>
                      </a:endParaRPr>
                    </a:p>
                  </a:txBody>
                  <a:tcPr marL="68580" marR="68580" marT="0" marB="0"/>
                </a:tc>
              </a:tr>
              <a:tr h="1080120">
                <a:tc>
                  <a:txBody>
                    <a:bodyPr/>
                    <a:lstStyle/>
                    <a:p>
                      <a:pPr algn="just">
                        <a:lnSpc>
                          <a:spcPct val="115000"/>
                        </a:lnSpc>
                        <a:spcAft>
                          <a:spcPts val="0"/>
                        </a:spcAft>
                      </a:pPr>
                      <a:r>
                        <a:rPr lang="ru-RU" sz="1800" dirty="0">
                          <a:effectLst/>
                        </a:rPr>
                        <a:t>Обеспечивает развитие </a:t>
                      </a:r>
                      <a:r>
                        <a:rPr lang="ru-RU" sz="1800" dirty="0" smtClean="0">
                          <a:effectLst/>
                        </a:rPr>
                        <a:t>навыков</a:t>
                      </a:r>
                      <a:r>
                        <a:rPr lang="ru-RU" sz="1800" baseline="0" dirty="0" smtClean="0">
                          <a:effectLst/>
                        </a:rPr>
                        <a:t> </a:t>
                      </a:r>
                      <a:r>
                        <a:rPr lang="ru-RU" sz="1800" dirty="0" smtClean="0">
                          <a:effectLst/>
                        </a:rPr>
                        <a:t>ответственного </a:t>
                      </a:r>
                      <a:r>
                        <a:rPr lang="ru-RU" sz="1800" dirty="0">
                          <a:effectLst/>
                        </a:rPr>
                        <a:t>принятия решений</a:t>
                      </a:r>
                      <a:endParaRPr lang="ru-RU"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800">
                          <a:effectLst/>
                        </a:rPr>
                        <a:t>Препятствует формированию навыков принятия собственных решений</a:t>
                      </a:r>
                      <a:endParaRPr lang="ru-RU" sz="1800">
                        <a:effectLst/>
                        <a:latin typeface="Calibri"/>
                        <a:ea typeface="Calibri"/>
                        <a:cs typeface="Times New Roman"/>
                      </a:endParaRPr>
                    </a:p>
                  </a:txBody>
                  <a:tcPr marL="68580" marR="68580" marT="0" marB="0"/>
                </a:tc>
              </a:tr>
              <a:tr h="1661194">
                <a:tc>
                  <a:txBody>
                    <a:bodyPr/>
                    <a:lstStyle/>
                    <a:p>
                      <a:pPr algn="just">
                        <a:lnSpc>
                          <a:spcPct val="115000"/>
                        </a:lnSpc>
                        <a:spcAft>
                          <a:spcPts val="0"/>
                        </a:spcAft>
                      </a:pPr>
                      <a:r>
                        <a:rPr lang="ru-RU" sz="1800" dirty="0">
                          <a:effectLst/>
                        </a:rPr>
                        <a:t>Стимулирует выработку у ребенка</a:t>
                      </a:r>
                    </a:p>
                    <a:p>
                      <a:pPr algn="just">
                        <a:lnSpc>
                          <a:spcPct val="115000"/>
                        </a:lnSpc>
                        <a:spcAft>
                          <a:spcPts val="0"/>
                        </a:spcAft>
                      </a:pPr>
                      <a:r>
                        <a:rPr lang="ru-RU" sz="1800" dirty="0">
                          <a:effectLst/>
                        </a:rPr>
                        <a:t>желаемого поведения</a:t>
                      </a:r>
                      <a:endParaRPr lang="ru-RU"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800" dirty="0">
                          <a:effectLst/>
                        </a:rPr>
                        <a:t>Может стать стимулом для</a:t>
                      </a:r>
                    </a:p>
                    <a:p>
                      <a:pPr algn="just">
                        <a:lnSpc>
                          <a:spcPct val="115000"/>
                        </a:lnSpc>
                        <a:spcAft>
                          <a:spcPts val="0"/>
                        </a:spcAft>
                      </a:pPr>
                      <a:r>
                        <a:rPr lang="ru-RU" sz="1800" dirty="0">
                          <a:effectLst/>
                        </a:rPr>
                        <a:t>нежелательного поведения, если непослушание является единственным </a:t>
                      </a:r>
                      <a:r>
                        <a:rPr lang="ru-RU" sz="1800" dirty="0" smtClean="0">
                          <a:effectLst/>
                        </a:rPr>
                        <a:t>способом</a:t>
                      </a:r>
                      <a:r>
                        <a:rPr lang="ru-RU" sz="1800" baseline="0" dirty="0" smtClean="0">
                          <a:effectLst/>
                        </a:rPr>
                        <a:t> </a:t>
                      </a:r>
                      <a:r>
                        <a:rPr lang="ru-RU" sz="1800" dirty="0" smtClean="0">
                          <a:effectLst/>
                        </a:rPr>
                        <a:t>привлечения </a:t>
                      </a:r>
                      <a:r>
                        <a:rPr lang="ru-RU" sz="1800" dirty="0">
                          <a:effectLst/>
                        </a:rPr>
                        <a:t>внимания родителей</a:t>
                      </a:r>
                      <a:endParaRPr lang="ru-RU" sz="1800" dirty="0">
                        <a:effectLst/>
                        <a:latin typeface="Calibri"/>
                        <a:ea typeface="Calibri"/>
                        <a:cs typeface="Times New Roman"/>
                      </a:endParaRPr>
                    </a:p>
                  </a:txBody>
                  <a:tcPr marL="68580" marR="68580" marT="0" marB="0"/>
                </a:tc>
              </a:tr>
              <a:tr h="787078">
                <a:tc>
                  <a:txBody>
                    <a:bodyPr/>
                    <a:lstStyle/>
                    <a:p>
                      <a:pPr algn="just">
                        <a:lnSpc>
                          <a:spcPct val="115000"/>
                        </a:lnSpc>
                        <a:spcAft>
                          <a:spcPts val="0"/>
                        </a:spcAft>
                      </a:pPr>
                      <a:r>
                        <a:rPr lang="ru-RU" sz="1800">
                          <a:effectLst/>
                        </a:rPr>
                        <a:t>Направлена на защиту и развитие личности ребенка</a:t>
                      </a:r>
                      <a:endParaRPr lang="ru-RU"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800" dirty="0">
                          <a:effectLst/>
                        </a:rPr>
                        <a:t>Сопровождается причинением эмоциональной и физической боли</a:t>
                      </a:r>
                      <a:endParaRPr lang="ru-RU" sz="1800" dirty="0">
                        <a:effectLst/>
                        <a:latin typeface="Calibri"/>
                        <a:ea typeface="Calibri"/>
                        <a:cs typeface="Times New Roman"/>
                      </a:endParaRPr>
                    </a:p>
                  </a:txBody>
                  <a:tcPr marL="68580" marR="68580" marT="0" marB="0"/>
                </a:tc>
              </a:tr>
              <a:tr h="1299472">
                <a:tc>
                  <a:txBody>
                    <a:bodyPr/>
                    <a:lstStyle/>
                    <a:p>
                      <a:pPr algn="just">
                        <a:lnSpc>
                          <a:spcPct val="115000"/>
                        </a:lnSpc>
                        <a:spcAft>
                          <a:spcPts val="0"/>
                        </a:spcAft>
                      </a:pPr>
                      <a:r>
                        <a:rPr lang="ru-RU" sz="1800">
                          <a:effectLst/>
                        </a:rPr>
                        <a:t>Способствует росту самооценки ребенка и укреплению его уверенности в собственных силах.</a:t>
                      </a:r>
                      <a:endParaRPr lang="ru-RU"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800" dirty="0">
                          <a:effectLst/>
                        </a:rPr>
                        <a:t>Способно нанести ущерб самооценке, особенно в случаях применения унизительных</a:t>
                      </a:r>
                    </a:p>
                    <a:p>
                      <a:pPr algn="just">
                        <a:lnSpc>
                          <a:spcPct val="115000"/>
                        </a:lnSpc>
                        <a:spcAft>
                          <a:spcPts val="0"/>
                        </a:spcAft>
                      </a:pPr>
                      <a:r>
                        <a:rPr lang="ru-RU" sz="1800" dirty="0">
                          <a:effectLst/>
                        </a:rPr>
                        <a:t>форм наказания</a:t>
                      </a:r>
                      <a:endParaRPr lang="ru-RU" sz="1800" dirty="0">
                        <a:effectLst/>
                        <a:latin typeface="Calibri"/>
                        <a:ea typeface="Calibri"/>
                        <a:cs typeface="Times New Roman"/>
                      </a:endParaRPr>
                    </a:p>
                  </a:txBody>
                  <a:tcPr marL="68580" marR="68580" marT="0" marB="0"/>
                </a:tc>
              </a:tr>
              <a:tr h="1076792">
                <a:tc>
                  <a:txBody>
                    <a:bodyPr/>
                    <a:lstStyle/>
                    <a:p>
                      <a:pPr algn="just">
                        <a:lnSpc>
                          <a:spcPct val="115000"/>
                        </a:lnSpc>
                        <a:spcAft>
                          <a:spcPts val="0"/>
                        </a:spcAft>
                      </a:pPr>
                      <a:r>
                        <a:rPr lang="ru-RU" sz="1800">
                          <a:effectLst/>
                        </a:rPr>
                        <a:t>Способствует установлению отношений сотрудничества между ребенком и взрослым</a:t>
                      </a:r>
                      <a:endParaRPr lang="ru-RU"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800" dirty="0">
                          <a:effectLst/>
                        </a:rPr>
                        <a:t>Приводит к возникновению страха перед взрослыми и уклонению от общения с ними</a:t>
                      </a:r>
                      <a:endParaRPr lang="ru-RU"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35785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7467600" cy="936104"/>
          </a:xfrm>
        </p:spPr>
        <p:txBody>
          <a:bodyPr>
            <a:normAutofit fontScale="90000"/>
          </a:bodyPr>
          <a:lstStyle/>
          <a:p>
            <a:pPr algn="ctr"/>
            <a:r>
              <a:rPr lang="ru-RU" b="1" dirty="0" smtClean="0"/>
              <a:t/>
            </a:r>
            <a:br>
              <a:rPr lang="ru-RU" b="1" dirty="0" smtClean="0"/>
            </a:br>
            <a:r>
              <a:rPr lang="ru-RU" b="1" i="1" dirty="0">
                <a:solidFill>
                  <a:schemeClr val="accent4">
                    <a:lumMod val="75000"/>
                  </a:schemeClr>
                </a:solidFill>
                <a:cs typeface="Times New Roman" pitchFamily="18" charset="0"/>
              </a:rPr>
              <a:t>о</a:t>
            </a:r>
            <a:r>
              <a:rPr lang="ru-RU" b="1" i="1" dirty="0" smtClean="0">
                <a:solidFill>
                  <a:schemeClr val="accent4">
                    <a:lumMod val="75000"/>
                  </a:schemeClr>
                </a:solidFill>
                <a:cs typeface="Times New Roman" pitchFamily="18" charset="0"/>
              </a:rPr>
              <a:t>трицательные </a:t>
            </a:r>
            <a:r>
              <a:rPr lang="ru-RU" b="1" i="1" dirty="0">
                <a:solidFill>
                  <a:schemeClr val="accent4">
                    <a:lumMod val="75000"/>
                  </a:schemeClr>
                </a:solidFill>
                <a:cs typeface="Times New Roman" pitchFamily="18" charset="0"/>
              </a:rPr>
              <a:t>последствия </a:t>
            </a:r>
            <a:r>
              <a:rPr lang="ru-RU" b="1" i="1" dirty="0" smtClean="0">
                <a:solidFill>
                  <a:schemeClr val="accent4">
                    <a:lumMod val="75000"/>
                  </a:schemeClr>
                </a:solidFill>
                <a:cs typeface="Times New Roman" pitchFamily="18" charset="0"/>
              </a:rPr>
              <a:t/>
            </a:r>
            <a:br>
              <a:rPr lang="ru-RU" b="1" i="1" dirty="0" smtClean="0">
                <a:solidFill>
                  <a:schemeClr val="accent4">
                    <a:lumMod val="75000"/>
                  </a:schemeClr>
                </a:solidFill>
                <a:cs typeface="Times New Roman" pitchFamily="18" charset="0"/>
              </a:rPr>
            </a:br>
            <a:r>
              <a:rPr lang="ru-RU" b="1" i="1" dirty="0" smtClean="0">
                <a:solidFill>
                  <a:schemeClr val="accent4">
                    <a:lumMod val="75000"/>
                  </a:schemeClr>
                </a:solidFill>
                <a:cs typeface="Times New Roman" pitchFamily="18" charset="0"/>
              </a:rPr>
              <a:t>физического </a:t>
            </a:r>
            <a:r>
              <a:rPr lang="ru-RU" b="1" i="1" dirty="0">
                <a:solidFill>
                  <a:schemeClr val="accent4">
                    <a:lumMod val="75000"/>
                  </a:schemeClr>
                </a:solidFill>
                <a:cs typeface="Times New Roman" pitchFamily="18" charset="0"/>
              </a:rPr>
              <a:t>наказания</a:t>
            </a:r>
            <a:endParaRPr lang="ru-RU" i="1" dirty="0">
              <a:solidFill>
                <a:schemeClr val="accent4">
                  <a:lumMod val="75000"/>
                </a:schemeClr>
              </a:solidFill>
              <a:cs typeface="Times New Roman" pitchFamily="18" charset="0"/>
            </a:endParaRPr>
          </a:p>
        </p:txBody>
      </p:sp>
      <p:sp>
        <p:nvSpPr>
          <p:cNvPr id="3" name="Объект 2"/>
          <p:cNvSpPr>
            <a:spLocks noGrp="1"/>
          </p:cNvSpPr>
          <p:nvPr>
            <p:ph sz="quarter" idx="1"/>
          </p:nvPr>
        </p:nvSpPr>
        <p:spPr>
          <a:xfrm>
            <a:off x="457200" y="1268760"/>
            <a:ext cx="7643192" cy="5328592"/>
          </a:xfrm>
        </p:spPr>
        <p:txBody>
          <a:bodyPr>
            <a:normAutofit fontScale="92500"/>
          </a:bodyPr>
          <a:lstStyle/>
          <a:p>
            <a:pPr algn="just"/>
            <a:r>
              <a:rPr lang="ru-RU" dirty="0" smtClean="0"/>
              <a:t> </a:t>
            </a:r>
            <a:r>
              <a:rPr lang="ru-RU" dirty="0">
                <a:solidFill>
                  <a:schemeClr val="accent2">
                    <a:lumMod val="75000"/>
                  </a:schemeClr>
                </a:solidFill>
              </a:rPr>
              <a:t>Физическое наказание дает ребенку сигнал о допустимости применения старшими своей власти и </a:t>
            </a:r>
            <a:r>
              <a:rPr lang="ru-RU" dirty="0" smtClean="0">
                <a:solidFill>
                  <a:schemeClr val="accent2">
                    <a:lumMod val="75000"/>
                  </a:schemeClr>
                </a:solidFill>
              </a:rPr>
              <a:t>силы </a:t>
            </a:r>
            <a:r>
              <a:rPr lang="ru-RU" dirty="0">
                <a:solidFill>
                  <a:schemeClr val="accent2">
                    <a:lumMod val="75000"/>
                  </a:schemeClr>
                </a:solidFill>
              </a:rPr>
              <a:t>для недопущения нежелательных для них действий со стороны младших по возрасту. Поскольку случаи насилия младших над старшими встречаются достаточно редко, применение физических наказаний повышает риск насильственного поведения старших детей по отношению к младшим</a:t>
            </a:r>
            <a:r>
              <a:rPr lang="ru-RU" dirty="0" smtClean="0">
                <a:solidFill>
                  <a:schemeClr val="accent2">
                    <a:lumMod val="75000"/>
                  </a:schemeClr>
                </a:solidFill>
              </a:rPr>
              <a:t>.</a:t>
            </a:r>
          </a:p>
          <a:p>
            <a:pPr algn="just"/>
            <a:r>
              <a:rPr lang="ru-RU" dirty="0">
                <a:solidFill>
                  <a:schemeClr val="accent2">
                    <a:lumMod val="75000"/>
                  </a:schemeClr>
                </a:solidFill>
              </a:rPr>
              <a:t>Применением физических форм воздействия дает понять ребенку, что насилие является допустимым способом решения проблем и конфликтов, а также способом выразить свой гнев.</a:t>
            </a:r>
          </a:p>
          <a:p>
            <a:pPr algn="just"/>
            <a:r>
              <a:rPr lang="ru-RU" dirty="0">
                <a:solidFill>
                  <a:schemeClr val="accent2">
                    <a:lumMod val="75000"/>
                  </a:schemeClr>
                </a:solidFill>
              </a:rPr>
              <a:t>Телесные наказания делают многих детей </a:t>
            </a:r>
            <a:r>
              <a:rPr lang="ru-RU" dirty="0" smtClean="0">
                <a:solidFill>
                  <a:schemeClr val="accent2">
                    <a:lumMod val="75000"/>
                  </a:schemeClr>
                </a:solidFill>
              </a:rPr>
              <a:t>обидчивыми </a:t>
            </a:r>
            <a:r>
              <a:rPr lang="ru-RU" dirty="0">
                <a:solidFill>
                  <a:schemeClr val="accent2">
                    <a:lumMod val="75000"/>
                  </a:schemeClr>
                </a:solidFill>
              </a:rPr>
              <a:t>и злопамятными</a:t>
            </a:r>
            <a:r>
              <a:rPr lang="ru-RU" dirty="0" smtClean="0">
                <a:solidFill>
                  <a:schemeClr val="accent2">
                    <a:lumMod val="75000"/>
                  </a:schemeClr>
                </a:solidFill>
              </a:rPr>
              <a:t>.</a:t>
            </a:r>
          </a:p>
          <a:p>
            <a:pPr algn="just"/>
            <a:endParaRPr lang="ru-RU" dirty="0"/>
          </a:p>
        </p:txBody>
      </p:sp>
    </p:spTree>
    <p:extLst>
      <p:ext uri="{BB962C8B-B14F-4D97-AF65-F5344CB8AC3E}">
        <p14:creationId xmlns:p14="http://schemas.microsoft.com/office/powerpoint/2010/main" val="4047584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94122"/>
          </a:xfrm>
        </p:spPr>
        <p:txBody>
          <a:bodyPr>
            <a:normAutofit fontScale="90000"/>
          </a:bodyPr>
          <a:lstStyle/>
          <a:p>
            <a:pPr algn="ctr"/>
            <a:r>
              <a:rPr lang="ru-RU" b="1" i="1" dirty="0">
                <a:solidFill>
                  <a:schemeClr val="accent4">
                    <a:lumMod val="75000"/>
                  </a:schemeClr>
                </a:solidFill>
                <a:latin typeface="Century Schoolbook" pitchFamily="18" charset="0"/>
                <a:cs typeface="Times New Roman" pitchFamily="18" charset="0"/>
              </a:rPr>
              <a:t>о</a:t>
            </a:r>
            <a:r>
              <a:rPr lang="ru-RU" b="1" i="1" dirty="0" smtClean="0">
                <a:solidFill>
                  <a:schemeClr val="accent4">
                    <a:lumMod val="75000"/>
                  </a:schemeClr>
                </a:solidFill>
                <a:latin typeface="Century Schoolbook" pitchFamily="18" charset="0"/>
                <a:cs typeface="Times New Roman" pitchFamily="18" charset="0"/>
              </a:rPr>
              <a:t>трицательные </a:t>
            </a:r>
            <a:r>
              <a:rPr lang="ru-RU" b="1" i="1" dirty="0">
                <a:solidFill>
                  <a:schemeClr val="accent4">
                    <a:lumMod val="75000"/>
                  </a:schemeClr>
                </a:solidFill>
                <a:latin typeface="Century Schoolbook" pitchFamily="18" charset="0"/>
                <a:cs typeface="Times New Roman" pitchFamily="18" charset="0"/>
              </a:rPr>
              <a:t>последствия </a:t>
            </a:r>
            <a:r>
              <a:rPr lang="ru-RU" b="1" i="1" dirty="0" smtClean="0">
                <a:solidFill>
                  <a:schemeClr val="accent4">
                    <a:lumMod val="75000"/>
                  </a:schemeClr>
                </a:solidFill>
                <a:latin typeface="Century Schoolbook" pitchFamily="18" charset="0"/>
                <a:cs typeface="Times New Roman" pitchFamily="18" charset="0"/>
              </a:rPr>
              <a:t/>
            </a:r>
            <a:br>
              <a:rPr lang="ru-RU" b="1" i="1" dirty="0" smtClean="0">
                <a:solidFill>
                  <a:schemeClr val="accent4">
                    <a:lumMod val="75000"/>
                  </a:schemeClr>
                </a:solidFill>
                <a:latin typeface="Century Schoolbook" pitchFamily="18" charset="0"/>
                <a:cs typeface="Times New Roman" pitchFamily="18" charset="0"/>
              </a:rPr>
            </a:br>
            <a:r>
              <a:rPr lang="ru-RU" b="1" i="1" dirty="0" smtClean="0">
                <a:solidFill>
                  <a:schemeClr val="accent4">
                    <a:lumMod val="75000"/>
                  </a:schemeClr>
                </a:solidFill>
                <a:latin typeface="Century Schoolbook" pitchFamily="18" charset="0"/>
                <a:cs typeface="Times New Roman" pitchFamily="18" charset="0"/>
              </a:rPr>
              <a:t>физического </a:t>
            </a:r>
            <a:r>
              <a:rPr lang="ru-RU" b="1" i="1" dirty="0">
                <a:solidFill>
                  <a:schemeClr val="accent4">
                    <a:lumMod val="75000"/>
                  </a:schemeClr>
                </a:solidFill>
                <a:latin typeface="Century Schoolbook" pitchFamily="18" charset="0"/>
                <a:cs typeface="Times New Roman" pitchFamily="18" charset="0"/>
              </a:rPr>
              <a:t>наказания</a:t>
            </a:r>
            <a:endParaRPr lang="ru-RU" i="1" dirty="0">
              <a:solidFill>
                <a:schemeClr val="accent4">
                  <a:lumMod val="75000"/>
                </a:schemeClr>
              </a:solidFill>
              <a:latin typeface="Century Schoolbook" pitchFamily="18" charset="0"/>
              <a:cs typeface="Times New Roman" pitchFamily="18" charset="0"/>
            </a:endParaRPr>
          </a:p>
        </p:txBody>
      </p:sp>
      <p:sp>
        <p:nvSpPr>
          <p:cNvPr id="3" name="Объект 2"/>
          <p:cNvSpPr>
            <a:spLocks noGrp="1"/>
          </p:cNvSpPr>
          <p:nvPr>
            <p:ph sz="quarter" idx="1"/>
          </p:nvPr>
        </p:nvSpPr>
        <p:spPr>
          <a:xfrm>
            <a:off x="457200" y="1412776"/>
            <a:ext cx="7643192" cy="5184576"/>
          </a:xfrm>
        </p:spPr>
        <p:txBody>
          <a:bodyPr>
            <a:normAutofit/>
          </a:bodyPr>
          <a:lstStyle/>
          <a:p>
            <a:pPr algn="just"/>
            <a:r>
              <a:rPr lang="ru-RU" dirty="0" smtClean="0">
                <a:solidFill>
                  <a:schemeClr val="accent2">
                    <a:lumMod val="75000"/>
                  </a:schemeClr>
                </a:solidFill>
              </a:rPr>
              <a:t>Применение </a:t>
            </a:r>
            <a:r>
              <a:rPr lang="ru-RU" dirty="0">
                <a:solidFill>
                  <a:schemeClr val="accent2">
                    <a:lumMod val="75000"/>
                  </a:schemeClr>
                </a:solidFill>
              </a:rPr>
              <a:t>физических форм унижает достоинство ребенка и нарушает его физическую неприкосновенность, что наносит вред его самооценке</a:t>
            </a:r>
            <a:r>
              <a:rPr lang="ru-RU" dirty="0" smtClean="0">
                <a:solidFill>
                  <a:schemeClr val="accent2">
                    <a:lumMod val="75000"/>
                  </a:schemeClr>
                </a:solidFill>
              </a:rPr>
              <a:t>.</a:t>
            </a:r>
          </a:p>
          <a:p>
            <a:pPr algn="just"/>
            <a:r>
              <a:rPr lang="ru-RU" dirty="0" smtClean="0">
                <a:solidFill>
                  <a:schemeClr val="accent2">
                    <a:lumMod val="75000"/>
                  </a:schemeClr>
                </a:solidFill>
              </a:rPr>
              <a:t>Физическое </a:t>
            </a:r>
            <a:r>
              <a:rPr lang="ru-RU" dirty="0">
                <a:solidFill>
                  <a:schemeClr val="accent2">
                    <a:lumMod val="75000"/>
                  </a:schemeClr>
                </a:solidFill>
              </a:rPr>
              <a:t>насилие может настроить ребенка против </a:t>
            </a:r>
            <a:r>
              <a:rPr lang="ru-RU" dirty="0" smtClean="0">
                <a:solidFill>
                  <a:schemeClr val="accent2">
                    <a:lumMod val="75000"/>
                  </a:schemeClr>
                </a:solidFill>
              </a:rPr>
              <a:t>родителей. </a:t>
            </a:r>
            <a:r>
              <a:rPr lang="ru-RU" dirty="0">
                <a:solidFill>
                  <a:schemeClr val="accent2">
                    <a:lumMod val="75000"/>
                  </a:schemeClr>
                </a:solidFill>
              </a:rPr>
              <a:t>Душевные страдания имеют гораздо более длительные последствия, чем причинение физической боли</a:t>
            </a:r>
            <a:r>
              <a:rPr lang="ru-RU" dirty="0" smtClean="0">
                <a:solidFill>
                  <a:schemeClr val="accent2">
                    <a:lumMod val="75000"/>
                  </a:schemeClr>
                </a:solidFill>
              </a:rPr>
              <a:t>.</a:t>
            </a:r>
          </a:p>
          <a:p>
            <a:pPr algn="just"/>
            <a:r>
              <a:rPr lang="ru-RU" dirty="0">
                <a:solidFill>
                  <a:schemeClr val="accent2">
                    <a:lumMod val="75000"/>
                  </a:schemeClr>
                </a:solidFill>
              </a:rPr>
              <a:t>Физическое наказание дает понять, что главное – это не быть пойманным. В ребенке воспитывается скрытность и коварство.</a:t>
            </a:r>
          </a:p>
          <a:p>
            <a:pPr algn="just"/>
            <a:r>
              <a:rPr lang="ru-RU" dirty="0">
                <a:solidFill>
                  <a:schemeClr val="accent2">
                    <a:lumMod val="75000"/>
                  </a:schemeClr>
                </a:solidFill>
              </a:rPr>
              <a:t>Физическое наказание является нарушением прав ребенка на безопасность.</a:t>
            </a:r>
          </a:p>
        </p:txBody>
      </p:sp>
    </p:spTree>
    <p:extLst>
      <p:ext uri="{BB962C8B-B14F-4D97-AF65-F5344CB8AC3E}">
        <p14:creationId xmlns:p14="http://schemas.microsoft.com/office/powerpoint/2010/main" val="32740649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211</TotalTime>
  <Words>831</Words>
  <Application>Microsoft Office PowerPoint</Application>
  <PresentationFormat>Экран (4:3)</PresentationFormat>
  <Paragraphs>109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Эркер</vt:lpstr>
      <vt:lpstr>Государственное учреждение образования  «Речицкий социально-педагогический центр»</vt:lpstr>
      <vt:lpstr>        Размышляйте неторопливо, но действуйте решительно, уступайте великодушно,  а сопротивляйтесь твердо </vt:lpstr>
      <vt:lpstr>Дисциплина – это средство уничтожить в человеке  его дикость… И. Кант</vt:lpstr>
      <vt:lpstr>Презентация PowerPoint</vt:lpstr>
      <vt:lpstr>дисциплина и наказание –  это не одно и то же</vt:lpstr>
      <vt:lpstr>Презентация PowerPoint</vt:lpstr>
      <vt:lpstr>Презентация PowerPoint</vt:lpstr>
      <vt:lpstr> отрицательные последствия  физического наказания</vt:lpstr>
      <vt:lpstr>отрицательные последствия  физического наказания</vt:lpstr>
      <vt:lpstr>основные знания, навыки и личные качества родителя, необходимые для воспитания дисциплины</vt:lpstr>
      <vt:lpstr>несколько правил, которые помогают наладить и поддерживать в семье бесконфликтную дисциплину</vt:lpstr>
      <vt:lpstr>Я-сообщение состоит из 4 частей </vt:lpstr>
      <vt:lpstr>«Я-сообщение»  имеет ряд преимуществ</vt:lpstr>
      <vt:lpstr>Что делать, если, несмотря ни на какие ухищрения, ребенок не подчиняется?</vt:lpstr>
      <vt:lpstr>      основные причины серьезных нарушений поведения детей </vt:lpstr>
      <vt:lpstr>реакция родителей на непослушание ребёнка</vt:lpstr>
      <vt:lpstr>чаще всего непослушание и агрессия ребёнка – это просьба о любви!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учреждение образования  «Речицкий социально-педагогический центр»</dc:title>
  <dc:creator>Пользователь Windows</dc:creator>
  <cp:lastModifiedBy>Ольга</cp:lastModifiedBy>
  <cp:revision>21</cp:revision>
  <dcterms:created xsi:type="dcterms:W3CDTF">2019-04-16T12:15:05Z</dcterms:created>
  <dcterms:modified xsi:type="dcterms:W3CDTF">2019-04-23T04:26:15Z</dcterms:modified>
</cp:coreProperties>
</file>