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1" r:id="rId5"/>
    <p:sldId id="262" r:id="rId6"/>
    <p:sldId id="263" r:id="rId7"/>
    <p:sldId id="264" r:id="rId8"/>
    <p:sldId id="265" r:id="rId9"/>
    <p:sldId id="266" r:id="rId10"/>
    <p:sldId id="269" r:id="rId11"/>
    <p:sldId id="270" r:id="rId12"/>
    <p:sldId id="267" r:id="rId13"/>
    <p:sldId id="271" r:id="rId14"/>
    <p:sldId id="272" r:id="rId15"/>
    <p:sldId id="273" r:id="rId16"/>
    <p:sldId id="274"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05.08.2019</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05.08.2019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05.08.2019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05.08.2019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05.08.2019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05.08.2019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05.08.2019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05.08.2019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05.08.2019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05.08.2019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05.08.2019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05.08.2019</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928670"/>
            <a:ext cx="7498080" cy="4071966"/>
          </a:xfrm>
        </p:spPr>
        <p:txBody>
          <a:bodyPr>
            <a:normAutofit/>
          </a:bodyPr>
          <a:lstStyle/>
          <a:p>
            <a:pPr algn="ctr"/>
            <a:r>
              <a:rPr lang="ru-RU" sz="4000" b="1" dirty="0" smtClean="0">
                <a:latin typeface="Georgia" pitchFamily="18" charset="0"/>
              </a:rPr>
              <a:t>ОТВЕТСТВЕННОСТЬ ЗАМЕЩАЮЩИХ РОДИТЕЛЕЙ  ЗА ВОСПИТАНИЕ </a:t>
            </a:r>
            <a:br>
              <a:rPr lang="ru-RU" sz="4000" b="1" dirty="0" smtClean="0">
                <a:latin typeface="Georgia" pitchFamily="18" charset="0"/>
              </a:rPr>
            </a:br>
            <a:r>
              <a:rPr lang="ru-RU" sz="4000" b="1" dirty="0" smtClean="0">
                <a:latin typeface="Georgia" pitchFamily="18" charset="0"/>
              </a:rPr>
              <a:t>ДЕТЕЙ</a:t>
            </a:r>
            <a:endParaRPr lang="ru-RU" sz="4000" b="1" dirty="0">
              <a:solidFill>
                <a:srgbClr val="FF0000"/>
              </a:solidFill>
              <a:latin typeface="Georgia" pitchFamily="18" charset="0"/>
            </a:endParaRPr>
          </a:p>
        </p:txBody>
      </p:sp>
      <p:sp>
        <p:nvSpPr>
          <p:cNvPr id="3" name="Содержимое 2"/>
          <p:cNvSpPr>
            <a:spLocks noGrp="1"/>
          </p:cNvSpPr>
          <p:nvPr>
            <p:ph idx="1"/>
          </p:nvPr>
        </p:nvSpPr>
        <p:spPr>
          <a:xfrm>
            <a:off x="1435608" y="5214950"/>
            <a:ext cx="7498080" cy="1428760"/>
          </a:xfrm>
        </p:spPr>
        <p:txBody>
          <a:bodyPr>
            <a:noAutofit/>
          </a:bodyPr>
          <a:lstStyle/>
          <a:p>
            <a:pPr algn="ctr">
              <a:buNone/>
            </a:pPr>
            <a:r>
              <a:rPr lang="ru-RU" sz="2000" b="1" dirty="0" smtClean="0">
                <a:solidFill>
                  <a:schemeClr val="accent4">
                    <a:lumMod val="50000"/>
                  </a:schemeClr>
                </a:solidFill>
                <a:latin typeface="Century Schoolbook" pitchFamily="18" charset="0"/>
              </a:rPr>
              <a:t>Радченко Галина Владимировна, </a:t>
            </a:r>
          </a:p>
          <a:p>
            <a:pPr algn="ctr">
              <a:buNone/>
            </a:pPr>
            <a:r>
              <a:rPr lang="ru-RU" sz="2000" b="1" dirty="0" smtClean="0">
                <a:solidFill>
                  <a:schemeClr val="accent4">
                    <a:lumMod val="50000"/>
                  </a:schemeClr>
                </a:solidFill>
                <a:latin typeface="Century Schoolbook" pitchFamily="18" charset="0"/>
              </a:rPr>
              <a:t>заведующий отделом поддержки семей, принявших на воспитание детей-сирот, детей, оставшихся без попечения родителей</a:t>
            </a:r>
            <a:endParaRPr lang="ru-RU" sz="2000" b="1" dirty="0">
              <a:solidFill>
                <a:schemeClr val="accent4">
                  <a:lumMod val="50000"/>
                </a:schemeClr>
              </a:solidFill>
              <a:latin typeface="Century Schoolbook" pitchFamily="18" charset="0"/>
            </a:endParaRPr>
          </a:p>
        </p:txBody>
      </p:sp>
      <p:sp>
        <p:nvSpPr>
          <p:cNvPr id="5" name="TextBox 4"/>
          <p:cNvSpPr txBox="1"/>
          <p:nvPr/>
        </p:nvSpPr>
        <p:spPr>
          <a:xfrm>
            <a:off x="2032003" y="285728"/>
            <a:ext cx="6611963" cy="923330"/>
          </a:xfrm>
          <a:prstGeom prst="rect">
            <a:avLst/>
          </a:prstGeom>
          <a:noFill/>
        </p:spPr>
        <p:txBody>
          <a:bodyPr wrap="square" rtlCol="0">
            <a:spAutoFit/>
          </a:bodyPr>
          <a:lstStyle/>
          <a:p>
            <a:pPr algn="ctr">
              <a:buNone/>
            </a:pPr>
            <a:r>
              <a:rPr lang="ru-RU" b="1" dirty="0" smtClean="0">
                <a:solidFill>
                  <a:schemeClr val="accent4">
                    <a:lumMod val="50000"/>
                  </a:schemeClr>
                </a:solidFill>
                <a:latin typeface="Century Schoolbook" pitchFamily="18" charset="0"/>
              </a:rPr>
              <a:t>Государственное учреждение образования</a:t>
            </a:r>
          </a:p>
          <a:p>
            <a:pPr algn="ctr">
              <a:buNone/>
            </a:pPr>
            <a:r>
              <a:rPr lang="ru-RU" b="1" dirty="0" smtClean="0">
                <a:solidFill>
                  <a:schemeClr val="accent4">
                    <a:lumMod val="50000"/>
                  </a:schemeClr>
                </a:solidFill>
                <a:latin typeface="Century Schoolbook" pitchFamily="18" charset="0"/>
              </a:rPr>
              <a:t>«</a:t>
            </a:r>
            <a:r>
              <a:rPr lang="ru-RU" b="1" dirty="0" err="1" smtClean="0">
                <a:solidFill>
                  <a:schemeClr val="accent4">
                    <a:lumMod val="50000"/>
                  </a:schemeClr>
                </a:solidFill>
                <a:latin typeface="Century Schoolbook" pitchFamily="18" charset="0"/>
              </a:rPr>
              <a:t>Речицкий</a:t>
            </a:r>
            <a:r>
              <a:rPr lang="ru-RU" b="1" dirty="0" smtClean="0">
                <a:solidFill>
                  <a:schemeClr val="accent4">
                    <a:lumMod val="50000"/>
                  </a:schemeClr>
                </a:solidFill>
                <a:latin typeface="Century Schoolbook" pitchFamily="18" charset="0"/>
              </a:rPr>
              <a:t> социально-педагогический центр»</a:t>
            </a:r>
          </a:p>
          <a:p>
            <a:endParaRPr lang="ru-RU" dirty="0">
              <a:solidFill>
                <a:schemeClr val="accent4">
                  <a:lumMod val="50000"/>
                </a:schemeClr>
              </a:solidFill>
            </a:endParaRPr>
          </a:p>
        </p:txBody>
      </p:sp>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latin typeface="Century Schoolbook" pitchFamily="18" charset="0"/>
              </a:rPr>
              <a:t>Статья 943 Гражданского кодекса Республики Беларусь</a:t>
            </a:r>
            <a:endParaRPr lang="ru-RU" sz="3200" dirty="0">
              <a:latin typeface="Georgia" pitchFamily="18" charset="0"/>
            </a:endParaRPr>
          </a:p>
        </p:txBody>
      </p:sp>
      <p:sp>
        <p:nvSpPr>
          <p:cNvPr id="3" name="Содержимое 2"/>
          <p:cNvSpPr>
            <a:spLocks noGrp="1"/>
          </p:cNvSpPr>
          <p:nvPr>
            <p:ph idx="1"/>
          </p:nvPr>
        </p:nvSpPr>
        <p:spPr>
          <a:xfrm>
            <a:off x="1142976" y="1447800"/>
            <a:ext cx="7790712" cy="4910158"/>
          </a:xfrm>
        </p:spPr>
        <p:txBody>
          <a:bodyPr>
            <a:normAutofit fontScale="92500" lnSpcReduction="10000"/>
          </a:bodyPr>
          <a:lstStyle/>
          <a:p>
            <a:pPr algn="just"/>
            <a:r>
              <a:rPr lang="ru-RU" dirty="0" smtClean="0">
                <a:latin typeface="Century Schoolbook" pitchFamily="18" charset="0"/>
              </a:rPr>
              <a:t>Материальный или моральный  вред, причиненный действиями несовершеннолетнего лица в возрасте от 14 до 18 лет, подлежит возмещению непосредственным </a:t>
            </a:r>
            <a:r>
              <a:rPr lang="ru-RU" dirty="0" err="1" smtClean="0">
                <a:latin typeface="Century Schoolbook" pitchFamily="18" charset="0"/>
              </a:rPr>
              <a:t>причинителем</a:t>
            </a:r>
            <a:r>
              <a:rPr lang="ru-RU" dirty="0" smtClean="0">
                <a:latin typeface="Century Schoolbook" pitchFamily="18" charset="0"/>
              </a:rPr>
              <a:t> вреда.</a:t>
            </a:r>
          </a:p>
          <a:p>
            <a:pPr algn="just"/>
            <a:r>
              <a:rPr lang="ru-RU" dirty="0" smtClean="0">
                <a:latin typeface="Century Schoolbook" pitchFamily="18" charset="0"/>
              </a:rPr>
              <a:t>Законные представители этого лица, несут ответственность в том случае, если у несовершеннолетнего нет достаточного заработка или имущества для возмещения вреда.</a:t>
            </a:r>
          </a:p>
          <a:p>
            <a:endParaRPr lang="ru-RU" sz="2400" dirty="0">
              <a:latin typeface="Georgia" pitchFamily="18" charset="0"/>
            </a:endParaRPr>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latin typeface="Century Schoolbook" pitchFamily="18" charset="0"/>
              </a:rPr>
              <a:t>Статья 159 Уголовного кодекса Республики Беларусь</a:t>
            </a:r>
            <a:r>
              <a:rPr lang="ru-RU" sz="3200" dirty="0" smtClean="0">
                <a:latin typeface="Century Schoolbook" pitchFamily="18" charset="0"/>
              </a:rPr>
              <a:t> </a:t>
            </a:r>
            <a:endParaRPr lang="ru-RU" sz="3200" dirty="0">
              <a:latin typeface="Century Schoolbook" pitchFamily="18" charset="0"/>
            </a:endParaRPr>
          </a:p>
        </p:txBody>
      </p:sp>
      <p:sp>
        <p:nvSpPr>
          <p:cNvPr id="3" name="Содержимое 2"/>
          <p:cNvSpPr>
            <a:spLocks noGrp="1"/>
          </p:cNvSpPr>
          <p:nvPr>
            <p:ph idx="1"/>
          </p:nvPr>
        </p:nvSpPr>
        <p:spPr>
          <a:xfrm>
            <a:off x="1435608" y="1447800"/>
            <a:ext cx="7498080" cy="5410200"/>
          </a:xfrm>
        </p:spPr>
        <p:txBody>
          <a:bodyPr>
            <a:normAutofit fontScale="70000" lnSpcReduction="20000"/>
          </a:bodyPr>
          <a:lstStyle/>
          <a:p>
            <a:pPr algn="just"/>
            <a:r>
              <a:rPr lang="ru-RU" dirty="0" smtClean="0">
                <a:latin typeface="Century Schoolbook" pitchFamily="18" charset="0"/>
              </a:rPr>
              <a:t>За заведомое оставление без помощи лица, находящегося в опасном для жизни и здоровья состоянии и лишенного возможности принять меры к самосохранению по малолетству, старости, заболеванию или вследствие своей беспомощности, в случаях, если виновный имел возможность оказать потерпевшему помощь и был обязан о нем заботиться,</a:t>
            </a:r>
            <a:r>
              <a:rPr lang="ru-RU" i="1" dirty="0" smtClean="0">
                <a:latin typeface="Century Schoolbook" pitchFamily="18" charset="0"/>
              </a:rPr>
              <a:t> </a:t>
            </a:r>
            <a:r>
              <a:rPr lang="ru-RU" dirty="0" smtClean="0">
                <a:latin typeface="Century Schoolbook" pitchFamily="18" charset="0"/>
              </a:rPr>
              <a:t>–</a:t>
            </a:r>
            <a:r>
              <a:rPr lang="ru-RU" i="1" dirty="0" smtClean="0">
                <a:latin typeface="Century Schoolbook" pitchFamily="18" charset="0"/>
              </a:rPr>
              <a:t> предусмотрена уголовная ответственность в виде ареста или ограничения свободы на срок до двух лет.</a:t>
            </a:r>
          </a:p>
          <a:p>
            <a:pPr algn="just"/>
            <a:r>
              <a:rPr lang="ru-RU" dirty="0" smtClean="0">
                <a:latin typeface="Century Schoolbook" pitchFamily="18" charset="0"/>
              </a:rPr>
              <a:t>В случае заведомого оставления в опасности, совершенное лицом, которое само по неосторожности или с косвенным умыслом поставило потерпевшего в опасное для жизни или здоровья состояние, – </a:t>
            </a:r>
            <a:r>
              <a:rPr lang="ru-RU" i="1" dirty="0" smtClean="0">
                <a:latin typeface="Century Schoolbook" pitchFamily="18" charset="0"/>
              </a:rPr>
              <a:t>наступает уголовная ответственность  в виде  ареста на срок до шести месяцев или лишения свободы на срок до трех лет. </a:t>
            </a:r>
            <a:endParaRPr lang="ru-RU" i="1" dirty="0">
              <a:latin typeface="Century Schoolbook" pitchFamily="18" charset="0"/>
            </a:endParaRPr>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274638"/>
            <a:ext cx="7790712" cy="1143000"/>
          </a:xfrm>
        </p:spPr>
        <p:txBody>
          <a:bodyPr>
            <a:noAutofit/>
          </a:bodyPr>
          <a:lstStyle/>
          <a:p>
            <a:pPr algn="ctr"/>
            <a:r>
              <a:rPr lang="ru-RU" sz="3200" b="1" dirty="0" smtClean="0">
                <a:latin typeface="Century Schoolbook" pitchFamily="18" charset="0"/>
              </a:rPr>
              <a:t>Статья 165 Уголовного кодекса Республики Беларусь</a:t>
            </a:r>
            <a:endParaRPr lang="ru-RU" sz="3200" dirty="0">
              <a:latin typeface="Century Schoolbook" pitchFamily="18" charset="0"/>
            </a:endParaRPr>
          </a:p>
        </p:txBody>
      </p:sp>
      <p:sp>
        <p:nvSpPr>
          <p:cNvPr id="3" name="Содержимое 2"/>
          <p:cNvSpPr>
            <a:spLocks noGrp="1"/>
          </p:cNvSpPr>
          <p:nvPr>
            <p:ph idx="1"/>
          </p:nvPr>
        </p:nvSpPr>
        <p:spPr/>
        <p:txBody>
          <a:bodyPr>
            <a:normAutofit fontScale="62500" lnSpcReduction="20000"/>
          </a:bodyPr>
          <a:lstStyle/>
          <a:p>
            <a:pPr algn="just"/>
            <a:r>
              <a:rPr lang="ru-RU" sz="3600" dirty="0" smtClean="0">
                <a:latin typeface="Century Schoolbook" pitchFamily="18" charset="0"/>
              </a:rPr>
              <a:t>Ненадлежащее исполнение обязанностей по обеспечению безопасности жизни и здоровья малолетнего лицом, на которое такие обязанности возложены по службе, либо лицом, выполняющим эти обязанности по специальному поручению или добровольно принявшим на себя такие обязанности, повлекшее причинение малолетнему по неосторожности менее тяжкого телесного повреждения, при отсутствии признаков должностного преступления </a:t>
            </a:r>
          </a:p>
          <a:p>
            <a:pPr algn="just">
              <a:buNone/>
            </a:pPr>
            <a:r>
              <a:rPr lang="ru-RU" sz="3600" dirty="0" smtClean="0">
                <a:latin typeface="Century Schoolbook" pitchFamily="18" charset="0"/>
              </a:rPr>
              <a:t>   – </a:t>
            </a:r>
            <a:r>
              <a:rPr lang="ru-RU" sz="3600" i="1" dirty="0" smtClean="0">
                <a:latin typeface="Century Schoolbook" pitchFamily="18" charset="0"/>
              </a:rPr>
              <a:t>наказывается штрафом, или лишением права занимать определенные должности или заниматься определенной деятельностью со штрафом, или исправительными работами на срок до двух лет, или ограничением свободы на срок до трех лет.</a:t>
            </a:r>
          </a:p>
          <a:p>
            <a:endParaRPr lang="ru-RU" dirty="0"/>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latin typeface="Century Schoolbook" pitchFamily="18" charset="0"/>
              </a:rPr>
              <a:t>Статья 165 Уголовного кодекса Республики Беларусь</a:t>
            </a:r>
            <a:endParaRPr lang="ru-RU" sz="3200" dirty="0"/>
          </a:p>
        </p:txBody>
      </p:sp>
      <p:sp>
        <p:nvSpPr>
          <p:cNvPr id="3" name="Содержимое 2"/>
          <p:cNvSpPr>
            <a:spLocks noGrp="1"/>
          </p:cNvSpPr>
          <p:nvPr>
            <p:ph idx="1"/>
          </p:nvPr>
        </p:nvSpPr>
        <p:spPr>
          <a:xfrm>
            <a:off x="1435608" y="1643050"/>
            <a:ext cx="7498080" cy="4605350"/>
          </a:xfrm>
        </p:spPr>
        <p:txBody>
          <a:bodyPr>
            <a:normAutofit fontScale="92500" lnSpcReduction="20000"/>
          </a:bodyPr>
          <a:lstStyle/>
          <a:p>
            <a:pPr algn="just"/>
            <a:r>
              <a:rPr lang="ru-RU" dirty="0" smtClean="0">
                <a:latin typeface="Century Schoolbook" pitchFamily="18" charset="0"/>
              </a:rPr>
              <a:t>То же деяние, повлекшее по неосторожности смерть малолетнего либо причинение тяжкого телесного повреждения, – </a:t>
            </a:r>
          </a:p>
          <a:p>
            <a:pPr algn="just">
              <a:buNone/>
            </a:pPr>
            <a:r>
              <a:rPr lang="ru-RU" dirty="0" smtClean="0">
                <a:latin typeface="Century Schoolbook" pitchFamily="18" charset="0"/>
              </a:rPr>
              <a:t>  </a:t>
            </a:r>
            <a:r>
              <a:rPr lang="ru-RU" i="1" dirty="0" smtClean="0">
                <a:latin typeface="Century Schoolbook" pitchFamily="18" charset="0"/>
              </a:rPr>
              <a:t>наказывается ограничением свободы на срок до четырех лет или лишением свободы на тот же срок со штрафом и с лишением права занимать определенные должности или заниматься определенной деятельностью или без лишения.</a:t>
            </a:r>
            <a:r>
              <a:rPr lang="ru-RU" dirty="0" smtClean="0"/>
              <a:t/>
            </a:r>
            <a:br>
              <a:rPr lang="ru-RU" dirty="0" smtClean="0"/>
            </a:br>
            <a:endParaRPr lang="ru-RU" dirty="0"/>
          </a:p>
        </p:txBody>
      </p:sp>
    </p:spTree>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latin typeface="Century Schoolbook" pitchFamily="18" charset="0"/>
              </a:rPr>
              <a:t>Статья 173 Уголовного кодекса Республики Беларусь</a:t>
            </a:r>
            <a:r>
              <a:rPr lang="ru-RU" sz="3200" dirty="0" smtClean="0">
                <a:latin typeface="Century Schoolbook" pitchFamily="18" charset="0"/>
              </a:rPr>
              <a:t> </a:t>
            </a:r>
            <a:endParaRPr lang="ru-RU" sz="3200" dirty="0">
              <a:latin typeface="Century Schoolbook" pitchFamily="18" charset="0"/>
            </a:endParaRPr>
          </a:p>
        </p:txBody>
      </p:sp>
      <p:sp>
        <p:nvSpPr>
          <p:cNvPr id="3" name="Содержимое 2"/>
          <p:cNvSpPr>
            <a:spLocks noGrp="1"/>
          </p:cNvSpPr>
          <p:nvPr>
            <p:ph idx="1"/>
          </p:nvPr>
        </p:nvSpPr>
        <p:spPr>
          <a:xfrm>
            <a:off x="1214414" y="1447800"/>
            <a:ext cx="7719274" cy="5195910"/>
          </a:xfrm>
        </p:spPr>
        <p:txBody>
          <a:bodyPr>
            <a:normAutofit fontScale="47500" lnSpcReduction="20000"/>
          </a:bodyPr>
          <a:lstStyle/>
          <a:p>
            <a:pPr algn="just"/>
            <a:r>
              <a:rPr lang="ru-RU" sz="4400" dirty="0" smtClean="0">
                <a:latin typeface="Century Schoolbook" pitchFamily="18" charset="0"/>
              </a:rPr>
              <a:t>Вовлечение лицом, достигшим восемнадцатилетнего возраста, заведомо несовершеннолетнего в систематическое употребление спиртных напитков, либо в систематическое немедицинское употребление сильнодействующих или других одурманивающих веществ, либо в бродяжничество или попрошайничество</a:t>
            </a:r>
          </a:p>
          <a:p>
            <a:pPr algn="just">
              <a:buNone/>
            </a:pPr>
            <a:r>
              <a:rPr lang="ru-RU" sz="4200" dirty="0" smtClean="0">
                <a:latin typeface="Century Schoolbook" pitchFamily="18" charset="0"/>
              </a:rPr>
              <a:t>    </a:t>
            </a:r>
            <a:r>
              <a:rPr lang="ru-RU" sz="4200" i="1" dirty="0" smtClean="0">
                <a:latin typeface="Century Schoolbook" pitchFamily="18" charset="0"/>
              </a:rPr>
              <a:t>– </a:t>
            </a:r>
            <a:r>
              <a:rPr lang="ru-RU" sz="4400" i="1" dirty="0" smtClean="0">
                <a:latin typeface="Century Schoolbook" pitchFamily="18" charset="0"/>
              </a:rPr>
              <a:t>наказывается арестом или лишением свободы на срок до трех лет.</a:t>
            </a:r>
          </a:p>
          <a:p>
            <a:pPr algn="just"/>
            <a:r>
              <a:rPr lang="ru-RU" sz="4200" dirty="0" smtClean="0">
                <a:latin typeface="Century Schoolbook" pitchFamily="18" charset="0"/>
              </a:rPr>
              <a:t>2. </a:t>
            </a:r>
            <a:r>
              <a:rPr lang="ru-RU" sz="4400" dirty="0" smtClean="0">
                <a:latin typeface="Century Schoolbook" pitchFamily="18" charset="0"/>
              </a:rPr>
              <a:t>То же действие, совершенное с применением насилия или с угрозой его применения либо совершенное родителем, педагогическим работником или иным лицом, на которое возложены обязанности по воспитанию несовершеннолетнего, </a:t>
            </a:r>
          </a:p>
          <a:p>
            <a:pPr algn="just">
              <a:buNone/>
            </a:pPr>
            <a:r>
              <a:rPr lang="ru-RU" sz="4200" dirty="0" smtClean="0">
                <a:latin typeface="Century Schoolbook" pitchFamily="18" charset="0"/>
              </a:rPr>
              <a:t>    </a:t>
            </a:r>
            <a:r>
              <a:rPr lang="ru-RU" sz="4200" i="1" dirty="0" smtClean="0">
                <a:latin typeface="Century Schoolbook" pitchFamily="18" charset="0"/>
              </a:rPr>
              <a:t>– </a:t>
            </a:r>
            <a:r>
              <a:rPr lang="ru-RU" sz="4400" i="1" dirty="0" smtClean="0">
                <a:latin typeface="Century Schoolbook" pitchFamily="18" charset="0"/>
              </a:rPr>
              <a:t>наказывается лишением свободы на срок от одного года до пяти лет с лишением права занимать определенные должности или заниматься определенной деятельностью или без лишения.</a:t>
            </a:r>
          </a:p>
          <a:p>
            <a:pPr algn="just">
              <a:buNone/>
            </a:pPr>
            <a:r>
              <a:rPr lang="ru-RU" i="1" dirty="0" smtClean="0"/>
              <a:t> </a:t>
            </a:r>
          </a:p>
          <a:p>
            <a:endParaRPr lang="ru-RU" dirty="0"/>
          </a:p>
        </p:txBody>
      </p:sp>
    </p:spTree>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143504" y="357166"/>
            <a:ext cx="3790184" cy="6215106"/>
          </a:xfrm>
        </p:spPr>
        <p:txBody>
          <a:bodyPr>
            <a:normAutofit fontScale="92500"/>
          </a:bodyPr>
          <a:lstStyle/>
          <a:p>
            <a:pPr algn="ctr"/>
            <a:r>
              <a:rPr lang="ru-RU" dirty="0" smtClean="0">
                <a:solidFill>
                  <a:schemeClr val="accent6">
                    <a:lumMod val="50000"/>
                  </a:schemeClr>
                </a:solidFill>
                <a:latin typeface="Century Schoolbook" pitchFamily="18" charset="0"/>
              </a:rPr>
              <a:t>Благополучие ваших детей зависит от вашей активной жизненной позиции, желания создать для ребенка безопасную среду, воспитать его достойным гражданином нашей страны. </a:t>
            </a:r>
          </a:p>
          <a:p>
            <a:endParaRPr lang="ru-RU" dirty="0"/>
          </a:p>
        </p:txBody>
      </p:sp>
      <p:pic>
        <p:nvPicPr>
          <p:cNvPr id="1031" name="Picture 7" descr="ÐÐµÑÐ¾Ð¼, ÐÐ°Ð»ÐµÐ½ÑÐºÐ°Ñ ÐÐµÐ²Ð¾ÑÐºÐ°, Ð Ð°Ð±Ð¾ÑÐ°ÐµÑ"/>
          <p:cNvPicPr>
            <a:picLocks noChangeAspect="1" noChangeArrowheads="1"/>
          </p:cNvPicPr>
          <p:nvPr/>
        </p:nvPicPr>
        <p:blipFill>
          <a:blip r:embed="rId2" cstate="print"/>
          <a:srcRect/>
          <a:stretch>
            <a:fillRect/>
          </a:stretch>
        </p:blipFill>
        <p:spPr bwMode="auto">
          <a:xfrm>
            <a:off x="0" y="0"/>
            <a:ext cx="5214942" cy="6858000"/>
          </a:xfrm>
          <a:prstGeom prst="rect">
            <a:avLst/>
          </a:prstGeom>
          <a:noFill/>
        </p:spPr>
      </p:pic>
    </p:spTree>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ÐÐ´ÑÐ²Ð°Ð½ÑÐ¸Ðº, Ð¡ÐµÐ¼ÐµÐ½Ð°, Ð¦Ð²ÐµÑÐ¾Ðº, ÐÑÐ¸ÑÐ¾Ð´Ð°"/>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TextBox 5"/>
          <p:cNvSpPr txBox="1"/>
          <p:nvPr/>
        </p:nvSpPr>
        <p:spPr>
          <a:xfrm>
            <a:off x="4143372" y="214290"/>
            <a:ext cx="5826115" cy="2123658"/>
          </a:xfrm>
          <a:prstGeom prst="rect">
            <a:avLst/>
          </a:prstGeom>
          <a:noFill/>
        </p:spPr>
        <p:txBody>
          <a:bodyPr wrap="square" rtlCol="0">
            <a:spAutoFit/>
          </a:bodyPr>
          <a:lstStyle/>
          <a:p>
            <a:pPr algn="ctr"/>
            <a:r>
              <a:rPr lang="ru-RU" sz="4400" b="1" dirty="0" smtClean="0">
                <a:solidFill>
                  <a:srgbClr val="002060"/>
                </a:solidFill>
                <a:latin typeface="Century Schoolbook" pitchFamily="18" charset="0"/>
              </a:rPr>
              <a:t>СПАСИБО </a:t>
            </a:r>
          </a:p>
          <a:p>
            <a:pPr algn="ctr"/>
            <a:r>
              <a:rPr lang="ru-RU" sz="4400" b="1" dirty="0" smtClean="0">
                <a:solidFill>
                  <a:srgbClr val="002060"/>
                </a:solidFill>
                <a:latin typeface="Century Schoolbook" pitchFamily="18" charset="0"/>
              </a:rPr>
              <a:t>ЗА </a:t>
            </a:r>
          </a:p>
          <a:p>
            <a:pPr algn="ctr"/>
            <a:r>
              <a:rPr lang="ru-RU" sz="4400" b="1" dirty="0" smtClean="0">
                <a:solidFill>
                  <a:srgbClr val="002060"/>
                </a:solidFill>
                <a:latin typeface="Century Schoolbook" pitchFamily="18" charset="0"/>
              </a:rPr>
              <a:t>ВНИМАНИЕ</a:t>
            </a:r>
            <a:endParaRPr lang="ru-RU" sz="4400" b="1" dirty="0">
              <a:solidFill>
                <a:srgbClr val="002060"/>
              </a:solidFill>
              <a:latin typeface="Century Schoolbook" pitchFamily="18" charset="0"/>
            </a:endParaRPr>
          </a:p>
        </p:txBody>
      </p:sp>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600" b="1" dirty="0" smtClean="0">
                <a:latin typeface="Century Schoolbook" pitchFamily="18" charset="0"/>
              </a:rPr>
              <a:t>Статья 32 Конституции Республики  Беларусь</a:t>
            </a:r>
            <a:r>
              <a:rPr lang="ru-RU" sz="3600" dirty="0" smtClean="0">
                <a:latin typeface="Century Schoolbook" pitchFamily="18" charset="0"/>
              </a:rPr>
              <a:t> </a:t>
            </a:r>
            <a:r>
              <a:rPr lang="ru-RU" sz="2400" dirty="0" smtClean="0"/>
              <a:t> </a:t>
            </a:r>
            <a:endParaRPr lang="ru-RU" sz="2400" dirty="0">
              <a:latin typeface="Georgia" pitchFamily="18" charset="0"/>
            </a:endParaRPr>
          </a:p>
        </p:txBody>
      </p:sp>
      <p:sp>
        <p:nvSpPr>
          <p:cNvPr id="3" name="Содержимое 2"/>
          <p:cNvSpPr>
            <a:spLocks noGrp="1"/>
          </p:cNvSpPr>
          <p:nvPr>
            <p:ph idx="1"/>
          </p:nvPr>
        </p:nvSpPr>
        <p:spPr/>
        <p:txBody>
          <a:bodyPr>
            <a:normAutofit fontScale="92500"/>
          </a:bodyPr>
          <a:lstStyle/>
          <a:p>
            <a:pPr algn="just"/>
            <a:r>
              <a:rPr lang="ru-RU" dirty="0" smtClean="0">
                <a:latin typeface="Century Schoolbook" pitchFamily="18" charset="0"/>
              </a:rPr>
              <a:t>Родители или лица, их заменяющие, имеют право и обязаны воспитывать детей, заботиться об их здоровье, развитии и обучении. Ребенок не должен подвергаться жестокому обращению или унижению, привлекаться к работам, которые могут нанести вред его физическому, умственному или нравственному развитию.</a:t>
            </a:r>
            <a:endParaRPr lang="ru-RU" dirty="0">
              <a:latin typeface="Century Schoolbook" pitchFamily="18" charset="0"/>
            </a:endParaRPr>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0100" y="274638"/>
            <a:ext cx="7933588" cy="1143000"/>
          </a:xfrm>
        </p:spPr>
        <p:txBody>
          <a:bodyPr>
            <a:normAutofit/>
          </a:bodyPr>
          <a:lstStyle/>
          <a:p>
            <a:pPr algn="ctr"/>
            <a:r>
              <a:rPr lang="ru-RU" sz="3200" b="1" dirty="0" smtClean="0">
                <a:latin typeface="Century Schoolbook" pitchFamily="18" charset="0"/>
              </a:rPr>
              <a:t>Статья 17  Закона Республики Беларусь «О правах ребёнка»</a:t>
            </a:r>
            <a:endParaRPr lang="ru-RU" sz="3200" b="1" dirty="0">
              <a:latin typeface="Century Schoolbook" pitchFamily="18" charset="0"/>
            </a:endParaRPr>
          </a:p>
        </p:txBody>
      </p:sp>
      <p:sp>
        <p:nvSpPr>
          <p:cNvPr id="3" name="Содержимое 2"/>
          <p:cNvSpPr>
            <a:spLocks noGrp="1"/>
          </p:cNvSpPr>
          <p:nvPr>
            <p:ph idx="1"/>
          </p:nvPr>
        </p:nvSpPr>
        <p:spPr/>
        <p:txBody>
          <a:bodyPr/>
          <a:lstStyle/>
          <a:p>
            <a:pPr algn="just"/>
            <a:r>
              <a:rPr lang="ru-RU" dirty="0" smtClean="0">
                <a:latin typeface="Century Schoolbook" pitchFamily="18" charset="0"/>
              </a:rPr>
              <a:t>Родители, опекуны, попечители должны создавать необходимые условия для полноценного развития, воспитания, образования, укрепления здоровья ребенка и подготовки его к самостоятельной жизни в семье и обществе.</a:t>
            </a:r>
            <a:endParaRPr lang="ru-RU" dirty="0">
              <a:latin typeface="Century Schoolbook" pitchFamily="18" charset="0"/>
            </a:endParaRP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200" dirty="0" smtClean="0">
                <a:latin typeface="Georgia" pitchFamily="18" charset="0"/>
              </a:rPr>
              <a:t/>
            </a:r>
            <a:br>
              <a:rPr lang="ru-RU" sz="3200" dirty="0" smtClean="0">
                <a:latin typeface="Georgia" pitchFamily="18" charset="0"/>
              </a:rPr>
            </a:br>
            <a:r>
              <a:rPr lang="ru-RU" sz="3200" b="1" dirty="0" smtClean="0">
                <a:latin typeface="Century Schoolbook" pitchFamily="18" charset="0"/>
              </a:rPr>
              <a:t>Статья 67 Кодекса Республики Беларусь о браке и семье</a:t>
            </a:r>
            <a:br>
              <a:rPr lang="ru-RU" sz="3200" b="1" dirty="0" smtClean="0">
                <a:latin typeface="Century Schoolbook" pitchFamily="18" charset="0"/>
              </a:rPr>
            </a:br>
            <a:endParaRPr lang="ru-RU" sz="3200" b="1" dirty="0">
              <a:latin typeface="Century Schoolbook" pitchFamily="18" charset="0"/>
            </a:endParaRPr>
          </a:p>
        </p:txBody>
      </p:sp>
      <p:sp>
        <p:nvSpPr>
          <p:cNvPr id="3" name="Содержимое 2"/>
          <p:cNvSpPr>
            <a:spLocks noGrp="1"/>
          </p:cNvSpPr>
          <p:nvPr>
            <p:ph idx="1"/>
          </p:nvPr>
        </p:nvSpPr>
        <p:spPr/>
        <p:txBody>
          <a:bodyPr>
            <a:normAutofit/>
          </a:bodyPr>
          <a:lstStyle/>
          <a:p>
            <a:r>
              <a:rPr lang="ru-RU" dirty="0" smtClean="0">
                <a:latin typeface="Century Schoolbook" pitchFamily="18" charset="0"/>
              </a:rPr>
              <a:t>Родители, опекуны, попечители несут ответственность за ненадлежащее воспитание и содержание детей в соответствии с законодательством Республики Беларусь.</a:t>
            </a:r>
            <a:br>
              <a:rPr lang="ru-RU" dirty="0" smtClean="0">
                <a:latin typeface="Century Schoolbook" pitchFamily="18" charset="0"/>
              </a:rPr>
            </a:br>
            <a:endParaRPr lang="ru-RU" dirty="0">
              <a:latin typeface="Century Schoolbook" pitchFamily="18" charset="0"/>
            </a:endParaRP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dirty="0" smtClean="0">
                <a:latin typeface="Century Schoolbook" pitchFamily="18" charset="0"/>
              </a:rPr>
              <a:t>Под социально опасным положением понимается обстановка, при которой:</a:t>
            </a:r>
            <a:endParaRPr lang="ru-RU" sz="3600" dirty="0">
              <a:latin typeface="Century Schoolbook" pitchFamily="18" charset="0"/>
            </a:endParaRPr>
          </a:p>
        </p:txBody>
      </p:sp>
      <p:sp>
        <p:nvSpPr>
          <p:cNvPr id="3" name="Содержимое 2"/>
          <p:cNvSpPr>
            <a:spLocks noGrp="1"/>
          </p:cNvSpPr>
          <p:nvPr>
            <p:ph idx="1"/>
          </p:nvPr>
        </p:nvSpPr>
        <p:spPr>
          <a:xfrm>
            <a:off x="1435608" y="1447800"/>
            <a:ext cx="7498080" cy="5195910"/>
          </a:xfrm>
        </p:spPr>
        <p:txBody>
          <a:bodyPr>
            <a:normAutofit/>
          </a:bodyPr>
          <a:lstStyle/>
          <a:p>
            <a:pPr algn="just"/>
            <a:r>
              <a:rPr lang="ru-RU" sz="2200" dirty="0" smtClean="0">
                <a:latin typeface="Century Schoolbook" pitchFamily="18" charset="0"/>
              </a:rPr>
              <a:t>не удовлетворяются основные жизненные потребности ребенка; </a:t>
            </a:r>
          </a:p>
          <a:p>
            <a:pPr algn="just"/>
            <a:r>
              <a:rPr lang="ru-RU" sz="2200" dirty="0" smtClean="0">
                <a:latin typeface="Century Schoolbook" pitchFamily="18" charset="0"/>
              </a:rPr>
              <a:t>ребенок вследствие отсутствия надзора за его поведением и образом жизни совершает деяния, содержащие признаки административного правонарушения либо преступления;</a:t>
            </a:r>
          </a:p>
          <a:p>
            <a:pPr algn="just"/>
            <a:r>
              <a:rPr lang="ru-RU" sz="2200" dirty="0" smtClean="0">
                <a:latin typeface="Century Schoolbook" pitchFamily="18" charset="0"/>
              </a:rPr>
              <a:t>лица, принимающие участие в воспитании и содержании ребенка, ведут аморальный образ жизни, что оказывает вредное воздействие на ребенка, злоупотребляют своими правами и (или) жестоко обращаются с ним либо иным образом </a:t>
            </a:r>
            <a:r>
              <a:rPr lang="ru-RU" sz="2200" dirty="0" err="1" smtClean="0">
                <a:latin typeface="Century Schoolbook" pitchFamily="18" charset="0"/>
              </a:rPr>
              <a:t>ненадлежаще</a:t>
            </a:r>
            <a:r>
              <a:rPr lang="ru-RU" sz="2200" dirty="0" smtClean="0">
                <a:latin typeface="Century Schoolbook" pitchFamily="18" charset="0"/>
              </a:rPr>
              <a:t> выполняют обязанности по воспитанию и содержанию ребенка, в связи с чем имеет место опасность для его жизни или здоровья.</a:t>
            </a:r>
          </a:p>
          <a:p>
            <a:pPr algn="just"/>
            <a:endParaRPr lang="ru-RU" sz="2000" dirty="0" smtClean="0">
              <a:latin typeface="Century Schoolbook" pitchFamily="18" charset="0"/>
            </a:endParaRPr>
          </a:p>
          <a:p>
            <a:endParaRPr lang="ru-RU" sz="2000" dirty="0">
              <a:latin typeface="Century Schoolbook" pitchFamily="18" charset="0"/>
            </a:endParaRP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14290"/>
            <a:ext cx="7498080" cy="1428760"/>
          </a:xfrm>
        </p:spPr>
        <p:txBody>
          <a:bodyPr>
            <a:normAutofit fontScale="90000"/>
          </a:bodyPr>
          <a:lstStyle/>
          <a:p>
            <a:pPr algn="ctr"/>
            <a:r>
              <a:rPr lang="ru-RU" sz="3200" b="1" dirty="0" smtClean="0">
                <a:latin typeface="Century Schoolbook" pitchFamily="18" charset="0"/>
              </a:rPr>
              <a:t>Статья 17.13 Кодекса Республики Беларусь об административных правонарушениях</a:t>
            </a:r>
            <a:endParaRPr lang="ru-RU" sz="3200" dirty="0">
              <a:latin typeface="Century Schoolbook" pitchFamily="18" charset="0"/>
            </a:endParaRPr>
          </a:p>
        </p:txBody>
      </p:sp>
      <p:sp>
        <p:nvSpPr>
          <p:cNvPr id="3" name="Содержимое 2"/>
          <p:cNvSpPr>
            <a:spLocks noGrp="1"/>
          </p:cNvSpPr>
          <p:nvPr>
            <p:ph idx="1"/>
          </p:nvPr>
        </p:nvSpPr>
        <p:spPr>
          <a:xfrm>
            <a:off x="1435608" y="1714488"/>
            <a:ext cx="7498080" cy="4929222"/>
          </a:xfrm>
        </p:spPr>
        <p:txBody>
          <a:bodyPr>
            <a:normAutofit fontScale="55000" lnSpcReduction="20000"/>
          </a:bodyPr>
          <a:lstStyle/>
          <a:p>
            <a:pPr algn="just" fontAlgn="base"/>
            <a:r>
              <a:rPr lang="ru-RU" sz="4200" dirty="0" smtClean="0">
                <a:latin typeface="Century Schoolbook" pitchFamily="18" charset="0"/>
              </a:rPr>
              <a:t>Неисполнение родителями или лицами, их заменяющими, обязанностей по сопровождению несовершеннолетнего в возрасте до шестнадцати лет либо по обеспечению его сопровождения совершеннолетним лицом в период с двадцати трех до шести часов вне жилища –</a:t>
            </a:r>
          </a:p>
          <a:p>
            <a:pPr algn="just" fontAlgn="base">
              <a:buNone/>
            </a:pPr>
            <a:r>
              <a:rPr lang="ru-RU" sz="4200" dirty="0" smtClean="0">
                <a:latin typeface="Century Schoolbook" pitchFamily="18" charset="0"/>
              </a:rPr>
              <a:t>      </a:t>
            </a:r>
            <a:r>
              <a:rPr lang="ru-RU" sz="4200" i="1" dirty="0" smtClean="0">
                <a:latin typeface="Century Schoolbook" pitchFamily="18" charset="0"/>
              </a:rPr>
              <a:t>влечет предупреждение или наложение штрафа в размере до двух базовых величин.</a:t>
            </a:r>
          </a:p>
          <a:p>
            <a:pPr fontAlgn="base">
              <a:buNone/>
            </a:pPr>
            <a:endParaRPr lang="ru-RU" sz="4200" dirty="0" smtClean="0">
              <a:latin typeface="Century Schoolbook" pitchFamily="18" charset="0"/>
            </a:endParaRPr>
          </a:p>
          <a:p>
            <a:pPr algn="just" fontAlgn="base"/>
            <a:r>
              <a:rPr lang="ru-RU" sz="4200" dirty="0" smtClean="0">
                <a:latin typeface="Century Schoolbook" pitchFamily="18" charset="0"/>
              </a:rPr>
              <a:t> То же деяние, совершенное повторно в течение одного года после наложения административного взыскания за такое же нарушение, –</a:t>
            </a:r>
          </a:p>
          <a:p>
            <a:pPr fontAlgn="base">
              <a:buNone/>
            </a:pPr>
            <a:r>
              <a:rPr lang="ru-RU" sz="4200" i="1" dirty="0" smtClean="0">
                <a:latin typeface="Century Schoolbook" pitchFamily="18" charset="0"/>
              </a:rPr>
              <a:t>      влечет наложение штрафа в размере от двух до пяти базовых величин.</a:t>
            </a:r>
            <a:r>
              <a:rPr lang="ru-RU" i="1" dirty="0" smtClean="0"/>
              <a:t/>
            </a:r>
            <a:br>
              <a:rPr lang="ru-RU" i="1" dirty="0" smtClean="0"/>
            </a:br>
            <a:endParaRPr lang="ru-RU" i="1" dirty="0" smtClean="0"/>
          </a:p>
          <a:p>
            <a:endParaRPr lang="ru-RU"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290" y="214290"/>
            <a:ext cx="7498080" cy="1357322"/>
          </a:xfrm>
        </p:spPr>
        <p:txBody>
          <a:bodyPr>
            <a:noAutofit/>
          </a:bodyPr>
          <a:lstStyle/>
          <a:p>
            <a:pPr algn="ctr"/>
            <a:r>
              <a:rPr lang="ru-RU" sz="3200" b="1" dirty="0" smtClean="0">
                <a:latin typeface="Century Schoolbook" pitchFamily="18" charset="0"/>
              </a:rPr>
              <a:t>Статья 17 Закона Республики Беларусь «О правах ребенка»</a:t>
            </a:r>
            <a:endParaRPr lang="ru-RU" sz="3200" dirty="0">
              <a:latin typeface="Century Schoolbook" pitchFamily="18" charset="0"/>
            </a:endParaRPr>
          </a:p>
        </p:txBody>
      </p:sp>
      <p:sp>
        <p:nvSpPr>
          <p:cNvPr id="3" name="Содержимое 2"/>
          <p:cNvSpPr>
            <a:spLocks noGrp="1"/>
          </p:cNvSpPr>
          <p:nvPr>
            <p:ph idx="1"/>
          </p:nvPr>
        </p:nvSpPr>
        <p:spPr>
          <a:xfrm>
            <a:off x="1435608" y="1928802"/>
            <a:ext cx="7498080" cy="4319598"/>
          </a:xfrm>
        </p:spPr>
        <p:txBody>
          <a:bodyPr/>
          <a:lstStyle/>
          <a:p>
            <a:pPr algn="just"/>
            <a:r>
              <a:rPr lang="ru-RU" dirty="0" smtClean="0">
                <a:latin typeface="Century Schoolbook" pitchFamily="18" charset="0"/>
              </a:rPr>
              <a:t>В случаях, установленных законодательными актами Республики Беларусь, родители, опекуны, попечители несут ответственность за нарушение детьми законодательства Республики Беларусь.</a:t>
            </a:r>
            <a:endParaRPr lang="ru-RU" dirty="0">
              <a:latin typeface="Century Schoolbook" pitchFamily="18" charset="0"/>
            </a:endParaRPr>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142852"/>
            <a:ext cx="7790712" cy="1428760"/>
          </a:xfrm>
        </p:spPr>
        <p:txBody>
          <a:bodyPr>
            <a:normAutofit fontScale="90000"/>
          </a:bodyPr>
          <a:lstStyle/>
          <a:p>
            <a:pPr algn="ctr"/>
            <a:r>
              <a:rPr lang="ru-RU" sz="3200" b="1" dirty="0" smtClean="0">
                <a:latin typeface="Century Schoolbook" pitchFamily="18" charset="0"/>
              </a:rPr>
              <a:t>Статья 9.4 Кодекса Республики Беларусь об административных правонарушениях.</a:t>
            </a:r>
            <a:endParaRPr lang="ru-RU" sz="3200" dirty="0">
              <a:latin typeface="Century Schoolbook" pitchFamily="18" charset="0"/>
            </a:endParaRPr>
          </a:p>
        </p:txBody>
      </p:sp>
      <p:sp>
        <p:nvSpPr>
          <p:cNvPr id="3" name="Содержимое 2"/>
          <p:cNvSpPr>
            <a:spLocks noGrp="1"/>
          </p:cNvSpPr>
          <p:nvPr>
            <p:ph idx="1"/>
          </p:nvPr>
        </p:nvSpPr>
        <p:spPr>
          <a:xfrm>
            <a:off x="1435608" y="1714488"/>
            <a:ext cx="7498080" cy="4929222"/>
          </a:xfrm>
        </p:spPr>
        <p:txBody>
          <a:bodyPr>
            <a:normAutofit fontScale="55000" lnSpcReduction="20000"/>
          </a:bodyPr>
          <a:lstStyle/>
          <a:p>
            <a:pPr algn="just" fontAlgn="base"/>
            <a:r>
              <a:rPr lang="ru-RU" sz="3800" dirty="0" smtClean="0">
                <a:latin typeface="Century Schoolbook" pitchFamily="18" charset="0"/>
              </a:rPr>
              <a:t>Невыполнение родителями или лицами, их заменяющими, обязанностей по воспитанию детей, повлекшее совершение несовершеннолетним деяния, содержащего признаки административного правонарушения либо преступления, но не достигшим ко времени совершения такого деяния возраста, с которого наступает административная или уголовная ответственность за совершенное деяние, –</a:t>
            </a:r>
          </a:p>
          <a:p>
            <a:pPr algn="just" fontAlgn="base">
              <a:buNone/>
            </a:pPr>
            <a:r>
              <a:rPr lang="ru-RU" sz="3800" i="1" dirty="0" smtClean="0">
                <a:latin typeface="Century Schoolbook" pitchFamily="18" charset="0"/>
              </a:rPr>
              <a:t>    влечет предупреждение или наложение штрафа в размере до десяти базовых величин.</a:t>
            </a:r>
          </a:p>
          <a:p>
            <a:pPr algn="just" fontAlgn="base"/>
            <a:r>
              <a:rPr lang="ru-RU" sz="3800" dirty="0" smtClean="0">
                <a:latin typeface="Century Schoolbook" pitchFamily="18" charset="0"/>
              </a:rPr>
              <a:t>То же деяние, совершенное повторно в течение одного года после наложения административного взыскания за такое же нарушение, –</a:t>
            </a:r>
          </a:p>
          <a:p>
            <a:pPr fontAlgn="base">
              <a:buNone/>
            </a:pPr>
            <a:r>
              <a:rPr lang="ru-RU" sz="3800" i="1" dirty="0" smtClean="0">
                <a:latin typeface="Century Schoolbook" pitchFamily="18" charset="0"/>
              </a:rPr>
              <a:t>    влечет наложение штрафа в размере от десяти до двадцати базовых величин.</a:t>
            </a:r>
            <a:r>
              <a:rPr lang="ru-RU" sz="3600" i="1" dirty="0" smtClean="0">
                <a:latin typeface="Century Schoolbook" pitchFamily="18" charset="0"/>
              </a:rPr>
              <a:t/>
            </a:r>
            <a:br>
              <a:rPr lang="ru-RU" sz="3600" i="1" dirty="0" smtClean="0">
                <a:latin typeface="Century Schoolbook" pitchFamily="18" charset="0"/>
              </a:rPr>
            </a:br>
            <a:endParaRPr lang="ru-RU" i="1" dirty="0">
              <a:latin typeface="Century Schoolbook" pitchFamily="18" charset="0"/>
            </a:endParaRPr>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latin typeface="Century Schoolbook" pitchFamily="18" charset="0"/>
              </a:rPr>
              <a:t>Статья 942 Гражданского кодекса Республики Беларусь</a:t>
            </a:r>
            <a:endParaRPr lang="ru-RU" sz="3200" dirty="0">
              <a:latin typeface="Century Schoolbook" pitchFamily="18" charset="0"/>
            </a:endParaRPr>
          </a:p>
        </p:txBody>
      </p:sp>
      <p:sp>
        <p:nvSpPr>
          <p:cNvPr id="3" name="Содержимое 2"/>
          <p:cNvSpPr>
            <a:spLocks noGrp="1"/>
          </p:cNvSpPr>
          <p:nvPr>
            <p:ph idx="1"/>
          </p:nvPr>
        </p:nvSpPr>
        <p:spPr/>
        <p:txBody>
          <a:bodyPr>
            <a:normAutofit/>
          </a:bodyPr>
          <a:lstStyle/>
          <a:p>
            <a:pPr algn="just"/>
            <a:r>
              <a:rPr lang="ru-RU" dirty="0" smtClean="0">
                <a:latin typeface="Century Schoolbook" pitchFamily="18" charset="0"/>
              </a:rPr>
              <a:t>За вред, причинённый несовершеннолетним, не достигшим 14 лет (малолетним), отвечают его родители, усыновители или опекун, если не докажут, что вред возник не по их вине.</a:t>
            </a:r>
          </a:p>
          <a:p>
            <a:pPr algn="just"/>
            <a:endParaRPr lang="ru-RU" dirty="0">
              <a:latin typeface="Century Schoolbook" pitchFamily="18" charset="0"/>
            </a:endParaRPr>
          </a:p>
        </p:txBody>
      </p: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409</TotalTime>
  <Words>896</Words>
  <Application>Microsoft Office PowerPoint</Application>
  <PresentationFormat>Экран (4:3)</PresentationFormat>
  <Paragraphs>52</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Солнцестояние</vt:lpstr>
      <vt:lpstr>ОТВЕТСТВЕННОСТЬ ЗАМЕЩАЮЩИХ РОДИТЕЛЕЙ  ЗА ВОСПИТАНИЕ  ДЕТЕЙ</vt:lpstr>
      <vt:lpstr>Статья 32 Конституции Республики  Беларусь  </vt:lpstr>
      <vt:lpstr>Статья 17  Закона Республики Беларусь «О правах ребёнка»</vt:lpstr>
      <vt:lpstr> Статья 67 Кодекса Республики Беларусь о браке и семье </vt:lpstr>
      <vt:lpstr>Под социально опасным положением понимается обстановка, при которой:</vt:lpstr>
      <vt:lpstr>Статья 17.13 Кодекса Республики Беларусь об административных правонарушениях</vt:lpstr>
      <vt:lpstr>Статья 17 Закона Республики Беларусь «О правах ребенка»</vt:lpstr>
      <vt:lpstr>Статья 9.4 Кодекса Республики Беларусь об административных правонарушениях.</vt:lpstr>
      <vt:lpstr>Статья 942 Гражданского кодекса Республики Беларусь</vt:lpstr>
      <vt:lpstr>Статья 943 Гражданского кодекса Республики Беларусь</vt:lpstr>
      <vt:lpstr>Статья 159 Уголовного кодекса Республики Беларусь </vt:lpstr>
      <vt:lpstr>Статья 165 Уголовного кодекса Республики Беларусь</vt:lpstr>
      <vt:lpstr>Статья 165 Уголовного кодекса Республики Беларусь</vt:lpstr>
      <vt:lpstr>Статья 173 Уголовного кодекса Республики Беларусь </vt:lpstr>
      <vt:lpstr>Слайд 15</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РОЛЬ РОДИТЕЛЕЙ  В ПРОФИЛАКТИКЕ  СЕКСУАЛЬНОГО НАСИЛИЯ  В ОТНОШЕНИИ ДЕТЕЙ</dc:title>
  <dc:creator>Приют</dc:creator>
  <cp:lastModifiedBy>Приют</cp:lastModifiedBy>
  <cp:revision>23</cp:revision>
  <dcterms:created xsi:type="dcterms:W3CDTF">2019-05-02T12:12:15Z</dcterms:created>
  <dcterms:modified xsi:type="dcterms:W3CDTF">2019-08-05T13:18:23Z</dcterms:modified>
</cp:coreProperties>
</file>