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9" r:id="rId12"/>
    <p:sldId id="270" r:id="rId13"/>
    <p:sldId id="267" r:id="rId14"/>
    <p:sldId id="268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10.05.2019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10.05.2019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10.05.2019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10.05.2019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10.05.2019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wipe/>
  </p:transition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4725998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>
                <a:latin typeface="Georgia" pitchFamily="18" charset="0"/>
              </a:rPr>
              <a:t>РОЛЬ ПРИЁМНЫХ РОДИТЕЛЕЙ </a:t>
            </a:r>
            <a:br>
              <a:rPr lang="ru-RU" sz="4000" b="1" dirty="0" smtClean="0">
                <a:latin typeface="Georgia" pitchFamily="18" charset="0"/>
              </a:rPr>
            </a:br>
            <a:r>
              <a:rPr lang="ru-RU" sz="4000" b="1" dirty="0" smtClean="0">
                <a:latin typeface="Georgia" pitchFamily="18" charset="0"/>
              </a:rPr>
              <a:t>В ПРОФИЛАКТИКЕ </a:t>
            </a:r>
            <a:br>
              <a:rPr lang="ru-RU" sz="4000" b="1" dirty="0" smtClean="0">
                <a:latin typeface="Georgia" pitchFamily="18" charset="0"/>
              </a:rPr>
            </a:br>
            <a:r>
              <a:rPr lang="ru-RU" sz="4000" b="1" dirty="0" smtClean="0">
                <a:latin typeface="Georgia" pitchFamily="18" charset="0"/>
              </a:rPr>
              <a:t>СЕКСУАЛЬНОГО НАСИЛИЯ </a:t>
            </a:r>
            <a:br>
              <a:rPr lang="ru-RU" sz="4000" b="1" dirty="0" smtClean="0">
                <a:latin typeface="Georgia" pitchFamily="18" charset="0"/>
              </a:rPr>
            </a:br>
            <a:r>
              <a:rPr lang="ru-RU" sz="4000" b="1" dirty="0" smtClean="0">
                <a:latin typeface="Georgia" pitchFamily="18" charset="0"/>
              </a:rPr>
              <a:t>В ОТНОШЕНИИ ДЕТЕЙ</a:t>
            </a:r>
            <a:endParaRPr lang="ru-RU" sz="4000" b="1" dirty="0">
              <a:latin typeface="Georg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5214950"/>
            <a:ext cx="7498080" cy="103345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400" dirty="0" smtClean="0">
                <a:latin typeface="Georgia" pitchFamily="18" charset="0"/>
              </a:rPr>
              <a:t>Государственное учреждение образования</a:t>
            </a:r>
          </a:p>
          <a:p>
            <a:pPr algn="ctr">
              <a:buNone/>
            </a:pPr>
            <a:r>
              <a:rPr lang="ru-RU" sz="2400" dirty="0" smtClean="0">
                <a:latin typeface="Georgia" pitchFamily="18" charset="0"/>
              </a:rPr>
              <a:t>«</a:t>
            </a:r>
            <a:r>
              <a:rPr lang="ru-RU" sz="2400" dirty="0" err="1" smtClean="0">
                <a:latin typeface="Georgia" pitchFamily="18" charset="0"/>
              </a:rPr>
              <a:t>Речицкий</a:t>
            </a:r>
            <a:r>
              <a:rPr lang="ru-RU" sz="2400" dirty="0" smtClean="0">
                <a:latin typeface="Georgia" pitchFamily="18" charset="0"/>
              </a:rPr>
              <a:t> социально-педагогический центр»</a:t>
            </a:r>
            <a:endParaRPr lang="ru-RU" sz="2400" dirty="0">
              <a:latin typeface="Georgia" pitchFamily="18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 smtClean="0">
                <a:latin typeface="Georgia" pitchFamily="18" charset="0"/>
              </a:rPr>
              <a:t>НЕ ДОПУСТИТЕ НАСИЛИЕ В СЕМЬЕ!</a:t>
            </a:r>
            <a:endParaRPr lang="ru-RU" sz="3200" dirty="0">
              <a:latin typeface="Georg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300" dirty="0" smtClean="0">
                <a:solidFill>
                  <a:schemeClr val="accent3">
                    <a:lumMod val="50000"/>
                  </a:schemeClr>
                </a:solidFill>
                <a:latin typeface="Georgia" pitchFamily="18" charset="0"/>
              </a:rPr>
              <a:t>Уважайте своего ребенка, не делайте сами и не позволяйте другим заставлять ребенка делать что-то против своей воли.</a:t>
            </a:r>
          </a:p>
          <a:p>
            <a:r>
              <a:rPr lang="ru-RU" sz="3300" dirty="0" smtClean="0">
                <a:solidFill>
                  <a:schemeClr val="accent3">
                    <a:lumMod val="50000"/>
                  </a:schemeClr>
                </a:solidFill>
                <a:latin typeface="Georgia" pitchFamily="18" charset="0"/>
              </a:rPr>
              <a:t>Если Вы заметили странность в поведении ребенка, поговорите с ним о том, что его беспокоит.</a:t>
            </a:r>
          </a:p>
          <a:p>
            <a:endParaRPr lang="ru-RU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 smtClean="0">
                <a:latin typeface="Georgia" pitchFamily="18" charset="0"/>
              </a:rPr>
              <a:t>ПРАВИЛА БЕСЕДЫ С РЕБЁНКОМ</a:t>
            </a:r>
            <a:endParaRPr lang="ru-RU" sz="3200" dirty="0">
              <a:latin typeface="Georg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>
                <a:solidFill>
                  <a:schemeClr val="accent3">
                    <a:lumMod val="50000"/>
                  </a:schemeClr>
                </a:solidFill>
                <a:latin typeface="Georgia" pitchFamily="18" charset="0"/>
              </a:rPr>
              <a:t>отнеситесь к тому, о чем рассказал Вам ребенок, серьезно;</a:t>
            </a:r>
          </a:p>
          <a:p>
            <a:r>
              <a:rPr lang="ru-RU" dirty="0" smtClean="0">
                <a:solidFill>
                  <a:schemeClr val="accent3">
                    <a:lumMod val="50000"/>
                  </a:schemeClr>
                </a:solidFill>
                <a:latin typeface="Georgia" pitchFamily="18" charset="0"/>
              </a:rPr>
              <a:t>сохраняйте  спокойствие;</a:t>
            </a:r>
          </a:p>
          <a:p>
            <a:r>
              <a:rPr lang="ru-RU" dirty="0" smtClean="0">
                <a:solidFill>
                  <a:schemeClr val="accent3">
                    <a:lumMod val="50000"/>
                  </a:schemeClr>
                </a:solidFill>
                <a:latin typeface="Georgia" pitchFamily="18" charset="0"/>
              </a:rPr>
              <a:t>успокойте и подбодрите пострадавшего ребенка;</a:t>
            </a:r>
          </a:p>
          <a:p>
            <a:r>
              <a:rPr lang="ru-RU" dirty="0" smtClean="0">
                <a:solidFill>
                  <a:schemeClr val="accent3">
                    <a:lumMod val="50000"/>
                  </a:schemeClr>
                </a:solidFill>
                <a:latin typeface="Georgia" pitchFamily="18" charset="0"/>
              </a:rPr>
              <a:t>дайте ребенку выговориться;</a:t>
            </a:r>
          </a:p>
          <a:p>
            <a:r>
              <a:rPr lang="ru-RU" dirty="0" smtClean="0">
                <a:solidFill>
                  <a:schemeClr val="accent3">
                    <a:lumMod val="50000"/>
                  </a:schemeClr>
                </a:solidFill>
                <a:latin typeface="Georgia" pitchFamily="18" charset="0"/>
              </a:rPr>
              <a:t>при разговоре пользуйтесь теми же словами, которые использует ребёнок;</a:t>
            </a:r>
          </a:p>
          <a:p>
            <a:r>
              <a:rPr lang="ru-RU" dirty="0" smtClean="0">
                <a:solidFill>
                  <a:schemeClr val="accent3">
                    <a:lumMod val="50000"/>
                  </a:schemeClr>
                </a:solidFill>
                <a:latin typeface="Georgia" pitchFamily="18" charset="0"/>
              </a:rPr>
              <a:t>будьте искренними</a:t>
            </a:r>
          </a:p>
          <a:p>
            <a:endParaRPr lang="ru-RU" sz="2400" dirty="0">
              <a:latin typeface="Georgia" pitchFamily="18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400" dirty="0" smtClean="0">
                <a:latin typeface="Georgia" pitchFamily="18" charset="0"/>
              </a:rPr>
              <a:t>МЕРЫ БЕЗОПАСНОСТИ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>
                <a:solidFill>
                  <a:schemeClr val="accent3">
                    <a:lumMod val="50000"/>
                  </a:schemeClr>
                </a:solidFill>
                <a:latin typeface="Georgia" pitchFamily="18" charset="0"/>
              </a:rPr>
              <a:t>Не оставляйте на улице маленького ребенка без присмотра.</a:t>
            </a:r>
          </a:p>
          <a:p>
            <a:r>
              <a:rPr lang="ru-RU" dirty="0" smtClean="0">
                <a:solidFill>
                  <a:schemeClr val="accent3">
                    <a:lumMod val="50000"/>
                  </a:schemeClr>
                </a:solidFill>
                <a:latin typeface="Georgia" pitchFamily="18" charset="0"/>
              </a:rPr>
              <a:t>Запретите ребенку гулять в опасных местах, дружить с ребятами, склонными к бродяжничеству, пропуску уроков.</a:t>
            </a:r>
          </a:p>
          <a:p>
            <a:r>
              <a:rPr lang="ru-RU" dirty="0" smtClean="0">
                <a:solidFill>
                  <a:schemeClr val="accent3">
                    <a:lumMod val="50000"/>
                  </a:schemeClr>
                </a:solidFill>
                <a:latin typeface="Georgia" pitchFamily="18" charset="0"/>
              </a:rPr>
              <a:t>Будьте внимательны к мужчинам, бесцельно прогуливающимся около дома, по школьному двору, возле забора детского сада.</a:t>
            </a:r>
            <a:endParaRPr lang="ru-RU" dirty="0">
              <a:solidFill>
                <a:schemeClr val="accent3">
                  <a:lumMod val="50000"/>
                </a:schemeClr>
              </a:solidFill>
              <a:latin typeface="Georgia" pitchFamily="18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dirty="0" smtClean="0">
                <a:latin typeface="Georgia" pitchFamily="18" charset="0"/>
              </a:rPr>
              <a:t>МЕРЫ БЕЗОПАСНОСТИ</a:t>
            </a:r>
            <a:endParaRPr lang="ru-RU" sz="4000" dirty="0">
              <a:latin typeface="Georg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 algn="just"/>
            <a:r>
              <a:rPr lang="ru-RU" sz="6500" dirty="0" smtClean="0">
                <a:solidFill>
                  <a:schemeClr val="accent3">
                    <a:lumMod val="50000"/>
                  </a:schemeClr>
                </a:solidFill>
                <a:latin typeface="Georgia" pitchFamily="18" charset="0"/>
              </a:rPr>
              <a:t>Предложите ребенку возвращаться с уроков, из кружков и секций в компании одноклассников, если нет возможности встречать его лично.</a:t>
            </a:r>
          </a:p>
          <a:p>
            <a:pPr algn="just"/>
            <a:r>
              <a:rPr lang="ru-RU" sz="6500" dirty="0" smtClean="0">
                <a:solidFill>
                  <a:schemeClr val="accent3">
                    <a:lumMod val="50000"/>
                  </a:schemeClr>
                </a:solidFill>
                <a:latin typeface="Georgia" pitchFamily="18" charset="0"/>
              </a:rPr>
              <a:t> Поддерживайте контакт с воспитателем детского сада, учителем, психологом в детских учреждениях с целью предотвращения совершения насильственных преступлений в отношении Вашего ребенка.</a:t>
            </a:r>
          </a:p>
          <a:p>
            <a:pPr algn="just"/>
            <a:r>
              <a:rPr lang="ru-RU" sz="6500" dirty="0" smtClean="0">
                <a:solidFill>
                  <a:schemeClr val="accent3">
                    <a:lumMod val="50000"/>
                  </a:schemeClr>
                </a:solidFill>
                <a:latin typeface="Georgia" pitchFamily="18" charset="0"/>
              </a:rPr>
              <a:t>Постройте с ребенком теплые, доверительные отношения. Часто в беду попадают именно те дети, которым дома не хватает любви, ласки и понимания.</a:t>
            </a:r>
          </a:p>
          <a:p>
            <a:endParaRPr lang="ru-RU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868346"/>
          </a:xfrm>
        </p:spPr>
        <p:txBody>
          <a:bodyPr>
            <a:noAutofit/>
          </a:bodyPr>
          <a:lstStyle/>
          <a:p>
            <a:pPr algn="ctr"/>
            <a:r>
              <a:rPr lang="ru-RU" sz="3400" dirty="0" smtClean="0">
                <a:latin typeface="Georgia" pitchFamily="18" charset="0"/>
              </a:rPr>
              <a:t>ОСТАНОВИТЕСЬ! ОГЛЯНИТЕСЬ!</a:t>
            </a:r>
            <a:endParaRPr lang="ru-RU" sz="3400" dirty="0">
              <a:latin typeface="Georg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429256" y="1643050"/>
            <a:ext cx="3504432" cy="4605350"/>
          </a:xfrm>
        </p:spPr>
        <p:txBody>
          <a:bodyPr>
            <a:normAutofit/>
          </a:bodyPr>
          <a:lstStyle/>
          <a:p>
            <a:pPr algn="r">
              <a:buNone/>
            </a:pPr>
            <a:r>
              <a:rPr lang="ru-RU" sz="3600" dirty="0" smtClean="0">
                <a:solidFill>
                  <a:srgbClr val="C00000"/>
                </a:solidFill>
                <a:latin typeface="Georgia" pitchFamily="18" charset="0"/>
              </a:rPr>
              <a:t>Рядом с Вами может быть ребенок, который нуждается именно в</a:t>
            </a:r>
          </a:p>
          <a:p>
            <a:pPr algn="r">
              <a:buNone/>
            </a:pPr>
            <a:r>
              <a:rPr lang="ru-RU" sz="3600" dirty="0" smtClean="0">
                <a:solidFill>
                  <a:srgbClr val="C00000"/>
                </a:solidFill>
                <a:latin typeface="Georgia" pitchFamily="18" charset="0"/>
              </a:rPr>
              <a:t>Вашей помощи…</a:t>
            </a:r>
            <a:endParaRPr lang="ru-RU" sz="3600" dirty="0">
              <a:solidFill>
                <a:srgbClr val="C00000"/>
              </a:solidFill>
            </a:endParaRPr>
          </a:p>
        </p:txBody>
      </p:sp>
      <p:pic>
        <p:nvPicPr>
          <p:cNvPr id="2050" name="Picture 2" descr="Ð¤Ð¾ÑÐ¾ ÐÐ¾ÑÑÑÐµÑ Ð¿Ð»Ð°ÑÑÑÐµÐ¹ Ð´ÐµÐ²Ð¾ÑÐºÐ¸, ÑÐ¾ÑÐ¾Ð³ÑÐ°Ñ Viktoria Haac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1538" y="1071546"/>
            <a:ext cx="3714776" cy="2786082"/>
          </a:xfrm>
          <a:prstGeom prst="rect">
            <a:avLst/>
          </a:prstGeom>
          <a:noFill/>
        </p:spPr>
      </p:pic>
      <p:pic>
        <p:nvPicPr>
          <p:cNvPr id="2054" name="Picture 6" descr="Ð¤Ð¾ÑÐ¾ ÐÐ°Ð»ÐµÐ½ÑÐºÐ¸Ð¹ Ð¼Ð°Ð»ÑÑÐ¸Ðº Ð¿Ð»Ð°ÑÐµÑ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488" y="3714752"/>
            <a:ext cx="3690933" cy="2886076"/>
          </a:xfrm>
          <a:prstGeom prst="rect">
            <a:avLst/>
          </a:prstGeom>
          <a:noFill/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dirty="0" smtClean="0">
                <a:latin typeface="Georgia" pitchFamily="18" charset="0"/>
              </a:rPr>
              <a:t>ГЛАВНАЯ ОПАСНОСТЬ ПРЕСТУПЛЕНИЙ ПРОТИВ ПОЛОВОЙ НЕПРИКОСНОВЕННОСТИ</a:t>
            </a:r>
            <a:endParaRPr lang="ru-RU" sz="2400" dirty="0">
              <a:latin typeface="Georg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Georgia" pitchFamily="18" charset="0"/>
              </a:rPr>
              <a:t>Половые преступления, совершаемые в отношении несовершеннолетних, грубо искажают представления ребёнка о мире, о себе и нарушают его взаимоотношения с другими людьми. Каждый десятый ребёнок умирает, многие заканчивают жизнь самоубийством. Практически всегда свести счёты с жизнью ребёнка толкает пережитое насилие — физическое или моральное. Оно оставляет жестокий след на психическом и физическом состоянии ребёнка — у него вырабатывается комплекс вины, он считает себя хуже своих сверстников. Дети становятся замкнутыми и пугливыми, либо чересчур агрессивными. </a:t>
            </a:r>
          </a:p>
          <a:p>
            <a:endParaRPr lang="ru-RU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 smtClean="0">
                <a:latin typeface="Georgia" pitchFamily="18" charset="0"/>
              </a:rPr>
              <a:t>ГЛАВНЫЕ ЗАДАЧИ ПРОФИЛАКТИЧЕСКОЙ РАБОТЫ</a:t>
            </a:r>
            <a:endParaRPr lang="ru-RU" sz="3200" dirty="0">
              <a:latin typeface="Georg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>
                <a:solidFill>
                  <a:schemeClr val="tx2"/>
                </a:solidFill>
                <a:latin typeface="Georgia" pitchFamily="18" charset="0"/>
              </a:rPr>
              <a:t>повышение сознательности общества;</a:t>
            </a:r>
          </a:p>
          <a:p>
            <a:pPr algn="just"/>
            <a:r>
              <a:rPr lang="ru-RU" dirty="0" smtClean="0">
                <a:solidFill>
                  <a:schemeClr val="tx2"/>
                </a:solidFill>
                <a:latin typeface="Georgia" pitchFamily="18" charset="0"/>
              </a:rPr>
              <a:t>осознание причин и условий, порождающих  насилие;</a:t>
            </a:r>
          </a:p>
          <a:p>
            <a:pPr algn="just"/>
            <a:r>
              <a:rPr lang="ru-RU" dirty="0" smtClean="0">
                <a:solidFill>
                  <a:schemeClr val="tx2"/>
                </a:solidFill>
                <a:latin typeface="Georgia" pitchFamily="18" charset="0"/>
              </a:rPr>
              <a:t>проведение просветительских и образовательных программ;</a:t>
            </a:r>
          </a:p>
          <a:p>
            <a:pPr algn="just"/>
            <a:r>
              <a:rPr lang="ru-RU" dirty="0" smtClean="0">
                <a:solidFill>
                  <a:schemeClr val="tx2"/>
                </a:solidFill>
                <a:latin typeface="Georgia" pitchFamily="18" charset="0"/>
              </a:rPr>
              <a:t>защита прав уязвимых членов семьи – детей </a:t>
            </a:r>
          </a:p>
          <a:p>
            <a:endParaRPr lang="ru-RU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 smtClean="0">
                <a:latin typeface="Georgia" pitchFamily="18" charset="0"/>
              </a:rPr>
              <a:t>ПОЧЕМУ ИМЕННО ДЕТИ СТАНОВЯТСЯ ЖЕРТВАМИ ПРЕСТУПЛЕНИЙ? </a:t>
            </a:r>
            <a:endParaRPr lang="ru-RU" sz="2800" dirty="0">
              <a:latin typeface="Georg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500694" y="1447800"/>
            <a:ext cx="3432994" cy="480060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ru-RU" sz="4000" dirty="0" smtClean="0">
              <a:latin typeface="Georgia" pitchFamily="18" charset="0"/>
            </a:endParaRPr>
          </a:p>
          <a:p>
            <a:pPr algn="ctr">
              <a:buNone/>
            </a:pPr>
            <a:r>
              <a:rPr lang="ru-RU" sz="4000" dirty="0" smtClean="0">
                <a:solidFill>
                  <a:schemeClr val="accent3">
                    <a:lumMod val="50000"/>
                  </a:schemeClr>
                </a:solidFill>
                <a:latin typeface="Georgia" pitchFamily="18" charset="0"/>
              </a:rPr>
              <a:t>Дети доверчивы и беспечны! </a:t>
            </a:r>
            <a:endParaRPr lang="ru-RU" sz="4000" dirty="0">
              <a:solidFill>
                <a:schemeClr val="accent3">
                  <a:lumMod val="50000"/>
                </a:schemeClr>
              </a:solidFill>
              <a:latin typeface="Georgia" pitchFamily="18" charset="0"/>
            </a:endParaRPr>
          </a:p>
        </p:txBody>
      </p:sp>
      <p:pic>
        <p:nvPicPr>
          <p:cNvPr id="10242" name="Picture 2" descr="https://pp.userapi.com/c848636/v848636566/128fb/VLKIuPc4Di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4414" y="1643050"/>
            <a:ext cx="4786346" cy="4000528"/>
          </a:xfrm>
          <a:prstGeom prst="rect">
            <a:avLst/>
          </a:prstGeom>
          <a:noFill/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200" dirty="0" smtClean="0">
                <a:latin typeface="Georgia" pitchFamily="18" charset="0"/>
              </a:rPr>
              <a:t/>
            </a:r>
            <a:br>
              <a:rPr lang="ru-RU" sz="3200" dirty="0" smtClean="0">
                <a:latin typeface="Georgia" pitchFamily="18" charset="0"/>
              </a:rPr>
            </a:br>
            <a:r>
              <a:rPr lang="ru-RU" sz="3200" dirty="0" smtClean="0">
                <a:latin typeface="Georgia" pitchFamily="18" charset="0"/>
              </a:rPr>
              <a:t>ИЗБЕЖАТЬ НАСИЛИЯ МОЖНО, НО ДЛЯ ЭТОГО НУЖНО:</a:t>
            </a:r>
            <a:br>
              <a:rPr lang="ru-RU" sz="3200" dirty="0" smtClean="0">
                <a:latin typeface="Georgia" pitchFamily="18" charset="0"/>
              </a:rPr>
            </a:br>
            <a:endParaRPr lang="ru-RU" sz="3200" dirty="0">
              <a:latin typeface="Georg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ru-RU" dirty="0" smtClean="0">
                <a:solidFill>
                  <a:schemeClr val="accent3">
                    <a:lumMod val="50000"/>
                  </a:schemeClr>
                </a:solidFill>
                <a:latin typeface="Georgia" pitchFamily="18" charset="0"/>
              </a:rPr>
              <a:t>объяснить ребенку правила поведения, когда он остается один на улице либо дома;</a:t>
            </a:r>
          </a:p>
          <a:p>
            <a:pPr algn="just"/>
            <a:r>
              <a:rPr lang="ru-RU" dirty="0" smtClean="0">
                <a:solidFill>
                  <a:schemeClr val="accent3">
                    <a:lumMod val="50000"/>
                  </a:schemeClr>
                </a:solidFill>
                <a:latin typeface="Georgia" pitchFamily="18" charset="0"/>
              </a:rPr>
              <a:t>если у ребенка появилось хотя бы малейшее сомнение в человеке, то лучше отойти от него;</a:t>
            </a:r>
          </a:p>
          <a:p>
            <a:pPr algn="just"/>
            <a:r>
              <a:rPr lang="ru-RU" dirty="0" smtClean="0">
                <a:solidFill>
                  <a:schemeClr val="accent3">
                    <a:lumMod val="50000"/>
                  </a:schemeClr>
                </a:solidFill>
                <a:latin typeface="Georgia" pitchFamily="18" charset="0"/>
              </a:rPr>
              <a:t>стать для ребенка другом, с которым он может поделиться своими переживаниями; </a:t>
            </a:r>
          </a:p>
          <a:p>
            <a:pPr algn="just"/>
            <a:r>
              <a:rPr lang="ru-RU" dirty="0" smtClean="0">
                <a:solidFill>
                  <a:schemeClr val="accent3">
                    <a:lumMod val="50000"/>
                  </a:schemeClr>
                </a:solidFill>
                <a:latin typeface="Georgia" pitchFamily="18" charset="0"/>
              </a:rPr>
              <a:t>поддерживать отношения с друзьями детей и их родителями;</a:t>
            </a:r>
          </a:p>
          <a:p>
            <a:pPr algn="just"/>
            <a:r>
              <a:rPr lang="ru-RU" dirty="0" smtClean="0">
                <a:solidFill>
                  <a:schemeClr val="accent3">
                    <a:lumMod val="50000"/>
                  </a:schemeClr>
                </a:solidFill>
                <a:latin typeface="Georgia" pitchFamily="18" charset="0"/>
              </a:rPr>
              <a:t>не отпускать ребенка на улицу одного;</a:t>
            </a:r>
          </a:p>
          <a:p>
            <a:pPr algn="just"/>
            <a:r>
              <a:rPr lang="ru-RU" dirty="0" smtClean="0">
                <a:solidFill>
                  <a:schemeClr val="accent3">
                    <a:lumMod val="50000"/>
                  </a:schemeClr>
                </a:solidFill>
                <a:latin typeface="Georgia" pitchFamily="18" charset="0"/>
              </a:rPr>
              <a:t>знать, какие передачи ребенок смотрит по телевизору, на какие сайты в Интернете чаще всего заходит;</a:t>
            </a:r>
          </a:p>
          <a:p>
            <a:pPr algn="just"/>
            <a:r>
              <a:rPr lang="ru-RU" dirty="0" smtClean="0">
                <a:solidFill>
                  <a:schemeClr val="accent3">
                    <a:lumMod val="50000"/>
                  </a:schemeClr>
                </a:solidFill>
                <a:latin typeface="Georgia" pitchFamily="18" charset="0"/>
              </a:rPr>
              <a:t>обязательно контролировать время, которое ребенок проводит в Интернете. Будьте в курсе, с кем Ваш ребенок контактирует в сети.</a:t>
            </a:r>
          </a:p>
          <a:p>
            <a:endParaRPr lang="ru-RU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dirty="0" smtClean="0">
                <a:latin typeface="Georgia" pitchFamily="18" charset="0"/>
              </a:rPr>
              <a:t>«ПРАВИЛО ПЯТИ НЕЛЬЗЯ»</a:t>
            </a:r>
            <a:endParaRPr lang="ru-RU" sz="3600" dirty="0">
              <a:latin typeface="Georg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ru-RU" dirty="0" smtClean="0">
                <a:solidFill>
                  <a:schemeClr val="accent3">
                    <a:lumMod val="50000"/>
                  </a:schemeClr>
                </a:solidFill>
                <a:latin typeface="Georgia" pitchFamily="18" charset="0"/>
              </a:rPr>
              <a:t>Нельзя разговаривать с незнакомцами на улице и впускать их в дом.</a:t>
            </a:r>
          </a:p>
          <a:p>
            <a:pPr algn="just"/>
            <a:r>
              <a:rPr lang="ru-RU" dirty="0" smtClean="0">
                <a:solidFill>
                  <a:schemeClr val="accent3">
                    <a:lumMod val="50000"/>
                  </a:schemeClr>
                </a:solidFill>
                <a:latin typeface="Georgia" pitchFamily="18" charset="0"/>
              </a:rPr>
              <a:t>Нельзя заходить с ними вместе в подъезд и лифт.</a:t>
            </a:r>
          </a:p>
          <a:p>
            <a:pPr algn="just"/>
            <a:r>
              <a:rPr lang="ru-RU" dirty="0" smtClean="0">
                <a:solidFill>
                  <a:schemeClr val="accent3">
                    <a:lumMod val="50000"/>
                  </a:schemeClr>
                </a:solidFill>
                <a:latin typeface="Georgia" pitchFamily="18" charset="0"/>
              </a:rPr>
              <a:t>Нельзя садиться в чужую машину.</a:t>
            </a:r>
          </a:p>
          <a:p>
            <a:pPr algn="just"/>
            <a:r>
              <a:rPr lang="ru-RU" dirty="0" smtClean="0">
                <a:solidFill>
                  <a:schemeClr val="accent3">
                    <a:lumMod val="50000"/>
                  </a:schemeClr>
                </a:solidFill>
                <a:latin typeface="Georgia" pitchFamily="18" charset="0"/>
              </a:rPr>
              <a:t>Нельзя принимать от незнакомых людей подарки и соглашаться на их предложения.</a:t>
            </a:r>
          </a:p>
          <a:p>
            <a:pPr algn="just"/>
            <a:r>
              <a:rPr lang="ru-RU" dirty="0" smtClean="0">
                <a:solidFill>
                  <a:schemeClr val="accent3">
                    <a:lumMod val="50000"/>
                  </a:schemeClr>
                </a:solidFill>
                <a:latin typeface="Georgia" pitchFamily="18" charset="0"/>
              </a:rPr>
              <a:t>Нельзя задерживаться на улице одному, особенно с наступлением темноты.</a:t>
            </a:r>
          </a:p>
          <a:p>
            <a:endParaRPr lang="ru-RU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 smtClean="0">
                <a:latin typeface="Georgia" pitchFamily="18" charset="0"/>
              </a:rPr>
              <a:t>НАУЧИТЕ РЕБЁНКА ВСЕГДА ОТВЕЧАТЬ «НЕТ!»</a:t>
            </a:r>
            <a:endParaRPr lang="ru-RU" sz="3200" dirty="0">
              <a:latin typeface="Georg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ru-RU" dirty="0" smtClean="0">
                <a:solidFill>
                  <a:schemeClr val="accent3">
                    <a:lumMod val="50000"/>
                  </a:schemeClr>
                </a:solidFill>
                <a:latin typeface="Georgia" pitchFamily="18" charset="0"/>
              </a:rPr>
              <a:t>Если ему предлагают зайти в гости или подвезти до дома, пусть даже это знакомые;</a:t>
            </a:r>
          </a:p>
          <a:p>
            <a:pPr algn="just"/>
            <a:r>
              <a:rPr lang="ru-RU" dirty="0" smtClean="0">
                <a:solidFill>
                  <a:schemeClr val="accent3">
                    <a:lumMod val="50000"/>
                  </a:schemeClr>
                </a:solidFill>
                <a:latin typeface="Georgia" pitchFamily="18" charset="0"/>
              </a:rPr>
              <a:t>Если за ним в школу или детский сад пришел посторонний, а родители не предупреждали его об этом заранее;</a:t>
            </a:r>
          </a:p>
          <a:p>
            <a:pPr algn="just"/>
            <a:r>
              <a:rPr lang="ru-RU" dirty="0" smtClean="0">
                <a:solidFill>
                  <a:schemeClr val="accent3">
                    <a:lumMod val="50000"/>
                  </a:schemeClr>
                </a:solidFill>
                <a:latin typeface="Georgia" pitchFamily="18" charset="0"/>
              </a:rPr>
              <a:t>Если в отсутствие родителей пришел незнакомый (малознакомый) человек и просит впустить его в квартиру;</a:t>
            </a:r>
          </a:p>
          <a:p>
            <a:pPr algn="just"/>
            <a:r>
              <a:rPr lang="ru-RU" dirty="0" smtClean="0">
                <a:solidFill>
                  <a:schemeClr val="accent3">
                    <a:lumMod val="50000"/>
                  </a:schemeClr>
                </a:solidFill>
                <a:latin typeface="Georgia" pitchFamily="18" charset="0"/>
              </a:rPr>
              <a:t>Если незнакомец угощает чем-нибудь с целью познакомиться и провести с ним время.</a:t>
            </a:r>
          </a:p>
          <a:p>
            <a:endParaRPr lang="ru-RU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600" dirty="0" smtClean="0">
                <a:latin typeface="Georgia" pitchFamily="18" charset="0"/>
              </a:rPr>
              <a:t>ПОДДЕРЖИТЕ РЕБЁНКА В ТРУДНОЙ СИТУАЦИИ</a:t>
            </a:r>
            <a:endParaRPr lang="ru-RU" sz="3600" dirty="0">
              <a:latin typeface="Georg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>
                <a:solidFill>
                  <a:schemeClr val="accent3">
                    <a:lumMod val="50000"/>
                  </a:schemeClr>
                </a:solidFill>
                <a:latin typeface="Georgia" pitchFamily="18" charset="0"/>
              </a:rPr>
              <a:t>разрешите ребенку рассказывать;</a:t>
            </a:r>
          </a:p>
          <a:p>
            <a:pPr algn="just"/>
            <a:r>
              <a:rPr lang="ru-RU" dirty="0" smtClean="0">
                <a:solidFill>
                  <a:schemeClr val="accent3">
                    <a:lumMod val="50000"/>
                  </a:schemeClr>
                </a:solidFill>
                <a:latin typeface="Georgia" pitchFamily="18" charset="0"/>
              </a:rPr>
              <a:t>дайте простое и ясное объяснение страшным происшествиям;</a:t>
            </a:r>
          </a:p>
          <a:p>
            <a:pPr algn="just"/>
            <a:r>
              <a:rPr lang="ru-RU" dirty="0" smtClean="0">
                <a:solidFill>
                  <a:schemeClr val="accent3">
                    <a:lumMod val="50000"/>
                  </a:schemeClr>
                </a:solidFill>
                <a:latin typeface="Georgia" pitchFamily="18" charset="0"/>
              </a:rPr>
              <a:t>формируйте самооценку детей;</a:t>
            </a:r>
          </a:p>
          <a:p>
            <a:pPr algn="just"/>
            <a:r>
              <a:rPr lang="ru-RU" dirty="0" smtClean="0">
                <a:solidFill>
                  <a:schemeClr val="accent3">
                    <a:lumMod val="50000"/>
                  </a:schemeClr>
                </a:solidFill>
                <a:latin typeface="Georgia" pitchFamily="18" charset="0"/>
              </a:rPr>
              <a:t>обучайте альтернативе жестокости;</a:t>
            </a:r>
          </a:p>
          <a:p>
            <a:pPr algn="just"/>
            <a:r>
              <a:rPr lang="ru-RU" dirty="0" smtClean="0">
                <a:solidFill>
                  <a:schemeClr val="accent3">
                    <a:lumMod val="50000"/>
                  </a:schemeClr>
                </a:solidFill>
                <a:latin typeface="Georgia" pitchFamily="18" charset="0"/>
              </a:rPr>
              <a:t>решайте все проблемы, проявляя уважение к детям.</a:t>
            </a:r>
          </a:p>
          <a:p>
            <a:endParaRPr lang="ru-RU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 smtClean="0">
                <a:latin typeface="Georgia" pitchFamily="18" charset="0"/>
              </a:rPr>
              <a:t>ПОТЕНЦИАЛЬНЫЕ ЖЕРТВЫ НАСИЛЬНИКА</a:t>
            </a:r>
            <a:endParaRPr lang="ru-RU" sz="3200" dirty="0">
              <a:latin typeface="Georg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ru-RU" sz="3500" dirty="0" smtClean="0">
                <a:solidFill>
                  <a:schemeClr val="accent3">
                    <a:lumMod val="50000"/>
                  </a:schemeClr>
                </a:solidFill>
                <a:latin typeface="Georgia" pitchFamily="18" charset="0"/>
              </a:rPr>
              <a:t>послушные дети;</a:t>
            </a:r>
          </a:p>
          <a:p>
            <a:pPr algn="just"/>
            <a:r>
              <a:rPr lang="ru-RU" sz="3500" dirty="0" smtClean="0">
                <a:solidFill>
                  <a:schemeClr val="accent3">
                    <a:lumMod val="50000"/>
                  </a:schemeClr>
                </a:solidFill>
                <a:latin typeface="Georgia" pitchFamily="18" charset="0"/>
              </a:rPr>
              <a:t>доверчивые дети;</a:t>
            </a:r>
          </a:p>
          <a:p>
            <a:pPr algn="just"/>
            <a:r>
              <a:rPr lang="ru-RU" sz="3500" dirty="0" smtClean="0">
                <a:solidFill>
                  <a:schemeClr val="accent3">
                    <a:lumMod val="50000"/>
                  </a:schemeClr>
                </a:solidFill>
                <a:latin typeface="Georgia" pitchFamily="18" charset="0"/>
              </a:rPr>
              <a:t>замкнутые, заброшенные, одинокие ребята;</a:t>
            </a:r>
          </a:p>
          <a:p>
            <a:pPr algn="just"/>
            <a:r>
              <a:rPr lang="ru-RU" sz="3500" dirty="0" smtClean="0">
                <a:solidFill>
                  <a:schemeClr val="accent3">
                    <a:lumMod val="50000"/>
                  </a:schemeClr>
                </a:solidFill>
                <a:latin typeface="Georgia" pitchFamily="18" charset="0"/>
              </a:rPr>
              <a:t>дети, стремящиеся казаться взрослыми;</a:t>
            </a:r>
          </a:p>
          <a:p>
            <a:pPr algn="just"/>
            <a:r>
              <a:rPr lang="ru-RU" sz="3500" dirty="0" smtClean="0">
                <a:solidFill>
                  <a:schemeClr val="accent3">
                    <a:lumMod val="50000"/>
                  </a:schemeClr>
                </a:solidFill>
                <a:latin typeface="Georgia" pitchFamily="18" charset="0"/>
              </a:rPr>
              <a:t>подростки, родители которых </a:t>
            </a:r>
            <a:r>
              <a:rPr lang="ru-RU" sz="3500" dirty="0" err="1" smtClean="0">
                <a:solidFill>
                  <a:schemeClr val="accent3">
                    <a:lumMod val="50000"/>
                  </a:schemeClr>
                </a:solidFill>
                <a:latin typeface="Georgia" pitchFamily="18" charset="0"/>
              </a:rPr>
              <a:t>пуритански</a:t>
            </a:r>
            <a:r>
              <a:rPr lang="ru-RU" sz="3500" dirty="0" smtClean="0">
                <a:solidFill>
                  <a:schemeClr val="accent3">
                    <a:lumMod val="50000"/>
                  </a:schemeClr>
                </a:solidFill>
                <a:latin typeface="Georgia" pitchFamily="18" charset="0"/>
              </a:rPr>
              <a:t> настроены;</a:t>
            </a:r>
          </a:p>
          <a:p>
            <a:pPr algn="just"/>
            <a:r>
              <a:rPr lang="ru-RU" sz="3500" dirty="0" smtClean="0">
                <a:solidFill>
                  <a:schemeClr val="accent3">
                    <a:lumMod val="50000"/>
                  </a:schemeClr>
                </a:solidFill>
                <a:latin typeface="Georgia" pitchFamily="18" charset="0"/>
              </a:rPr>
              <a:t>дети, испытывающие интерес к «блатной» романтике</a:t>
            </a:r>
          </a:p>
          <a:p>
            <a:endParaRPr lang="ru-RU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214</TotalTime>
  <Words>668</Words>
  <Application>Microsoft Office PowerPoint</Application>
  <PresentationFormat>Экран (4:3)</PresentationFormat>
  <Paragraphs>66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Солнцестояние</vt:lpstr>
      <vt:lpstr>РОЛЬ ПРИЁМНЫХ РОДИТЕЛЕЙ  В ПРОФИЛАКТИКЕ  СЕКСУАЛЬНОГО НАСИЛИЯ  В ОТНОШЕНИИ ДЕТЕЙ</vt:lpstr>
      <vt:lpstr>ГЛАВНАЯ ОПАСНОСТЬ ПРЕСТУПЛЕНИЙ ПРОТИВ ПОЛОВОЙ НЕПРИКОСНОВЕННОСТИ</vt:lpstr>
      <vt:lpstr>ГЛАВНЫЕ ЗАДАЧИ ПРОФИЛАКТИЧЕСКОЙ РАБОТЫ</vt:lpstr>
      <vt:lpstr>ПОЧЕМУ ИМЕННО ДЕТИ СТАНОВЯТСЯ ЖЕРТВАМИ ПРЕСТУПЛЕНИЙ? </vt:lpstr>
      <vt:lpstr> ИЗБЕЖАТЬ НАСИЛИЯ МОЖНО, НО ДЛЯ ЭТОГО НУЖНО: </vt:lpstr>
      <vt:lpstr>«ПРАВИЛО ПЯТИ НЕЛЬЗЯ»</vt:lpstr>
      <vt:lpstr>НАУЧИТЕ РЕБЁНКА ВСЕГДА ОТВЕЧАТЬ «НЕТ!»</vt:lpstr>
      <vt:lpstr>ПОДДЕРЖИТЕ РЕБЁНКА В ТРУДНОЙ СИТУАЦИИ</vt:lpstr>
      <vt:lpstr>ПОТЕНЦИАЛЬНЫЕ ЖЕРТВЫ НАСИЛЬНИКА</vt:lpstr>
      <vt:lpstr>НЕ ДОПУСТИТЕ НАСИЛИЕ В СЕМЬЕ!</vt:lpstr>
      <vt:lpstr>ПРАВИЛА БЕСЕДЫ С РЕБЁНКОМ</vt:lpstr>
      <vt:lpstr>МЕРЫ БЕЗОПАСНОСТИ</vt:lpstr>
      <vt:lpstr>МЕРЫ БЕЗОПАСНОСТИ</vt:lpstr>
      <vt:lpstr>ОСТАНОВИТЕСЬ! ОГЛЯНИТЕСЬ!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РОЛЬ РОДИТЕЛЕЙ  В ПРОФИЛАКТИКЕ  СЕКСУАЛЬНОГО НАСИЛИЯ  В ОТНОШЕНИИ ДЕТЕЙ</dc:title>
  <dc:creator>Приют</dc:creator>
  <cp:lastModifiedBy>Приют</cp:lastModifiedBy>
  <cp:revision>18</cp:revision>
  <dcterms:created xsi:type="dcterms:W3CDTF">2019-05-02T12:12:15Z</dcterms:created>
  <dcterms:modified xsi:type="dcterms:W3CDTF">2019-05-10T05:41:41Z</dcterms:modified>
</cp:coreProperties>
</file>