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0" r:id="rId3"/>
    <p:sldId id="407" r:id="rId4"/>
    <p:sldId id="405" r:id="rId5"/>
    <p:sldId id="408" r:id="rId6"/>
    <p:sldId id="409" r:id="rId7"/>
    <p:sldId id="410" r:id="rId8"/>
    <p:sldId id="411" r:id="rId9"/>
    <p:sldId id="415" r:id="rId10"/>
    <p:sldId id="416" r:id="rId11"/>
    <p:sldId id="417" r:id="rId12"/>
    <p:sldId id="422" r:id="rId13"/>
    <p:sldId id="420" r:id="rId14"/>
    <p:sldId id="421" r:id="rId1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9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E57301"/>
    <a:srgbClr val="A365D1"/>
    <a:srgbClr val="FE8002"/>
    <a:srgbClr val="FFE285"/>
    <a:srgbClr val="FFFF00"/>
    <a:srgbClr val="FFE101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9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6" y="-90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29E0E-B3B4-4A16-8E1C-3CB153E5F2F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A34E2A-56A7-495D-B005-E7C94E993F1B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признанного в СОП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2A0355-D808-4B32-A3EC-286BAB2C84D2}" type="parTrans" cxnId="{583B1FD5-8EB2-450E-9B91-11B864408EE5}">
      <dgm:prSet/>
      <dgm:spPr/>
      <dgm:t>
        <a:bodyPr/>
        <a:lstStyle/>
        <a:p>
          <a:endParaRPr lang="ru-RU"/>
        </a:p>
      </dgm:t>
    </dgm:pt>
    <dgm:pt modelId="{B65B6F7A-9695-4A4D-AA99-E46E95A975DE}" type="sibTrans" cxnId="{583B1FD5-8EB2-450E-9B91-11B864408EE5}">
      <dgm:prSet/>
      <dgm:spPr/>
      <dgm:t>
        <a:bodyPr/>
        <a:lstStyle/>
        <a:p>
          <a:endParaRPr lang="ru-RU"/>
        </a:p>
      </dgm:t>
    </dgm:pt>
    <dgm:pt modelId="{EDCFE8E2-4657-460F-AE5A-63FCEF6BB38D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с которым проводится</a:t>
          </a:r>
          <a:r>
            <a: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ИПР, КР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8B1CA0-7519-4AEE-807C-D68FD9C47811}" type="parTrans" cxnId="{1DEC5E0A-CCEC-42DE-BAFB-BFB82D8F19AA}">
      <dgm:prSet/>
      <dgm:spPr/>
      <dgm:t>
        <a:bodyPr/>
        <a:lstStyle/>
        <a:p>
          <a:endParaRPr lang="ru-RU"/>
        </a:p>
      </dgm:t>
    </dgm:pt>
    <dgm:pt modelId="{A322821E-6485-4800-9597-74A6DB3A8220}" type="sibTrans" cxnId="{1DEC5E0A-CCEC-42DE-BAFB-BFB82D8F19AA}">
      <dgm:prSet/>
      <dgm:spPr/>
      <dgm:t>
        <a:bodyPr/>
        <a:lstStyle/>
        <a:p>
          <a:endParaRPr lang="ru-RU"/>
        </a:p>
      </dgm:t>
    </dgm:pt>
    <dgm:pt modelId="{D400FC4E-CC3F-4F0A-B40A-61CAE05D5C1F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требующего повышенного педагогического внимания (склонного к самовольным уходам, бродяжничеству, агрессии (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аутоагрессии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и др.)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A55C51-1794-4B50-BAA4-4B6DAB0F9FCB}" type="parTrans" cxnId="{7E267088-94EC-4F43-9136-45D0A0EE8C67}">
      <dgm:prSet/>
      <dgm:spPr/>
      <dgm:t>
        <a:bodyPr/>
        <a:lstStyle/>
        <a:p>
          <a:endParaRPr lang="ru-RU"/>
        </a:p>
      </dgm:t>
    </dgm:pt>
    <dgm:pt modelId="{251F45DE-3F20-410C-8DC7-808D403F69D6}" type="sibTrans" cxnId="{7E267088-94EC-4F43-9136-45D0A0EE8C67}">
      <dgm:prSet/>
      <dgm:spPr/>
      <dgm:t>
        <a:bodyPr/>
        <a:lstStyle/>
        <a:p>
          <a:endParaRPr lang="ru-RU"/>
        </a:p>
      </dgm:t>
    </dgm:pt>
    <dgm:pt modelId="{BC2D6FDE-814A-4251-9554-8804B0DAC9BA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проживающего в замещающей семье (опекунской, приемной семье, детском доме семейного типа)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1ABA0C-2DB4-4230-846D-BAFE6BB6FBAD}" type="parTrans" cxnId="{D9871F16-BFE9-4E66-BDC4-FBC44AA3FDB9}">
      <dgm:prSet/>
      <dgm:spPr/>
      <dgm:t>
        <a:bodyPr/>
        <a:lstStyle/>
        <a:p>
          <a:endParaRPr lang="ru-RU"/>
        </a:p>
      </dgm:t>
    </dgm:pt>
    <dgm:pt modelId="{96D40D8E-6686-42A4-83AE-099C133FCA6B}" type="sibTrans" cxnId="{D9871F16-BFE9-4E66-BDC4-FBC44AA3FDB9}">
      <dgm:prSet/>
      <dgm:spPr/>
      <dgm:t>
        <a:bodyPr/>
        <a:lstStyle/>
        <a:p>
          <a:endParaRPr lang="ru-RU"/>
        </a:p>
      </dgm:t>
    </dgm:pt>
    <dgm:pt modelId="{14A039E7-3267-49B9-962E-FE7890DFA648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 запросу заинтересованных служб и организаций (военкомат, суд и т.д.)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DC83BA-3A23-4B1B-9BF0-B6E151774442}" type="parTrans" cxnId="{EC4FEB26-C8BA-4871-8141-E33B6ECB08A6}">
      <dgm:prSet/>
      <dgm:spPr/>
      <dgm:t>
        <a:bodyPr/>
        <a:lstStyle/>
        <a:p>
          <a:endParaRPr lang="ru-RU"/>
        </a:p>
      </dgm:t>
    </dgm:pt>
    <dgm:pt modelId="{70E273BD-46D3-4E83-B39E-95EB09F77AF9}" type="sibTrans" cxnId="{EC4FEB26-C8BA-4871-8141-E33B6ECB08A6}">
      <dgm:prSet/>
      <dgm:spPr/>
      <dgm:t>
        <a:bodyPr/>
        <a:lstStyle/>
        <a:p>
          <a:endParaRPr lang="ru-RU"/>
        </a:p>
      </dgm:t>
    </dgm:pt>
    <dgm:pt modelId="{E1CD3540-3C76-4C67-BC2D-5D1013CD1FCC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</a:t>
          </a:r>
          <a:r>
            <a: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c 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ОПФР</a:t>
          </a:r>
          <a:endParaRPr lang="ru-RU" sz="1800" dirty="0"/>
        </a:p>
      </dgm:t>
    </dgm:pt>
    <dgm:pt modelId="{7936DFB9-3A6F-456A-87A8-2D5C78F8031C}" type="parTrans" cxnId="{CA38FD8F-2B19-4B94-9962-6070212A6DB4}">
      <dgm:prSet/>
      <dgm:spPr/>
      <dgm:t>
        <a:bodyPr/>
        <a:lstStyle/>
        <a:p>
          <a:endParaRPr lang="ru-RU"/>
        </a:p>
      </dgm:t>
    </dgm:pt>
    <dgm:pt modelId="{A37B249C-9238-4ACB-A521-5FFFB74C7D33}" type="sibTrans" cxnId="{CA38FD8F-2B19-4B94-9962-6070212A6DB4}">
      <dgm:prSet/>
      <dgm:spPr/>
      <dgm:t>
        <a:bodyPr/>
        <a:lstStyle/>
        <a:p>
          <a:endParaRPr lang="ru-RU"/>
        </a:p>
      </dgm:t>
    </dgm:pt>
    <dgm:pt modelId="{503898EC-6B0A-4BA5-8BF7-63EE5985E5DF}" type="pres">
      <dgm:prSet presAssocID="{57E29E0E-B3B4-4A16-8E1C-3CB153E5F2F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4E5439A-E794-4AFB-B26E-DF027A379801}" type="pres">
      <dgm:prSet presAssocID="{57E29E0E-B3B4-4A16-8E1C-3CB153E5F2FD}" presName="pyramid" presStyleLbl="node1" presStyleIdx="0" presStyleCnt="1" custScaleX="84054" custLinFactNeighborX="-28977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026844C3-CC71-4A21-B4A9-71236630C74C}" type="pres">
      <dgm:prSet presAssocID="{57E29E0E-B3B4-4A16-8E1C-3CB153E5F2FD}" presName="theList" presStyleCnt="0"/>
      <dgm:spPr/>
    </dgm:pt>
    <dgm:pt modelId="{46D9764A-16CF-4C80-8A9A-4E3CB53AEF95}" type="pres">
      <dgm:prSet presAssocID="{EDCFE8E2-4657-460F-AE5A-63FCEF6BB38D}" presName="aNode" presStyleLbl="fgAcc1" presStyleIdx="0" presStyleCnt="6" custScaleX="207961" custScaleY="235308" custLinFactY="175120" custLinFactNeighborX="-4436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56F5A-2A61-44AB-88FA-1C27F5A6F787}" type="pres">
      <dgm:prSet presAssocID="{EDCFE8E2-4657-460F-AE5A-63FCEF6BB38D}" presName="aSpace" presStyleCnt="0"/>
      <dgm:spPr/>
    </dgm:pt>
    <dgm:pt modelId="{2175854E-476E-4A17-920E-E0A7A5B7E55F}" type="pres">
      <dgm:prSet presAssocID="{20A34E2A-56A7-495D-B005-E7C94E993F1B}" presName="aNode" presStyleLbl="fgAcc1" presStyleIdx="1" presStyleCnt="6" custScaleX="208193" custScaleY="245870" custLinFactY="-311197" custLinFactNeighborX="-3380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5F5F7-8458-4605-8AF5-6EEFC730249C}" type="pres">
      <dgm:prSet presAssocID="{20A34E2A-56A7-495D-B005-E7C94E993F1B}" presName="aSpace" presStyleCnt="0"/>
      <dgm:spPr/>
    </dgm:pt>
    <dgm:pt modelId="{0133422F-285D-4181-A4EC-5BDCC2185046}" type="pres">
      <dgm:prSet presAssocID="{14A039E7-3267-49B9-962E-FE7890DFA648}" presName="aNode" presStyleLbl="fgAcc1" presStyleIdx="2" presStyleCnt="6" custScaleX="206509" custScaleY="251919" custLinFactY="871366" custLinFactNeighborX="-5162" custLinFactNeighborY="9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9E645-2672-4075-AD4A-63BCC032457B}" type="pres">
      <dgm:prSet presAssocID="{14A039E7-3267-49B9-962E-FE7890DFA648}" presName="aSpace" presStyleCnt="0"/>
      <dgm:spPr/>
    </dgm:pt>
    <dgm:pt modelId="{6FDDFF33-5D21-4B99-950D-65A2E404E005}" type="pres">
      <dgm:prSet presAssocID="{BC2D6FDE-814A-4251-9554-8804B0DAC9BA}" presName="aNode" presStyleLbl="fgAcc1" presStyleIdx="3" presStyleCnt="6" custScaleX="205336" custScaleY="288804" custLinFactY="300000" custLinFactNeighborX="-5749" custLinFactNeighborY="373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4474C-781B-488A-BBF1-081D52444F27}" type="pres">
      <dgm:prSet presAssocID="{BC2D6FDE-814A-4251-9554-8804B0DAC9BA}" presName="aSpace" presStyleCnt="0"/>
      <dgm:spPr/>
    </dgm:pt>
    <dgm:pt modelId="{9B08FEA6-CBEA-4279-BF87-01FC6B5F4AA2}" type="pres">
      <dgm:prSet presAssocID="{D400FC4E-CC3F-4F0A-B40A-61CAE05D5C1F}" presName="aNode" presStyleLbl="fgAcc1" presStyleIdx="4" presStyleCnt="6" custScaleX="205631" custScaleY="271766" custLinFactY="-240253" custLinFactNeighborX="-5601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87B63-9DD6-47CD-9A47-549BC3A15356}" type="pres">
      <dgm:prSet presAssocID="{D400FC4E-CC3F-4F0A-B40A-61CAE05D5C1F}" presName="aSpace" presStyleCnt="0"/>
      <dgm:spPr/>
    </dgm:pt>
    <dgm:pt modelId="{FD0E53E8-F57B-4257-BED4-06550704715E}" type="pres">
      <dgm:prSet presAssocID="{E1CD3540-3C76-4C67-BC2D-5D1013CD1FCC}" presName="aNode" presStyleLbl="fgAcc1" presStyleIdx="5" presStyleCnt="6" custScaleX="206956" custScaleY="257389" custLinFactY="-760261" custLinFactNeighborX="-4939" custLinFactNeighborY="-8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3279D-AA0D-4B82-9C4D-D435EB40FDB2}" type="pres">
      <dgm:prSet presAssocID="{E1CD3540-3C76-4C67-BC2D-5D1013CD1FCC}" presName="aSpace" presStyleCnt="0"/>
      <dgm:spPr/>
    </dgm:pt>
  </dgm:ptLst>
  <dgm:cxnLst>
    <dgm:cxn modelId="{583B1FD5-8EB2-450E-9B91-11B864408EE5}" srcId="{57E29E0E-B3B4-4A16-8E1C-3CB153E5F2FD}" destId="{20A34E2A-56A7-495D-B005-E7C94E993F1B}" srcOrd="1" destOrd="0" parTransId="{FB2A0355-D808-4B32-A3EC-286BAB2C84D2}" sibTransId="{B65B6F7A-9695-4A4D-AA99-E46E95A975DE}"/>
    <dgm:cxn modelId="{EC4FEB26-C8BA-4871-8141-E33B6ECB08A6}" srcId="{57E29E0E-B3B4-4A16-8E1C-3CB153E5F2FD}" destId="{14A039E7-3267-49B9-962E-FE7890DFA648}" srcOrd="2" destOrd="0" parTransId="{77DC83BA-3A23-4B1B-9BF0-B6E151774442}" sibTransId="{70E273BD-46D3-4E83-B39E-95EB09F77AF9}"/>
    <dgm:cxn modelId="{D9871F16-BFE9-4E66-BDC4-FBC44AA3FDB9}" srcId="{57E29E0E-B3B4-4A16-8E1C-3CB153E5F2FD}" destId="{BC2D6FDE-814A-4251-9554-8804B0DAC9BA}" srcOrd="3" destOrd="0" parTransId="{D01ABA0C-2DB4-4230-846D-BAFE6BB6FBAD}" sibTransId="{96D40D8E-6686-42A4-83AE-099C133FCA6B}"/>
    <dgm:cxn modelId="{1DEC5E0A-CCEC-42DE-BAFB-BFB82D8F19AA}" srcId="{57E29E0E-B3B4-4A16-8E1C-3CB153E5F2FD}" destId="{EDCFE8E2-4657-460F-AE5A-63FCEF6BB38D}" srcOrd="0" destOrd="0" parTransId="{1D8B1CA0-7519-4AEE-807C-D68FD9C47811}" sibTransId="{A322821E-6485-4800-9597-74A6DB3A8220}"/>
    <dgm:cxn modelId="{4F504D39-5FA3-4532-A4B5-5A951BEB07E4}" type="presOf" srcId="{14A039E7-3267-49B9-962E-FE7890DFA648}" destId="{0133422F-285D-4181-A4EC-5BDCC2185046}" srcOrd="0" destOrd="0" presId="urn:microsoft.com/office/officeart/2005/8/layout/pyramid2"/>
    <dgm:cxn modelId="{EA7B3CFE-A812-4FE8-9E62-2E483A1401F6}" type="presOf" srcId="{BC2D6FDE-814A-4251-9554-8804B0DAC9BA}" destId="{6FDDFF33-5D21-4B99-950D-65A2E404E005}" srcOrd="0" destOrd="0" presId="urn:microsoft.com/office/officeart/2005/8/layout/pyramid2"/>
    <dgm:cxn modelId="{4C3712CB-EAB6-4BD9-AA35-43650638D1F3}" type="presOf" srcId="{E1CD3540-3C76-4C67-BC2D-5D1013CD1FCC}" destId="{FD0E53E8-F57B-4257-BED4-06550704715E}" srcOrd="0" destOrd="0" presId="urn:microsoft.com/office/officeart/2005/8/layout/pyramid2"/>
    <dgm:cxn modelId="{4EC3CB9A-E6EB-4B55-86AB-D5999E4D8D26}" type="presOf" srcId="{20A34E2A-56A7-495D-B005-E7C94E993F1B}" destId="{2175854E-476E-4A17-920E-E0A7A5B7E55F}" srcOrd="0" destOrd="0" presId="urn:microsoft.com/office/officeart/2005/8/layout/pyramid2"/>
    <dgm:cxn modelId="{E2779E0E-2C0B-4C6E-B680-FB485C9CD4A6}" type="presOf" srcId="{EDCFE8E2-4657-460F-AE5A-63FCEF6BB38D}" destId="{46D9764A-16CF-4C80-8A9A-4E3CB53AEF95}" srcOrd="0" destOrd="0" presId="urn:microsoft.com/office/officeart/2005/8/layout/pyramid2"/>
    <dgm:cxn modelId="{7E267088-94EC-4F43-9136-45D0A0EE8C67}" srcId="{57E29E0E-B3B4-4A16-8E1C-3CB153E5F2FD}" destId="{D400FC4E-CC3F-4F0A-B40A-61CAE05D5C1F}" srcOrd="4" destOrd="0" parTransId="{93A55C51-1794-4B50-BAA4-4B6DAB0F9FCB}" sibTransId="{251F45DE-3F20-410C-8DC7-808D403F69D6}"/>
    <dgm:cxn modelId="{EF15102D-883B-4D1B-9527-F4C1B6E72F28}" type="presOf" srcId="{57E29E0E-B3B4-4A16-8E1C-3CB153E5F2FD}" destId="{503898EC-6B0A-4BA5-8BF7-63EE5985E5DF}" srcOrd="0" destOrd="0" presId="urn:microsoft.com/office/officeart/2005/8/layout/pyramid2"/>
    <dgm:cxn modelId="{CA38FD8F-2B19-4B94-9962-6070212A6DB4}" srcId="{57E29E0E-B3B4-4A16-8E1C-3CB153E5F2FD}" destId="{E1CD3540-3C76-4C67-BC2D-5D1013CD1FCC}" srcOrd="5" destOrd="0" parTransId="{7936DFB9-3A6F-456A-87A8-2D5C78F8031C}" sibTransId="{A37B249C-9238-4ACB-A521-5FFFB74C7D33}"/>
    <dgm:cxn modelId="{91264694-D6E4-44AC-A036-24288120F7A2}" type="presOf" srcId="{D400FC4E-CC3F-4F0A-B40A-61CAE05D5C1F}" destId="{9B08FEA6-CBEA-4279-BF87-01FC6B5F4AA2}" srcOrd="0" destOrd="0" presId="urn:microsoft.com/office/officeart/2005/8/layout/pyramid2"/>
    <dgm:cxn modelId="{B791AFE5-1530-4FF7-812A-ACD8CA1FC912}" type="presParOf" srcId="{503898EC-6B0A-4BA5-8BF7-63EE5985E5DF}" destId="{F4E5439A-E794-4AFB-B26E-DF027A379801}" srcOrd="0" destOrd="0" presId="urn:microsoft.com/office/officeart/2005/8/layout/pyramid2"/>
    <dgm:cxn modelId="{92982ACD-B92B-48BB-AD03-3BC8875C0EC0}" type="presParOf" srcId="{503898EC-6B0A-4BA5-8BF7-63EE5985E5DF}" destId="{026844C3-CC71-4A21-B4A9-71236630C74C}" srcOrd="1" destOrd="0" presId="urn:microsoft.com/office/officeart/2005/8/layout/pyramid2"/>
    <dgm:cxn modelId="{9362352F-CF3D-41DD-BCF3-9141D333FBFB}" type="presParOf" srcId="{026844C3-CC71-4A21-B4A9-71236630C74C}" destId="{46D9764A-16CF-4C80-8A9A-4E3CB53AEF95}" srcOrd="0" destOrd="0" presId="urn:microsoft.com/office/officeart/2005/8/layout/pyramid2"/>
    <dgm:cxn modelId="{C9F15BA4-3F4D-4DA2-8A45-ED0D6BA3E18D}" type="presParOf" srcId="{026844C3-CC71-4A21-B4A9-71236630C74C}" destId="{8DF56F5A-2A61-44AB-88FA-1C27F5A6F787}" srcOrd="1" destOrd="0" presId="urn:microsoft.com/office/officeart/2005/8/layout/pyramid2"/>
    <dgm:cxn modelId="{0B875CE6-9451-40D2-8C48-F15EE6000BFB}" type="presParOf" srcId="{026844C3-CC71-4A21-B4A9-71236630C74C}" destId="{2175854E-476E-4A17-920E-E0A7A5B7E55F}" srcOrd="2" destOrd="0" presId="urn:microsoft.com/office/officeart/2005/8/layout/pyramid2"/>
    <dgm:cxn modelId="{0F28D9C6-BF81-4398-AC58-1EBDBD8AF568}" type="presParOf" srcId="{026844C3-CC71-4A21-B4A9-71236630C74C}" destId="{22D5F5F7-8458-4605-8AF5-6EEFC730249C}" srcOrd="3" destOrd="0" presId="urn:microsoft.com/office/officeart/2005/8/layout/pyramid2"/>
    <dgm:cxn modelId="{D5A0DA96-3B90-4011-8420-6D97E5A3BEEC}" type="presParOf" srcId="{026844C3-CC71-4A21-B4A9-71236630C74C}" destId="{0133422F-285D-4181-A4EC-5BDCC2185046}" srcOrd="4" destOrd="0" presId="urn:microsoft.com/office/officeart/2005/8/layout/pyramid2"/>
    <dgm:cxn modelId="{80E119A5-9F98-4E99-AEA5-388BCDD7ADD4}" type="presParOf" srcId="{026844C3-CC71-4A21-B4A9-71236630C74C}" destId="{AE59E645-2672-4075-AD4A-63BCC032457B}" srcOrd="5" destOrd="0" presId="urn:microsoft.com/office/officeart/2005/8/layout/pyramid2"/>
    <dgm:cxn modelId="{38C9FDC8-2EF8-4584-B053-9FBD91E620B8}" type="presParOf" srcId="{026844C3-CC71-4A21-B4A9-71236630C74C}" destId="{6FDDFF33-5D21-4B99-950D-65A2E404E005}" srcOrd="6" destOrd="0" presId="urn:microsoft.com/office/officeart/2005/8/layout/pyramid2"/>
    <dgm:cxn modelId="{D2C1B1EA-CAD5-4862-A753-D724E87DFF38}" type="presParOf" srcId="{026844C3-CC71-4A21-B4A9-71236630C74C}" destId="{8BA4474C-781B-488A-BBF1-081D52444F27}" srcOrd="7" destOrd="0" presId="urn:microsoft.com/office/officeart/2005/8/layout/pyramid2"/>
    <dgm:cxn modelId="{AE9DBBD6-2DB7-46AB-8066-D73DA9919115}" type="presParOf" srcId="{026844C3-CC71-4A21-B4A9-71236630C74C}" destId="{9B08FEA6-CBEA-4279-BF87-01FC6B5F4AA2}" srcOrd="8" destOrd="0" presId="urn:microsoft.com/office/officeart/2005/8/layout/pyramid2"/>
    <dgm:cxn modelId="{1B35ED24-7BF7-4A52-B90F-D66055BB0C0C}" type="presParOf" srcId="{026844C3-CC71-4A21-B4A9-71236630C74C}" destId="{27B87B63-9DD6-47CD-9A47-549BC3A15356}" srcOrd="9" destOrd="0" presId="urn:microsoft.com/office/officeart/2005/8/layout/pyramid2"/>
    <dgm:cxn modelId="{34419196-E1C0-4925-B76B-15A4DCFD2ABC}" type="presParOf" srcId="{026844C3-CC71-4A21-B4A9-71236630C74C}" destId="{FD0E53E8-F57B-4257-BED4-06550704715E}" srcOrd="10" destOrd="0" presId="urn:microsoft.com/office/officeart/2005/8/layout/pyramid2"/>
    <dgm:cxn modelId="{155ED9CE-B683-4A55-A517-9DCFEBF90121}" type="presParOf" srcId="{026844C3-CC71-4A21-B4A9-71236630C74C}" destId="{F5E3279D-AA0D-4B82-9C4D-D435EB40FDB2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E5439A-E794-4AFB-B26E-DF027A379801}">
      <dsp:nvSpPr>
        <dsp:cNvPr id="0" name=""/>
        <dsp:cNvSpPr/>
      </dsp:nvSpPr>
      <dsp:spPr>
        <a:xfrm>
          <a:off x="-19240" y="0"/>
          <a:ext cx="4875361" cy="5800273"/>
        </a:xfrm>
        <a:prstGeom prst="triangle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9764A-16CF-4C80-8A9A-4E3CB53AEF95}">
      <dsp:nvSpPr>
        <dsp:cNvPr id="0" name=""/>
        <dsp:cNvSpPr/>
      </dsp:nvSpPr>
      <dsp:spPr>
        <a:xfrm>
          <a:off x="216034" y="1152129"/>
          <a:ext cx="7840498" cy="6710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с которым проводится</a:t>
          </a:r>
          <a:r>
            <a:rPr lang="en-US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ИПР, КР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034" y="1152129"/>
        <a:ext cx="7840498" cy="671095"/>
      </dsp:txXfrm>
    </dsp:sp>
    <dsp:sp modelId="{2175854E-476E-4A17-920E-E0A7A5B7E55F}">
      <dsp:nvSpPr>
        <dsp:cNvPr id="0" name=""/>
        <dsp:cNvSpPr/>
      </dsp:nvSpPr>
      <dsp:spPr>
        <a:xfrm>
          <a:off x="251474" y="258004"/>
          <a:ext cx="7849245" cy="7012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признанного в СОП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1474" y="258004"/>
        <a:ext cx="7849245" cy="701218"/>
      </dsp:txXfrm>
    </dsp:sp>
    <dsp:sp modelId="{0133422F-285D-4181-A4EC-5BDCC2185046}">
      <dsp:nvSpPr>
        <dsp:cNvPr id="0" name=""/>
        <dsp:cNvSpPr/>
      </dsp:nvSpPr>
      <dsp:spPr>
        <a:xfrm>
          <a:off x="216034" y="4830979"/>
          <a:ext cx="7785755" cy="7184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 запросу заинтересованных служб и организаций (военкомат, суд и т.д.)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034" y="4830979"/>
        <a:ext cx="7785755" cy="718470"/>
      </dsp:txXfrm>
    </dsp:sp>
    <dsp:sp modelId="{6FDDFF33-5D21-4B99-950D-65A2E404E005}">
      <dsp:nvSpPr>
        <dsp:cNvPr id="0" name=""/>
        <dsp:cNvSpPr/>
      </dsp:nvSpPr>
      <dsp:spPr>
        <a:xfrm>
          <a:off x="216016" y="3767752"/>
          <a:ext cx="7741531" cy="8236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проживающего в замещающей семье (опекунской, приемной семье, детском доме семейного типа)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016" y="3767752"/>
        <a:ext cx="7741531" cy="823666"/>
      </dsp:txXfrm>
    </dsp:sp>
    <dsp:sp modelId="{9B08FEA6-CBEA-4279-BF87-01FC6B5F4AA2}">
      <dsp:nvSpPr>
        <dsp:cNvPr id="0" name=""/>
        <dsp:cNvSpPr/>
      </dsp:nvSpPr>
      <dsp:spPr>
        <a:xfrm>
          <a:off x="216034" y="2846290"/>
          <a:ext cx="7752653" cy="7750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несовершеннолетнего, требующего повышенного педагогического внимания (склонного к самовольным уходам, бродяжничеству, агрессии (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аутоагрессии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и др.)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034" y="2846290"/>
        <a:ext cx="7752653" cy="775073"/>
      </dsp:txXfrm>
    </dsp:sp>
    <dsp:sp modelId="{FD0E53E8-F57B-4257-BED4-06550704715E}">
      <dsp:nvSpPr>
        <dsp:cNvPr id="0" name=""/>
        <dsp:cNvSpPr/>
      </dsp:nvSpPr>
      <dsp:spPr>
        <a:xfrm>
          <a:off x="216016" y="1995707"/>
          <a:ext cx="7802608" cy="7340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несовершеннолетнего</a:t>
          </a:r>
          <a:r>
            <a:rPr lang="en-US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c 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ОПФР</a:t>
          </a:r>
          <a:endParaRPr lang="ru-RU" sz="1800" kern="1200" dirty="0"/>
        </a:p>
      </dsp:txBody>
      <dsp:txXfrm>
        <a:off x="216016" y="1995707"/>
        <a:ext cx="7802608" cy="734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DC09-41EB-4E1D-910D-F018C9C98B96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75A14-74E4-403C-A11A-1ED8EC0A16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90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B8DAE-A8F3-40BC-B7A2-C2BDF704E4BC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C9BDF-8156-4803-AC60-204ABD50D4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68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440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485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65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7934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7970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444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4163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570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367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411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125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865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48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168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445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683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17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717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367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90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496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7"/>
            <a:ext cx="7560840" cy="79208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  <a:b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970917" y="1812276"/>
            <a:ext cx="7520940" cy="2400379"/>
          </a:xfrm>
        </p:spPr>
        <p:txBody>
          <a:bodyPr>
            <a:noAutofit/>
          </a:bodyPr>
          <a:lstStyle/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составлению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психолого-педагогической характеристики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несовершеннолетнего,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рекомендаций для педагогов и 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законных представителей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4941168"/>
            <a:ext cx="5724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Шашкина Светлана </a:t>
            </a: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Геннадьевна, педагог-психолог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высшей квалификационной категории </a:t>
            </a:r>
            <a:endParaRPr lang="en-US" b="1" spc="-1" dirty="0" smtClean="0">
              <a:solidFill>
                <a:srgbClr val="00206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отдела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защиты прав и законных интересов </a:t>
            </a: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несовершеннолетних 		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512168" cy="1332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803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</a:pP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7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3839" y="1862577"/>
            <a:ext cx="4176464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99992" y="1782973"/>
            <a:ext cx="4374041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950854"/>
            <a:ext cx="3960440" cy="6253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Изучаемые </a:t>
            </a: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(описываемые) параметры </a:t>
            </a:r>
            <a:endParaRPr lang="ru-RU" sz="1050" dirty="0">
              <a:solidFill>
                <a:srgbClr val="00B05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21345" y="1932001"/>
            <a:ext cx="4152688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21344" y="954245"/>
            <a:ext cx="4152690" cy="602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Диагностический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инструментарий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(примерный перечень)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инструментарий </a:t>
            </a:r>
            <a:endParaRPr lang="ru-RU" dirty="0"/>
          </a:p>
          <a:p>
            <a:r>
              <a:rPr lang="ru-RU" dirty="0" smtClean="0"/>
              <a:t>(при</a:t>
            </a:r>
          </a:p>
          <a:p>
            <a:r>
              <a:rPr lang="ru-RU" dirty="0" smtClean="0"/>
              <a:t>мерный перечень) </a:t>
            </a: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27240" y="2284790"/>
            <a:ext cx="4164767" cy="351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411372"/>
            <a:ext cx="3967049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направленность личности несовершеннолетнего (интересы, склонности,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том числе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профессиональные)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устойчивость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эмоциональных состояний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(склонность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психическим состояниям тревожности, агрессивности (депрессивности); степень эмоциональной возбудимости )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доминирующий тип темперамента, его проявления 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акцентуации характера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самооценка и самоконтроль </a:t>
            </a: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притязаний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09460" y="290770"/>
            <a:ext cx="521200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личности </a:t>
            </a:r>
            <a:endParaRPr lang="ru-RU" sz="2400" dirty="0">
              <a:solidFill>
                <a:srgbClr val="00B05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82329" y="1825320"/>
            <a:ext cx="439170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личностный опросник Г.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Айзенка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(EPI), шкала самооценки ситуативной и личностной тревожности Ч.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Спилбергера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Ю.Л.Ханина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тест эмоций (тест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Басса-Дарки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модификации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Г.В.Резапкиной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(10-18), методика «Лесенка»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В.Г.Щур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(6-10), методика «Экспресс - диагностика уровня самооценки», Методика «Личностная агрессивность и конфликтность»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Е.П.Ильин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П.А.Ковалев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(15- 18), методика «Дом-Дерево-Человек»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Дж.Бук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(6-18), шкала личностной тревожности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А.М.Прихожан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(10-16), «Методика оценки школьной тревожности» Ф.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Филлипс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методика «Рисунок несуществующего животного»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М.З.Дукаревич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(6-18),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определения акцентуированного выражения человека (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К.Леонгард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Н.Шмишек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модификации для детей и подростков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И.В.Крук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(10-18), «Карта интересов» (А. Е.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Голомшток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«Дифференциально-диагностический опросник» (Е. А. Климов)  и др.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Выноска с четырьмя стрелками 20"/>
          <p:cNvSpPr/>
          <p:nvPr/>
        </p:nvSpPr>
        <p:spPr>
          <a:xfrm>
            <a:off x="562388" y="2506518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ыноска с четырьмя стрелками 21"/>
          <p:cNvSpPr/>
          <p:nvPr/>
        </p:nvSpPr>
        <p:spPr>
          <a:xfrm>
            <a:off x="619944" y="4247954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Выноска с четырьмя стрелками 30"/>
          <p:cNvSpPr/>
          <p:nvPr/>
        </p:nvSpPr>
        <p:spPr>
          <a:xfrm>
            <a:off x="619944" y="4729921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Выноска с четырьмя стрелками 31"/>
          <p:cNvSpPr/>
          <p:nvPr/>
        </p:nvSpPr>
        <p:spPr>
          <a:xfrm>
            <a:off x="619944" y="4992107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Выноска с четырьмя стрелками 32"/>
          <p:cNvSpPr/>
          <p:nvPr/>
        </p:nvSpPr>
        <p:spPr>
          <a:xfrm>
            <a:off x="619944" y="5229200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Выноска с четырьмя стрелками 33"/>
          <p:cNvSpPr/>
          <p:nvPr/>
        </p:nvSpPr>
        <p:spPr>
          <a:xfrm>
            <a:off x="562388" y="3293810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9012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</a:pP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7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5516" y="1718809"/>
            <a:ext cx="4176464" cy="48863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60570" y="1718809"/>
            <a:ext cx="4374041" cy="48884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950854"/>
            <a:ext cx="3960440" cy="6253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Изучаемые </a:t>
            </a: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(описываемые) параметры </a:t>
            </a:r>
            <a:endParaRPr lang="ru-RU" sz="1050" dirty="0">
              <a:solidFill>
                <a:srgbClr val="00B05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21345" y="1932001"/>
            <a:ext cx="4152688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21344" y="954245"/>
            <a:ext cx="4152690" cy="602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Диагностический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инструментарий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(примерный перечень)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инструментарий </a:t>
            </a:r>
            <a:endParaRPr lang="ru-RU" dirty="0"/>
          </a:p>
          <a:p>
            <a:r>
              <a:rPr lang="ru-RU" dirty="0" smtClean="0"/>
              <a:t>(при</a:t>
            </a:r>
          </a:p>
          <a:p>
            <a:r>
              <a:rPr lang="ru-RU" dirty="0" smtClean="0"/>
              <a:t>мерный перечень) </a:t>
            </a: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084" y="1932001"/>
            <a:ext cx="4032619" cy="483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отношение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окружающим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(взаимоотношения с коллективом сверстников, педагогами, отношение группы к несовершеннолетнему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межличностных отношениях (социометрический статус в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классе/группе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сверстниками- общительность, стремление к лидерству, отношение к мнению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одноклассников)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со взрослыми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устанавливать оптимальный эмоциональный контакт или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дистанции и др. )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конфликтных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ситуациях, склонность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асоциальным формам поведения (обман, воровство, бродяжничество и др.)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62818" y="182901"/>
            <a:ext cx="6895862" cy="1005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с окружающими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2400" dirty="0">
              <a:solidFill>
                <a:srgbClr val="00B05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8498" y="2296615"/>
            <a:ext cx="4134477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социометрическая проба «День рождения» (методика Панфиловой М.А.)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6-10), метод социометрии Дж.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Морено, метод наблюдения, </a:t>
            </a:r>
            <a:endParaRPr lang="ru-RU" sz="16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носка с четырьмя стрелками 12"/>
          <p:cNvSpPr/>
          <p:nvPr/>
        </p:nvSpPr>
        <p:spPr>
          <a:xfrm>
            <a:off x="401526" y="2044716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 с четырьмя стрелками 14"/>
          <p:cNvSpPr/>
          <p:nvPr/>
        </p:nvSpPr>
        <p:spPr>
          <a:xfrm>
            <a:off x="395536" y="5445224"/>
            <a:ext cx="222886" cy="119023"/>
          </a:xfrm>
          <a:prstGeom prst="quadArrowCallout">
            <a:avLst>
              <a:gd name="adj1" fmla="val 18515"/>
              <a:gd name="adj2" fmla="val 18515"/>
              <a:gd name="adj3" fmla="val 31485"/>
              <a:gd name="adj4" fmla="val 481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8004" y="3356992"/>
            <a:ext cx="4134477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«Диагностика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в конфликте» К. Томас,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психосоциальное анкетирование на предмет употребления алкоголя, наркотических, психотропных веществ и их аналогов (11-18), методика определения склонности к отклоняющемуся поведению (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А.Н.Орел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(11-18) и др.</a:t>
            </a:r>
          </a:p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141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71219"/>
            <a:ext cx="8568952" cy="490152"/>
          </a:xfrm>
        </p:spPr>
        <p:txBody>
          <a:bodyPr>
            <a:normAutofit fontScale="90000"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5. Особенности детско-родительских отношений</a:t>
            </a: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7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1772816"/>
            <a:ext cx="4176464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1772816"/>
            <a:ext cx="4176464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950854"/>
            <a:ext cx="3960440" cy="6253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Изучаемые </a:t>
            </a: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(описываемые) параметры </a:t>
            </a:r>
            <a:endParaRPr lang="ru-RU" sz="1050" dirty="0">
              <a:solidFill>
                <a:srgbClr val="00B05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1540" y="2519361"/>
            <a:ext cx="4032448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атмосфера в семье, положительные, отрицательные (если они имеют место) стороны</a:t>
            </a:r>
            <a:endParaRPr lang="ru-RU" dirty="0">
              <a:solidFill>
                <a:srgbClr val="00206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отношение несовершеннолетнего к членам семьи, отношение членов семьи к ребенку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стиль,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endParaRPr lang="ru-RU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8024" y="1932001"/>
            <a:ext cx="4032448" cy="3531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«Кинетический рисунок семьи» 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Р.Бернс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С.Кауфман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(6-18), «Динамический рисунок семьи»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А.Л.Вагнера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(6-18), методика «Семья животных»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А.Л.Венгера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(6-18), опросник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Э.Эйдемиллера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В.Юстицкого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изучения стиля родительского воспитания, «Поведение родителей и отношение подростков к ним» Е. Шафер (13-18),  детский апперцептивный тест (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Л.Беллак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С.Беллак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(6-10),  и др.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21344" y="954245"/>
            <a:ext cx="4152690" cy="602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Диагностический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инструментарий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(примерный перечень)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инструментарий </a:t>
            </a:r>
            <a:endParaRPr lang="ru-RU" dirty="0"/>
          </a:p>
          <a:p>
            <a:r>
              <a:rPr lang="ru-RU" dirty="0"/>
              <a:t>(</a:t>
            </a:r>
            <a:r>
              <a:rPr lang="ru-RU" dirty="0" err="1" smtClean="0"/>
              <a:t>примерыперечен</a:t>
            </a:r>
            <a:r>
              <a:rPr lang="ru-RU" dirty="0" smtClean="0"/>
              <a:t> </a:t>
            </a:r>
            <a:endParaRPr lang="ru-RU" dirty="0"/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Выноска с четырьмя стрелками 20"/>
          <p:cNvSpPr/>
          <p:nvPr/>
        </p:nvSpPr>
        <p:spPr>
          <a:xfrm>
            <a:off x="512969" y="4694650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ыноска с четырьмя стрелками 21"/>
          <p:cNvSpPr/>
          <p:nvPr/>
        </p:nvSpPr>
        <p:spPr>
          <a:xfrm>
            <a:off x="483440" y="3742717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 четырьмя стрелками 23"/>
          <p:cNvSpPr/>
          <p:nvPr/>
        </p:nvSpPr>
        <p:spPr>
          <a:xfrm>
            <a:off x="483440" y="2671761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042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7" y="10602"/>
            <a:ext cx="8701226" cy="826109"/>
          </a:xfrm>
        </p:spPr>
        <p:txBody>
          <a:bodyPr>
            <a:normAutofit fontScale="90000"/>
          </a:bodyPr>
          <a:lstStyle/>
          <a:p>
            <a:pPr indent="44958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законных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представителей, педагогов</a:t>
            </a:r>
            <a:r>
              <a:rPr lang="ru-RU" sz="27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должны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быть индивидуально-ориентированными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sz="18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разрабатываются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выявленных проблем несовершеннолетнего,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отраженных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характеристике</a:t>
            </a:r>
            <a:r>
              <a:rPr lang="ru-RU" sz="1800" dirty="0" smtClean="0">
                <a:solidFill>
                  <a:srgbClr val="00206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endParaRPr lang="ru-RU" sz="17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21345" y="1932001"/>
            <a:ext cx="4152688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08666" y="207334"/>
            <a:ext cx="638636" cy="4808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2400" dirty="0">
              <a:solidFill>
                <a:srgbClr val="00B05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2391" y="1200145"/>
            <a:ext cx="6313445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76422" y="2639668"/>
            <a:ext cx="6407946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93860" y="4052711"/>
            <a:ext cx="639050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547063" y="5500789"/>
            <a:ext cx="6337305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64084" y="4207178"/>
            <a:ext cx="5904656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раскрывать конкретные пути преодоления трудностей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 </a:t>
            </a:r>
            <a:endParaRPr lang="ru-RU" sz="1000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3198" y="5807259"/>
            <a:ext cx="55446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 должен иметь дату, подпись составителя </a:t>
            </a:r>
            <a:endParaRPr lang="ru-RU" sz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26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7"/>
            <a:ext cx="7560840" cy="79208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  <a:b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970917" y="1812276"/>
            <a:ext cx="7520940" cy="2400379"/>
          </a:xfrm>
        </p:spPr>
        <p:txBody>
          <a:bodyPr>
            <a:noAutofit/>
          </a:bodyPr>
          <a:lstStyle/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к составлению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психолого-педагогической характеристики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несовершеннолетнего,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рекомендаций для педагогов и </a:t>
            </a:r>
            <a:endParaRPr lang="en-US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ctr"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законных представителей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4941168"/>
            <a:ext cx="57241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Шашкина Светлана </a:t>
            </a: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Геннадьевна, педагог-психолог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высшей квалификационной категории </a:t>
            </a:r>
            <a:endParaRPr lang="en-US" b="1" spc="-1" dirty="0" smtClean="0">
              <a:solidFill>
                <a:srgbClr val="00206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отдела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защиты прав и законных интересов </a:t>
            </a: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несовершеннолетних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                                               Телефон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8-0232-56-87-86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ru-RU" b="1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7"/>
            <a:ext cx="1512168" cy="1332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102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280831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5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9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педагогическая характеристика</a:t>
            </a:r>
            <a:r>
              <a:rPr lang="ru-RU" sz="9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>
              <a:buNone/>
            </a:pPr>
            <a:r>
              <a:rPr lang="ru-RU" sz="8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является аналитическим продуктом деятельности  </a:t>
            </a:r>
          </a:p>
          <a:p>
            <a:pPr algn="ctr">
              <a:buNone/>
            </a:pPr>
            <a:r>
              <a:rPr lang="ru-RU" sz="8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педагога-психолога по результатам проведения</a:t>
            </a:r>
          </a:p>
          <a:p>
            <a:pPr algn="ctr">
              <a:buNone/>
            </a:pPr>
            <a:r>
              <a:rPr lang="ru-RU" sz="8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психологической диагностики несовершеннолетнего, </a:t>
            </a:r>
          </a:p>
          <a:p>
            <a:pPr algn="ctr">
              <a:buNone/>
            </a:pPr>
            <a:r>
              <a:rPr lang="ru-RU" sz="8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 также наблюдения за обучающимся </a:t>
            </a:r>
          </a:p>
          <a:p>
            <a:pPr algn="ctr">
              <a:buNone/>
            </a:pPr>
            <a:r>
              <a:rPr lang="ru-RU" sz="8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различных сферах его жизни – обучении, общении, социальном поведении</a:t>
            </a:r>
          </a:p>
          <a:p>
            <a:pPr algn="ctr">
              <a:buNone/>
            </a:pPr>
            <a:endParaRPr lang="ru-RU" sz="8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 algn="just">
              <a:buNone/>
            </a:pP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268185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114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685157643"/>
              </p:ext>
            </p:extLst>
          </p:nvPr>
        </p:nvGraphicFramePr>
        <p:xfrm>
          <a:off x="467544" y="836712"/>
          <a:ext cx="8208912" cy="5800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3406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 составляется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0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251520" y="1124744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000" dirty="0">
                <a:solidFill>
                  <a:schemeClr val="accent6">
                    <a:lumMod val="50000"/>
                  </a:schemeClr>
                </a:solidFill>
              </a:rPr>
              <a:t>	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1484784"/>
            <a:ext cx="864096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2475408"/>
            <a:ext cx="8352928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2060848"/>
            <a:ext cx="828092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1" y="1393372"/>
            <a:ext cx="3096344" cy="18391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диагностика</a:t>
            </a: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32040" y="4152772"/>
            <a:ext cx="3168352" cy="1864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беседы с несовершеннолетним, учащимися класса, законными представителями, педагогами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4152773"/>
            <a:ext cx="3168352" cy="18648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наблюдение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63905" y="441714"/>
            <a:ext cx="7712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методы сбора информации</a:t>
            </a:r>
            <a:endParaRPr lang="ru-RU" sz="2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67915" y="1367720"/>
            <a:ext cx="3168352" cy="18648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1923656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документов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несовершеннолетнего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592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251520" y="1124744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000" dirty="0">
                <a:solidFill>
                  <a:schemeClr val="accent6">
                    <a:lumMod val="50000"/>
                  </a:schemeClr>
                </a:solidFill>
              </a:rPr>
              <a:t>	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287555"/>
            <a:ext cx="7406640" cy="10037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изучения несовершеннолетнего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1484784"/>
            <a:ext cx="864096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1520" y="4966672"/>
            <a:ext cx="8352928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528" y="2287313"/>
            <a:ext cx="828092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2501" y="1124744"/>
            <a:ext cx="3168352" cy="12360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(использование нескольких методик)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78359" y="2474888"/>
            <a:ext cx="3168352" cy="121550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Объективность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анализе результатов диагностики        </a:t>
            </a:r>
            <a:endParaRPr lang="ru-RU" sz="1050" dirty="0">
              <a:solidFill>
                <a:srgbClr val="00206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07904" y="3870415"/>
            <a:ext cx="3168352" cy="12590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Всесторонность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(изучение нескольких сфер личности)</a:t>
            </a:r>
            <a:endParaRPr lang="ru-RU" sz="1050" dirty="0">
              <a:solidFill>
                <a:srgbClr val="00206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580112" y="5292268"/>
            <a:ext cx="3168352" cy="126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возрастных особенностей)</a:t>
            </a:r>
            <a:endParaRPr lang="ru-RU" sz="1050" dirty="0">
              <a:solidFill>
                <a:srgbClr val="00206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72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251520" y="1124744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000" dirty="0">
                <a:solidFill>
                  <a:schemeClr val="accent6">
                    <a:lumMod val="50000"/>
                  </a:schemeClr>
                </a:solidFill>
              </a:rPr>
              <a:t>	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488" y="189714"/>
            <a:ext cx="8463983" cy="36655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составлению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1484784"/>
            <a:ext cx="864096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" marR="0" lvl="0" indent="0" algn="just" defTabSz="6858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1520" y="4966672"/>
            <a:ext cx="8352928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7524" y="2383234"/>
            <a:ext cx="828092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9532" y="1488755"/>
            <a:ext cx="8424936" cy="5339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подбор диагностических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1496" y="888354"/>
            <a:ext cx="8424936" cy="5339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точность, достоверность и объективность сведений о ребенке, основанных на результатах психологической диагностики несовершеннолетнего</a:t>
            </a:r>
            <a:endParaRPr lang="ru-RU" sz="1050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9532" y="2101661"/>
            <a:ext cx="8424936" cy="817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содержательность и максимально полное отражение индивидуально-психологических особенностей конкретного ребенка, проявляющиеся в обучении, общении, поведении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9532" y="2985990"/>
            <a:ext cx="8406159" cy="638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информации для специалистов, не знакомых с характеризуемым ребенком</a:t>
            </a:r>
            <a:endParaRPr lang="ru-RU" sz="1050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9323" y="3675547"/>
            <a:ext cx="8424936" cy="64720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даты написания, должности,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Ф.И.О. составителя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личной подписи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3338" y="5079036"/>
            <a:ext cx="8424936" cy="7594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5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несовершеннолетнего, предназначенная для внешнего пользования подписывается руководителем, заверяется печатью учреждения образования</a:t>
            </a: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3338" y="5912064"/>
            <a:ext cx="8424936" cy="7240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рекомендаций педагогам, законным представителям по дальнейшему взаимодействию, с отражением конкретных путей преодоления трудностей несовершеннолетнего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9323" y="4389804"/>
            <a:ext cx="8424936" cy="6156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грамматических и орфографических ошибок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9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287555"/>
            <a:ext cx="7406640" cy="67439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528" y="2287313"/>
            <a:ext cx="828092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60998" y="1174617"/>
            <a:ext cx="6120680" cy="61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Раздел1.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бщие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несовершеннолетнем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60998" y="2215340"/>
            <a:ext cx="6192688" cy="61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2.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познавательной сферы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90314" y="3303981"/>
            <a:ext cx="6163372" cy="61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75656" y="4446610"/>
            <a:ext cx="6163371" cy="61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/>
              <a:t>взаимоотношения </a:t>
            </a:r>
            <a:r>
              <a:rPr lang="ru-RU" dirty="0"/>
              <a:t>с окружающими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90315" y="5589239"/>
            <a:ext cx="6163371" cy="61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Особенности детско-родительских отношений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79909" y="3392393"/>
            <a:ext cx="3452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/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собенности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53063" y="4503255"/>
            <a:ext cx="4666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 smtClean="0"/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заимоотношения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окружающими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05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890262"/>
          </a:xfrm>
        </p:spPr>
        <p:txBody>
          <a:bodyPr>
            <a:normAutofit fontScale="90000"/>
          </a:bodyPr>
          <a:lstStyle/>
          <a:p>
            <a:pPr marL="34290" indent="0" algn="ctr">
              <a:spcBef>
                <a:spcPts val="0"/>
              </a:spcBef>
            </a:pPr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sz="17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39176"/>
            <a:ext cx="7920880" cy="482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180" algn="just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Общие сведения о несовершеннолетнем</a:t>
            </a:r>
            <a:endParaRPr lang="ru-RU" sz="2400" dirty="0">
              <a:solidFill>
                <a:srgbClr val="00B05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31640" y="1329438"/>
            <a:ext cx="6696744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" lvl="0" algn="just" defTabSz="685800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  <a:buClr>
                <a:srgbClr val="A6B727"/>
              </a:buClr>
              <a:buSzPct val="80000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Ф.И.О. несовершеннолетнего </a:t>
            </a:r>
          </a:p>
          <a:p>
            <a:pPr marL="34290" lvl="0" algn="just" defTabSz="685800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  <a:buClr>
                <a:srgbClr val="A6B727"/>
              </a:buClr>
              <a:buSzPct val="80000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рождения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" lvl="0" algn="just" defTabSz="685800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  <a:buClr>
                <a:srgbClr val="A6B727"/>
              </a:buClr>
              <a:buSzPct val="80000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ласс/группа, учреждение образования, в котором обучается несовершеннолетний</a:t>
            </a:r>
          </a:p>
          <a:p>
            <a:pPr marL="34290" lvl="0" algn="just" defTabSz="685800">
              <a:lnSpc>
                <a:spcPct val="115000"/>
              </a:lnSpc>
              <a:spcBef>
                <a:spcPts val="10"/>
              </a:spcBef>
              <a:spcAft>
                <a:spcPts val="10"/>
              </a:spcAft>
              <a:buClr>
                <a:srgbClr val="A6B727"/>
              </a:buClr>
              <a:buSzPct val="80000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ведения  о ближайшем окружении</a:t>
            </a: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Выноска с четырьмя стрелками 15"/>
          <p:cNvSpPr/>
          <p:nvPr/>
        </p:nvSpPr>
        <p:spPr>
          <a:xfrm>
            <a:off x="1403648" y="2852936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1403648" y="3501008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 с четырьмя стрелками 9"/>
          <p:cNvSpPr/>
          <p:nvPr/>
        </p:nvSpPr>
        <p:spPr>
          <a:xfrm>
            <a:off x="1403648" y="4117891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 с четырьмя стрелками 10"/>
          <p:cNvSpPr/>
          <p:nvPr/>
        </p:nvSpPr>
        <p:spPr>
          <a:xfrm>
            <a:off x="1403648" y="3171806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906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271219"/>
            <a:ext cx="8496944" cy="490152"/>
          </a:xfrm>
        </p:spPr>
        <p:txBody>
          <a:bodyPr>
            <a:normAutofit fontScale="90000"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</a:pP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</a:t>
            </a:r>
            <a:r>
              <a:rPr lang="ru-RU" sz="27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познавательной деятельности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b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7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50800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1772816"/>
            <a:ext cx="4176464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99992" y="1782973"/>
            <a:ext cx="4374041" cy="47014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950854"/>
            <a:ext cx="3960440" cy="6253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Изучаемые </a:t>
            </a:r>
          </a:p>
          <a:p>
            <a:pPr indent="449580" algn="ctr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(описываемые) параметры </a:t>
            </a:r>
            <a:endParaRPr lang="ru-RU" sz="1050" dirty="0">
              <a:solidFill>
                <a:srgbClr val="00B05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9532" y="2626714"/>
            <a:ext cx="4104456" cy="201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учебная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  <a:p>
            <a:pPr indent="450215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развития учебных умений и навыков</a:t>
            </a:r>
          </a:p>
          <a:p>
            <a:pPr indent="450215" algn="just">
              <a:spcBef>
                <a:spcPts val="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памяти </a:t>
            </a:r>
          </a:p>
          <a:p>
            <a:pPr indent="450215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мышления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500"/>
              </a:spcBef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внимания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21345" y="1932001"/>
            <a:ext cx="4152688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21344" y="954245"/>
            <a:ext cx="4152690" cy="602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endParaRPr lang="ru-RU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96000" algn="just">
              <a:spcAft>
                <a:spcPts val="0"/>
              </a:spcAft>
            </a:pP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Диагностический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инструментарий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(примерный перечень) </a:t>
            </a:r>
            <a:endParaRPr lang="ru-RU" sz="105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инструментарий </a:t>
            </a:r>
            <a:endParaRPr lang="ru-RU" dirty="0"/>
          </a:p>
          <a:p>
            <a:r>
              <a:rPr lang="ru-RU" dirty="0" smtClean="0"/>
              <a:t>(при</a:t>
            </a:r>
          </a:p>
          <a:p>
            <a:r>
              <a:rPr lang="ru-RU" dirty="0" smtClean="0"/>
              <a:t>мерный перечень) </a:t>
            </a:r>
          </a:p>
          <a:p>
            <a:pPr indent="449580" algn="just">
              <a:spcBef>
                <a:spcPts val="500"/>
              </a:spcBef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57567" y="2626714"/>
            <a:ext cx="416476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«Тест мотивационной готовности к школьному обучению» (Л. А.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«Тест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скрининговой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оценки школьной мотивации» (Н. Г.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Лусканова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Школьный тест умственного развития» (ШТУР), «Тест структуры интеллекта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Амтхауэра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(ТСИ) и др.</a:t>
            </a:r>
            <a:endParaRPr lang="ru-RU" sz="1600" dirty="0">
              <a:solidFill>
                <a:srgbClr val="0020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Выноска с четырьмя стрелками 16"/>
          <p:cNvSpPr/>
          <p:nvPr/>
        </p:nvSpPr>
        <p:spPr>
          <a:xfrm>
            <a:off x="467544" y="2780928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Выноска с четырьмя стрелками 18"/>
          <p:cNvSpPr/>
          <p:nvPr/>
        </p:nvSpPr>
        <p:spPr>
          <a:xfrm>
            <a:off x="467544" y="3096516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Выноска с четырьмя стрелками 19"/>
          <p:cNvSpPr/>
          <p:nvPr/>
        </p:nvSpPr>
        <p:spPr>
          <a:xfrm>
            <a:off x="489115" y="3748600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ыноска с четырьмя стрелками 20"/>
          <p:cNvSpPr/>
          <p:nvPr/>
        </p:nvSpPr>
        <p:spPr>
          <a:xfrm>
            <a:off x="489115" y="4148787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ыноска с четырьмя стрелками 21"/>
          <p:cNvSpPr/>
          <p:nvPr/>
        </p:nvSpPr>
        <p:spPr>
          <a:xfrm>
            <a:off x="489115" y="4404863"/>
            <a:ext cx="222886" cy="119023"/>
          </a:xfrm>
          <a:prstGeom prst="quad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75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5344</TotalTime>
  <Words>881</Words>
  <Application>Microsoft Office PowerPoint</Application>
  <PresentationFormat>Экран (4:3)</PresentationFormat>
  <Paragraphs>182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Базис</vt:lpstr>
      <vt:lpstr>Государственное учреждение образования   «Гомельский областной социально-педагогический центр»</vt:lpstr>
      <vt:lpstr>Слайд 2</vt:lpstr>
      <vt:lpstr>Слайд 3</vt:lpstr>
      <vt:lpstr>      </vt:lpstr>
      <vt:lpstr>    Принципы психолого-педагогического изучения несовершеннолетнего     </vt:lpstr>
      <vt:lpstr>      Основные требования к составлению психолого-педагогической характеристики     </vt:lpstr>
      <vt:lpstr>    Структура  психолого-педагогической характеристики    </vt:lpstr>
      <vt:lpstr>                             </vt:lpstr>
      <vt:lpstr>  Раздел 2. Особенности познавательной деятельности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</vt:lpstr>
      <vt:lpstr>  Раздел 5. Особенности детско-родительских отношений                                                                                                                                             </vt:lpstr>
      <vt:lpstr>      Рекомендации для законных представителей, педагогов  .  должны быть индивидуально-ориентированными                                                                    разрабатываются с учетом выявленных проблем несовершеннолетнего,  отраженных в характеристике                                                                          </vt:lpstr>
      <vt:lpstr>Государственное учреждение образования   «Гомельский областной социально-педагогический центр»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образование  детей и молодежи</dc:title>
  <dc:creator>Admin</dc:creator>
  <cp:lastModifiedBy>Приют</cp:lastModifiedBy>
  <cp:revision>557</cp:revision>
  <cp:lastPrinted>2022-06-14T07:48:47Z</cp:lastPrinted>
  <dcterms:created xsi:type="dcterms:W3CDTF">2016-02-15T06:51:51Z</dcterms:created>
  <dcterms:modified xsi:type="dcterms:W3CDTF">2023-04-26T06:08:28Z</dcterms:modified>
</cp:coreProperties>
</file>