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75" r:id="rId3"/>
    <p:sldId id="257" r:id="rId4"/>
    <p:sldId id="258" r:id="rId5"/>
    <p:sldId id="261" r:id="rId6"/>
    <p:sldId id="265" r:id="rId7"/>
    <p:sldId id="268" r:id="rId8"/>
    <p:sldId id="266" r:id="rId9"/>
    <p:sldId id="267" r:id="rId10"/>
    <p:sldId id="269" r:id="rId11"/>
    <p:sldId id="270" r:id="rId12"/>
    <p:sldId id="271" r:id="rId13"/>
    <p:sldId id="272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C23"/>
    <a:srgbClr val="15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4807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Century Schoolbook" pitchFamily="18" charset="0"/>
              </a:rPr>
              <a:t>Государственное учреждение образования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Century Schoolbook" pitchFamily="18" charset="0"/>
              </a:rPr>
              <a:t>Речицкий</a:t>
            </a:r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 социально-педагогический центр»</a:t>
            </a:r>
          </a:p>
          <a:p>
            <a:pPr marL="45720" indent="0" algn="ctr">
              <a:buNone/>
            </a:pPr>
            <a:endParaRPr lang="ru-RU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entury Schoolbook" pitchFamily="18" charset="0"/>
              </a:rPr>
              <a:t>МЕТОДИЧЕСКОЕ ОБЪЕДИНЕНИЕ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entury Schoolbook" pitchFamily="18" charset="0"/>
              </a:rPr>
              <a:t>ПРИЁМНЫХ РОДИТЕЛЕЙ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entury Schoolbook" pitchFamily="18" charset="0"/>
              </a:rPr>
              <a:t>«Учебная </a:t>
            </a:r>
            <a:r>
              <a:rPr lang="ru-RU" sz="3200" b="1" dirty="0">
                <a:solidFill>
                  <a:srgbClr val="002060"/>
                </a:solidFill>
                <a:latin typeface="Century Schoolbook" pitchFamily="18" charset="0"/>
              </a:rPr>
              <a:t>мотивация </a:t>
            </a:r>
          </a:p>
          <a:p>
            <a:pPr marL="4572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Century Schoolbook" pitchFamily="18" charset="0"/>
              </a:rPr>
              <a:t>как необходимое условие 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entury Schoolbook" pitchFamily="18" charset="0"/>
              </a:rPr>
              <a:t>эффективного </a:t>
            </a:r>
            <a:r>
              <a:rPr lang="ru-RU" sz="3200" b="1" dirty="0">
                <a:solidFill>
                  <a:srgbClr val="002060"/>
                </a:solidFill>
                <a:latin typeface="Century Schoolbook" pitchFamily="18" charset="0"/>
              </a:rPr>
              <a:t>обучения </a:t>
            </a:r>
            <a:endParaRPr lang="ru-RU" sz="32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entury Schoolbook" pitchFamily="18" charset="0"/>
              </a:rPr>
              <a:t>приёмных детей»</a:t>
            </a:r>
          </a:p>
          <a:p>
            <a:pPr marL="45720" indent="0" algn="ctr">
              <a:buNone/>
            </a:pPr>
            <a:endParaRPr lang="ru-RU" sz="32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45720" indent="0" algn="ctr">
              <a:buNone/>
            </a:pPr>
            <a:endParaRPr lang="ru-RU" sz="24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2019 год</a:t>
            </a:r>
            <a:endParaRPr lang="ru-RU" sz="24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45720" indent="0" algn="ctr">
              <a:buNone/>
            </a:pPr>
            <a:endParaRPr lang="ru-RU" sz="32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Рекомендации по подготовке домашнего задания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с самого начала дайте ребёнку понять, что его уроки столь же важны, сколько и самые серьезные дела взрослых; что никто не имеет права оторвать школьника от его дела, послав в магазин или включив телевизор;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поддерживайте в своей семье   атмосферу уважения к умственному труду;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никогда не  используйте выполнение домашних заданий как средство наказания за проступки;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постарайтесь не напоминать ребенку о его многочисленных прошлых промахах и неудачах и  напугайте предстоящими трудностями;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проверяя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работу, не  злорадствуйте по поводу ошибок ("Я так и знала, ….!");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в случае если ошибки действительно есть, все равно найдите возможность похвалить ребенка за затраченные усилия; </a:t>
            </a:r>
          </a:p>
        </p:txBody>
      </p:sp>
    </p:spTree>
    <p:extLst>
      <p:ext uri="{BB962C8B-B14F-4D97-AF65-F5344CB8AC3E}">
        <p14:creationId xmlns:p14="http://schemas.microsoft.com/office/powerpoint/2010/main" val="229930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Рекомендации по подготовке домашнего задания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обратите внимание: подготовку домашнего задания  лучше выполнять в одно и то же время; 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постарайтесь обеспечить условия работы: привычное рабочее место, привычный распорядок дня, привычные места для необходимых принадлежностей. Когда ребёнок садится за привычный стол, у него быстро возникает рабочий настрой, желание приступить к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работе;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чтобы подсказать, с каких заданий лучше начинать - легких или трудных, понаблюдайте, как ребенок включается в работу и насколько быстро утомляется. Если он начинает работать сразу и без затруднений, но подъем быстро сменяется спадом, посоветуйте ему начинать с более трудных заданий. Если раскачивается медленно, но эффективность работы постепенно нарастает, можно начать с более легких уроков.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37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rgbClr val="00B050"/>
                </a:solidFill>
                <a:latin typeface="Century Schoolbook" pitchFamily="18" charset="0"/>
              </a:rPr>
              <a:t>Причина эффективной школьной </a:t>
            </a:r>
            <a:r>
              <a:rPr lang="ru-RU" sz="3200" b="1" dirty="0" smtClean="0">
                <a:solidFill>
                  <a:srgbClr val="00B050"/>
                </a:solidFill>
                <a:latin typeface="Century Schoolbook" pitchFamily="18" charset="0"/>
              </a:rPr>
              <a:t>мотивации</a:t>
            </a:r>
            <a:r>
              <a:rPr lang="ru-RU" sz="3200" b="1" dirty="0">
                <a:solidFill>
                  <a:srgbClr val="00B050"/>
                </a:solidFill>
                <a:latin typeface="Century Schoolbook" pitchFamily="18" charset="0"/>
              </a:rPr>
              <a:t>: на самом деле </a:t>
            </a:r>
            <a:r>
              <a:rPr lang="ru-RU" sz="3200" b="1" u="sng" dirty="0">
                <a:solidFill>
                  <a:srgbClr val="00B050"/>
                </a:solidFill>
                <a:latin typeface="Century Schoolbook" pitchFamily="18" charset="0"/>
              </a:rPr>
              <a:t>ОДНА</a:t>
            </a:r>
            <a:r>
              <a:rPr lang="ru-RU" sz="3200" b="1" dirty="0">
                <a:solidFill>
                  <a:srgbClr val="00B050"/>
                </a:solidFill>
                <a:latin typeface="Century Schoolbook" pitchFamily="18" charset="0"/>
              </a:rPr>
              <a:t>!</a:t>
            </a:r>
            <a:r>
              <a:rPr lang="ru-RU" sz="3200" dirty="0">
                <a:solidFill>
                  <a:srgbClr val="00B050"/>
                </a:solidFill>
                <a:latin typeface="Century Schoolbook" pitchFamily="18" charset="0"/>
              </a:rPr>
              <a:t> 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Century Schoolbook" pitchFamily="18" charset="0"/>
              </a:rPr>
              <a:t>Интерес</a:t>
            </a:r>
          </a:p>
          <a:p>
            <a:pPr marL="45720" indent="0" algn="ctr">
              <a:buNone/>
            </a:pPr>
            <a:endParaRPr lang="ru-RU" sz="3200" dirty="0">
              <a:solidFill>
                <a:srgbClr val="00B050"/>
              </a:solidFill>
              <a:latin typeface="Century Schoolbook" pitchFamily="18" charset="0"/>
            </a:endParaRPr>
          </a:p>
          <a:p>
            <a:pPr marL="45720" indent="0">
              <a:buNone/>
            </a:pPr>
            <a:endParaRPr lang="ru-RU" sz="3200" dirty="0" smtClean="0">
              <a:solidFill>
                <a:srgbClr val="00B050"/>
              </a:solidFill>
              <a:latin typeface="Century Schoolbook" pitchFamily="18" charset="0"/>
            </a:endParaRP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Century Schoolbook" pitchFamily="18" charset="0"/>
              </a:rPr>
              <a:t>  Любопытство                    Удовольствие</a:t>
            </a:r>
          </a:p>
          <a:p>
            <a:pPr marL="45720" indent="0" algn="ctr">
              <a:buNone/>
            </a:pPr>
            <a:endParaRPr lang="ru-RU" sz="3200" dirty="0">
              <a:solidFill>
                <a:srgbClr val="00B050"/>
              </a:solidFill>
              <a:latin typeface="Century Schoolbook" pitchFamily="18" charset="0"/>
            </a:endParaRPr>
          </a:p>
          <a:p>
            <a:pPr marL="45720" indent="0" algn="ctr">
              <a:buNone/>
            </a:pPr>
            <a:endParaRPr lang="ru-RU" sz="3200" dirty="0" smtClean="0">
              <a:solidFill>
                <a:srgbClr val="00B050"/>
              </a:solidFill>
              <a:latin typeface="Century Schoolbook" pitchFamily="18" charset="0"/>
            </a:endParaRPr>
          </a:p>
          <a:p>
            <a:pPr marL="45720" indent="0" algn="ctr">
              <a:buNone/>
            </a:pPr>
            <a:endParaRPr lang="ru-RU" sz="3200" dirty="0">
              <a:solidFill>
                <a:srgbClr val="00B050"/>
              </a:solidFill>
              <a:latin typeface="Century Schoolbook" pitchFamily="18" charset="0"/>
            </a:endParaRP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Century Schoolbook" pitchFamily="18" charset="0"/>
              </a:rPr>
              <a:t>Внутренняя мотивация</a:t>
            </a:r>
            <a:endParaRPr lang="ru-RU" sz="3200" b="1" dirty="0">
              <a:solidFill>
                <a:srgbClr val="00B050"/>
              </a:solidFill>
              <a:latin typeface="Century Schoolbook" pitchFamily="18" charset="0"/>
            </a:endParaRPr>
          </a:p>
        </p:txBody>
      </p:sp>
      <p:sp>
        <p:nvSpPr>
          <p:cNvPr id="5" name="Двойная стрелка влево/вверх 4"/>
          <p:cNvSpPr/>
          <p:nvPr/>
        </p:nvSpPr>
        <p:spPr>
          <a:xfrm>
            <a:off x="6516216" y="3933056"/>
            <a:ext cx="1584176" cy="1498464"/>
          </a:xfrm>
          <a:prstGeom prst="leftUpArrow">
            <a:avLst>
              <a:gd name="adj1" fmla="val 25346"/>
              <a:gd name="adj2" fmla="val 30120"/>
              <a:gd name="adj3" fmla="val 3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верх 7"/>
          <p:cNvSpPr/>
          <p:nvPr/>
        </p:nvSpPr>
        <p:spPr>
          <a:xfrm>
            <a:off x="765853" y="3922655"/>
            <a:ext cx="1584176" cy="1498464"/>
          </a:xfrm>
          <a:prstGeom prst="leftUpArrow">
            <a:avLst>
              <a:gd name="adj1" fmla="val 26799"/>
              <a:gd name="adj2" fmla="val 30120"/>
              <a:gd name="adj3" fmla="val 35401"/>
            </a:avLst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endParaRPr lang="ru-RU"/>
          </a:p>
        </p:txBody>
      </p:sp>
      <p:sp>
        <p:nvSpPr>
          <p:cNvPr id="9" name="Двойная стрелка влево/вверх 8"/>
          <p:cNvSpPr/>
          <p:nvPr/>
        </p:nvSpPr>
        <p:spPr>
          <a:xfrm>
            <a:off x="918253" y="1505609"/>
            <a:ext cx="1584176" cy="1498464"/>
          </a:xfrm>
          <a:prstGeom prst="leftUpArrow">
            <a:avLst>
              <a:gd name="adj1" fmla="val 22440"/>
              <a:gd name="adj2" fmla="val 30120"/>
              <a:gd name="adj3" fmla="val 37350"/>
            </a:avLst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endParaRPr lang="ru-RU"/>
          </a:p>
        </p:txBody>
      </p:sp>
      <p:sp>
        <p:nvSpPr>
          <p:cNvPr id="10" name="Двойная стрелка влево/вверх 9"/>
          <p:cNvSpPr/>
          <p:nvPr/>
        </p:nvSpPr>
        <p:spPr>
          <a:xfrm>
            <a:off x="6516216" y="1628800"/>
            <a:ext cx="1584176" cy="1498464"/>
          </a:xfrm>
          <a:prstGeom prst="leftUpArrow">
            <a:avLst>
              <a:gd name="adj1" fmla="val 25346"/>
              <a:gd name="adj2" fmla="val 30120"/>
              <a:gd name="adj3" fmla="val 32265"/>
            </a:avLst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02" y="2564904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84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55272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400" b="1" u="sng" dirty="0">
                <a:solidFill>
                  <a:srgbClr val="00B050"/>
                </a:solidFill>
                <a:latin typeface="Century Schoolbook" pitchFamily="18" charset="0"/>
              </a:rPr>
              <a:t>Рекомендации родителям по повышению учебной мотивации их </a:t>
            </a:r>
            <a:r>
              <a:rPr lang="ru-RU" sz="2400" b="1" u="sng" dirty="0" smtClean="0">
                <a:solidFill>
                  <a:srgbClr val="00B050"/>
                </a:solidFill>
                <a:latin typeface="Century Schoolbook" pitchFamily="18" charset="0"/>
              </a:rPr>
              <a:t>детей:</a:t>
            </a:r>
            <a:endParaRPr lang="ru-RU" sz="2400" dirty="0">
              <a:solidFill>
                <a:srgbClr val="00B050"/>
              </a:solidFill>
              <a:latin typeface="Century Schoolbook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Ни один вопрос ребенка не должен оставаться без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ответа.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Поддерживайте все познавательные увлечения ребенка.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Каждый день спрашивайте ребёнка: «Как дела? Что было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школе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?».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Учитесь вместе с детьми.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Старайтесь правильно оценивать знания и достижения ребёнка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Повторяйте ребёнку, что вы ждёте от него хороших оценок, а не того, что он будет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вундеркиндом.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У ребёнка должно быть своё место для занятий.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entury Schoolbook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Установите режим и следите за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дисциплиной.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Не надоедайте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ребёнку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нотациями, а сделайте ставку на любознательность.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Никогда не называйте ребенка бестолковым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</a:rPr>
              <a:t> Не ругайте, а учите!</a:t>
            </a:r>
          </a:p>
        </p:txBody>
      </p:sp>
    </p:spTree>
    <p:extLst>
      <p:ext uri="{BB962C8B-B14F-4D97-AF65-F5344CB8AC3E}">
        <p14:creationId xmlns:p14="http://schemas.microsoft.com/office/powerpoint/2010/main" val="67312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31683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«Ребёнок – не робот, привязанный к книжкам,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Гулять и играть должен юный мальчишка,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Девчонка не хочет всегда сидеть дома, –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Такая проблема всем взрослым знакома!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всё же ребёнка заставить учиться,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книжкой упорно весь вечер сидеть,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надо ребёнка ругать бесконечно.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Попробуйте лучше в нём волю развить,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ним вместе вам надо учиться, конечно,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главное – просто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 любить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2050" name="Picture 2" descr="https://kharkiv.web2ua.com/wp-content/uploads/sites/3/2017/11/97861_iz_harkovskoj_shkoly_jevakuirovali_uchen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81" y="0"/>
            <a:ext cx="324036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hildpages.ru/wp-content/uploads/2016/04/shkol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14" y="4365104"/>
            <a:ext cx="313184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zen_doc/230865/pub_5c488799274d4800af6a65f4_5c4887ed23354300b1875c53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13987"/>
            <a:ext cx="32038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5172" y="980728"/>
            <a:ext cx="549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Century Schoolbook" pitchFamily="18" charset="0"/>
              </a:rPr>
              <a:t>СПАСИБО 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  <a:latin typeface="Century Schoolbook" pitchFamily="18" charset="0"/>
              </a:rPr>
              <a:t>ЗА 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  <a:latin typeface="Century Schoolbook" pitchFamily="18" charset="0"/>
              </a:rPr>
              <a:t>ВНИМАНИЕ</a:t>
            </a:r>
            <a:endParaRPr lang="ru-RU" sz="60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8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620688"/>
            <a:ext cx="621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</a:rPr>
              <a:t>Речицкий</a:t>
            </a: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 социально-педагогический центр</a:t>
            </a:r>
            <a:endParaRPr lang="ru-RU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060848"/>
            <a:ext cx="7700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entury Schoolbook" pitchFamily="18" charset="0"/>
              </a:rPr>
              <a:t>Учебная мотивация </a:t>
            </a:r>
            <a:endParaRPr lang="ru-RU" sz="36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как </a:t>
            </a:r>
            <a:r>
              <a:rPr lang="ru-RU" sz="3600" b="1" dirty="0">
                <a:solidFill>
                  <a:srgbClr val="002060"/>
                </a:solidFill>
                <a:latin typeface="Century Schoolbook" pitchFamily="18" charset="0"/>
              </a:rPr>
              <a:t>необходимое условие </a:t>
            </a:r>
            <a:endParaRPr lang="ru-RU" sz="36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entury Schoolbook" pitchFamily="18" charset="0"/>
              </a:rPr>
              <a:t>эффективного </a:t>
            </a:r>
            <a:r>
              <a:rPr lang="ru-RU" sz="3600" b="1" dirty="0">
                <a:solidFill>
                  <a:srgbClr val="002060"/>
                </a:solidFill>
                <a:latin typeface="Century Schoolbook" pitchFamily="18" charset="0"/>
              </a:rPr>
              <a:t>обучения приёмных детей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646172"/>
            <a:ext cx="7647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Century Schoolbook" pitchFamily="18" charset="0"/>
            </a:endParaRPr>
          </a:p>
          <a:p>
            <a:pPr algn="ctr"/>
            <a:endParaRPr lang="ru-RU" dirty="0">
              <a:latin typeface="Century Schoolbook" pitchFamily="18" charset="0"/>
            </a:endParaRPr>
          </a:p>
          <a:p>
            <a:pPr algn="ctr"/>
            <a:endParaRPr lang="ru-RU" dirty="0" smtClean="0">
              <a:latin typeface="Century Schoolbook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Радченко Галина Владимировна</a:t>
            </a:r>
            <a:r>
              <a:rPr lang="ru-RU" dirty="0" smtClean="0">
                <a:solidFill>
                  <a:srgbClr val="002060"/>
                </a:solidFill>
                <a:latin typeface="Century Schoolbook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entury Schoolbook" pitchFamily="18" charset="0"/>
              </a:rPr>
              <a:t>заведующий отделом поддержки семей, принявших на воспитание детей-сирот, детей, оставшихся без попечения родителей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9644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</a:t>
            </a:r>
            <a:r>
              <a:rPr lang="ru-RU" sz="3200" b="1" dirty="0">
                <a:solidFill>
                  <a:srgbClr val="002060"/>
                </a:solidFill>
                <a:latin typeface="Century Schoolbook" pitchFamily="18" charset="0"/>
              </a:rPr>
              <a:t>Можно привести коня к водопою, </a:t>
            </a:r>
            <a:endParaRPr lang="ru-RU" sz="32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Century Schoolbook" pitchFamily="18" charset="0"/>
              </a:rPr>
              <a:t>         но </a:t>
            </a:r>
            <a:r>
              <a:rPr lang="ru-RU" sz="3200" b="1" dirty="0">
                <a:solidFill>
                  <a:srgbClr val="002060"/>
                </a:solidFill>
                <a:latin typeface="Century Schoolbook" pitchFamily="18" charset="0"/>
              </a:rPr>
              <a:t>заставить его напиться нельзя</a:t>
            </a:r>
            <a:r>
              <a:rPr lang="ru-RU" sz="3200" b="1" dirty="0" smtClean="0">
                <a:solidFill>
                  <a:srgbClr val="002060"/>
                </a:solidFill>
                <a:latin typeface="Century Schoolbook" pitchFamily="18" charset="0"/>
              </a:rPr>
              <a:t>».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                                                       (древняя мудрость)</a:t>
            </a:r>
            <a:endParaRPr lang="ru-RU" sz="28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1756" y="2348880"/>
            <a:ext cx="44822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entury Schoolbook" pitchFamily="18" charset="0"/>
              </a:rPr>
              <a:t>Как же пробудить желание </a:t>
            </a:r>
            <a:endParaRPr lang="ru-RU" sz="2800" b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« </a:t>
            </a:r>
            <a:r>
              <a:rPr lang="ru-RU" sz="2800" b="1" dirty="0">
                <a:solidFill>
                  <a:srgbClr val="C00000"/>
                </a:solidFill>
                <a:latin typeface="Century Schoolbook" pitchFamily="18" charset="0"/>
              </a:rPr>
              <a:t>напиться» из источника знаний</a:t>
            </a:r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</a:p>
          <a:p>
            <a:endParaRPr lang="ru-RU" sz="2800" b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entury Schoolbook" pitchFamily="18" charset="0"/>
              </a:rPr>
              <a:t>Как мотивировать </a:t>
            </a:r>
            <a:endParaRPr lang="ru-RU" sz="2800" b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познавательную </a:t>
            </a:r>
            <a:r>
              <a:rPr lang="ru-RU" sz="2800" b="1" dirty="0">
                <a:solidFill>
                  <a:srgbClr val="C00000"/>
                </a:solidFill>
                <a:latin typeface="Century Schoolbook" pitchFamily="18" charset="0"/>
              </a:rPr>
              <a:t>деятельность?</a:t>
            </a:r>
          </a:p>
          <a:p>
            <a:endParaRPr lang="ru-RU" dirty="0"/>
          </a:p>
        </p:txBody>
      </p:sp>
      <p:pic>
        <p:nvPicPr>
          <p:cNvPr id="4" name="Picture 2" descr="https://images.inlearno.ru/post_preview/f4212748e1073f0a46d2ba9f0f803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78802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1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354" y="69269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Учение для школьника — трудное занятие.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19" y="1412776"/>
            <a:ext cx="65220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Основная задача –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формирование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развитие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у ребёнка </a:t>
            </a: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положительной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мотивации </a:t>
            </a: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к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учебной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деятельности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501008"/>
            <a:ext cx="810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Успех, как известно, рождает успех.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4437112"/>
            <a:ext cx="6522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Главная заповедь учителя и родителей – </a:t>
            </a: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заметить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даже самое маленькое продвижение ученика вперёд </a:t>
            </a: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и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Schoolbook" pitchFamily="18" charset="0"/>
              </a:rPr>
              <a:t>поддержать его успех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827584" y="1772817"/>
            <a:ext cx="936104" cy="6120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flipV="1">
            <a:off x="755576" y="5157192"/>
            <a:ext cx="1008112" cy="648072"/>
          </a:xfrm>
          <a:prstGeom prst="stripedRightArrow">
            <a:avLst>
              <a:gd name="adj1" fmla="val 50000"/>
              <a:gd name="adj2" fmla="val 52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2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22" y="240769"/>
            <a:ext cx="88569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Century Schoolbook" pitchFamily="18" charset="0"/>
              </a:rPr>
              <a:t>Мотива́ция</a:t>
            </a:r>
            <a:r>
              <a:rPr lang="ru-RU" sz="2400" dirty="0">
                <a:solidFill>
                  <a:schemeClr val="tx2"/>
                </a:solidFill>
                <a:latin typeface="Century Schoolbook" pitchFamily="18" charset="0"/>
              </a:rPr>
              <a:t> (от лат. </a:t>
            </a:r>
            <a:r>
              <a:rPr lang="ru-RU" sz="2400" dirty="0" err="1">
                <a:solidFill>
                  <a:schemeClr val="tx2"/>
                </a:solidFill>
                <a:latin typeface="Century Schoolbook" pitchFamily="18" charset="0"/>
              </a:rPr>
              <a:t>movere</a:t>
            </a:r>
            <a:r>
              <a:rPr lang="ru-RU" sz="2400" dirty="0">
                <a:solidFill>
                  <a:schemeClr val="tx2"/>
                </a:solidFill>
                <a:latin typeface="Century Schoolbook" pitchFamily="18" charset="0"/>
              </a:rPr>
              <a:t>) — побуждение к действию; психофизиологический процесс, управляющий поведением человека, задающий его направленность, организацию, активность и устойчивость</a:t>
            </a:r>
            <a:r>
              <a:rPr lang="ru-RU" sz="2400" dirty="0" smtClean="0">
                <a:solidFill>
                  <a:schemeClr val="tx2"/>
                </a:solidFill>
                <a:latin typeface="Century Schoolbook" pitchFamily="18" charset="0"/>
              </a:rPr>
              <a:t>...</a:t>
            </a:r>
          </a:p>
          <a:p>
            <a:pPr algn="ctr"/>
            <a:endParaRPr lang="ru-RU" sz="2400" dirty="0" smtClean="0">
              <a:solidFill>
                <a:schemeClr val="tx2"/>
              </a:solidFill>
              <a:latin typeface="Century Schoolbook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Century Schoolbook" pitchFamily="18" charset="0"/>
              </a:rPr>
              <a:t>Под </a:t>
            </a:r>
            <a:r>
              <a:rPr lang="ru-RU" sz="2400" b="1" dirty="0">
                <a:solidFill>
                  <a:srgbClr val="C00000"/>
                </a:solidFill>
                <a:latin typeface="Century Schoolbook" pitchFamily="18" charset="0"/>
              </a:rPr>
              <a:t>мотивом учения </a:t>
            </a:r>
            <a:r>
              <a:rPr lang="ru-RU" sz="2400" dirty="0">
                <a:solidFill>
                  <a:schemeClr val="tx2"/>
                </a:solidFill>
                <a:latin typeface="Century Schoolbook" pitchFamily="18" charset="0"/>
              </a:rPr>
              <a:t>мы понимаем то, ради чего учится ребенок, что побуждает его учиться.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933056"/>
            <a:ext cx="8585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  <a:p>
            <a:endParaRPr lang="ru-RU" sz="3600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мотивированный               успешный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       человек                         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человек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4716016" y="5263289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https://shkolazhizni.ru/img/content/i156/156746_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" y="2924944"/>
            <a:ext cx="3008110" cy="23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comfedcu.org/wp-content/uploads/2017/11/blog_g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5"/>
            <a:ext cx="3024336" cy="23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bs.twimg.com/media/EDFe6rCXoAEI1sF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5"/>
            <a:ext cx="3059832" cy="23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7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96944" cy="640871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u="sng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Уровни </a:t>
            </a:r>
            <a:r>
              <a:rPr lang="ru-RU" sz="2800" b="1" u="sng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учебной мотивации:</a:t>
            </a:r>
          </a:p>
          <a:p>
            <a:pPr marL="45720" indent="0" algn="just">
              <a:buNone/>
            </a:pPr>
            <a:r>
              <a:rPr lang="ru-RU" sz="2000" b="1" dirty="0">
                <a:solidFill>
                  <a:srgbClr val="0E2C23"/>
                </a:solidFill>
                <a:latin typeface="Century Schoolbook" pitchFamily="18" charset="0"/>
              </a:rPr>
              <a:t>Первый уровень</a:t>
            </a:r>
            <a:r>
              <a:rPr lang="ru-RU" sz="2000" dirty="0">
                <a:solidFill>
                  <a:srgbClr val="0E2C23"/>
                </a:solidFill>
                <a:latin typeface="Century Schoolbook" pitchFamily="18" charset="0"/>
              </a:rPr>
              <a:t> – </a:t>
            </a:r>
            <a:r>
              <a:rPr lang="ru-RU" sz="2000" dirty="0" smtClean="0">
                <a:solidFill>
                  <a:srgbClr val="0E2C23"/>
                </a:solidFill>
                <a:latin typeface="Century Schoolbook" pitchFamily="18" charset="0"/>
              </a:rPr>
              <a:t>высокий. У </a:t>
            </a:r>
            <a:r>
              <a:rPr lang="ru-RU" sz="2000" dirty="0">
                <a:solidFill>
                  <a:srgbClr val="0E2C23"/>
                </a:solidFill>
                <a:latin typeface="Century Schoolbook" pitchFamily="18" charset="0"/>
              </a:rPr>
              <a:t>таких детей есть познавательный мотив, стремление наиболее успешно выполнять все </a:t>
            </a:r>
            <a:r>
              <a:rPr lang="ru-RU" sz="2000" dirty="0" smtClean="0">
                <a:solidFill>
                  <a:srgbClr val="0E2C23"/>
                </a:solidFill>
                <a:latin typeface="Century Schoolbook" pitchFamily="18" charset="0"/>
              </a:rPr>
              <a:t>предъявляемые </a:t>
            </a:r>
            <a:r>
              <a:rPr lang="ru-RU" sz="2000" dirty="0">
                <a:solidFill>
                  <a:srgbClr val="0E2C23"/>
                </a:solidFill>
                <a:latin typeface="Century Schoolbook" pitchFamily="18" charset="0"/>
              </a:rPr>
              <a:t>школьные </a:t>
            </a:r>
            <a:r>
              <a:rPr lang="ru-RU" sz="2000" dirty="0" smtClean="0">
                <a:solidFill>
                  <a:srgbClr val="0E2C23"/>
                </a:solidFill>
                <a:latin typeface="Century Schoolbook" pitchFamily="18" charset="0"/>
              </a:rPr>
              <a:t>требования. </a:t>
            </a:r>
          </a:p>
          <a:p>
            <a:pPr marL="45720" indent="0" algn="just">
              <a:buNone/>
            </a:pPr>
            <a:r>
              <a:rPr lang="ru-RU" sz="2000" b="1" dirty="0">
                <a:solidFill>
                  <a:srgbClr val="0E2C23"/>
                </a:solidFill>
                <a:latin typeface="Century Schoolbook" pitchFamily="18" charset="0"/>
              </a:rPr>
              <a:t>Второй уровень</a:t>
            </a:r>
            <a:r>
              <a:rPr lang="ru-RU" sz="2000" dirty="0">
                <a:solidFill>
                  <a:srgbClr val="0E2C23"/>
                </a:solidFill>
                <a:latin typeface="Century Schoolbook" pitchFamily="18" charset="0"/>
              </a:rPr>
              <a:t> – хорошая школьная мотивация. </a:t>
            </a:r>
            <a:r>
              <a:rPr lang="ru-RU" sz="2000" dirty="0" smtClean="0">
                <a:solidFill>
                  <a:srgbClr val="0E2C23"/>
                </a:solidFill>
                <a:latin typeface="Century Schoolbook" pitchFamily="18" charset="0"/>
              </a:rPr>
              <a:t>Учащиеся </a:t>
            </a:r>
            <a:r>
              <a:rPr lang="ru-RU" sz="2000" dirty="0">
                <a:solidFill>
                  <a:srgbClr val="0E2C23"/>
                </a:solidFill>
                <a:latin typeface="Century Schoolbook" pitchFamily="18" charset="0"/>
              </a:rPr>
              <a:t>успешно </a:t>
            </a:r>
            <a:r>
              <a:rPr lang="ru-RU" sz="2000" dirty="0" smtClean="0">
                <a:solidFill>
                  <a:srgbClr val="0E2C23"/>
                </a:solidFill>
                <a:latin typeface="Century Schoolbook" pitchFamily="18" charset="0"/>
              </a:rPr>
              <a:t>справляются </a:t>
            </a:r>
            <a:r>
              <a:rPr lang="ru-RU" sz="2000" dirty="0">
                <a:solidFill>
                  <a:srgbClr val="0E2C23"/>
                </a:solidFill>
                <a:latin typeface="Century Schoolbook" pitchFamily="18" charset="0"/>
              </a:rPr>
              <a:t>с учебной </a:t>
            </a:r>
            <a:r>
              <a:rPr lang="ru-RU" sz="2000" dirty="0" smtClean="0">
                <a:solidFill>
                  <a:srgbClr val="0E2C23"/>
                </a:solidFill>
                <a:latin typeface="Century Schoolbook" pitchFamily="18" charset="0"/>
              </a:rPr>
              <a:t>деятельностью. </a:t>
            </a:r>
          </a:p>
          <a:p>
            <a:pPr marL="45720" indent="0" algn="just">
              <a:buNone/>
            </a:pPr>
            <a:r>
              <a:rPr lang="ru-RU" sz="2000" b="1" dirty="0">
                <a:solidFill>
                  <a:srgbClr val="0E2C23"/>
                </a:solidFill>
                <a:latin typeface="Century Schoolbook" pitchFamily="18" charset="0"/>
              </a:rPr>
              <a:t>Третий уровень</a:t>
            </a:r>
            <a:r>
              <a:rPr lang="ru-RU" sz="2000" dirty="0">
                <a:solidFill>
                  <a:srgbClr val="0E2C23"/>
                </a:solidFill>
                <a:latin typeface="Century Schoolbook" pitchFamily="18" charset="0"/>
              </a:rPr>
              <a:t> – положительное отношение к школе, однако школа привлекает таких детей вовсе не учебной деятельностью. Они достаточно комфортно чувствуют себя в школе, общаясь с друзьями, с учителями. </a:t>
            </a:r>
            <a:r>
              <a:rPr lang="ru-RU" sz="2000" dirty="0" smtClean="0">
                <a:solidFill>
                  <a:srgbClr val="0E2C23"/>
                </a:solidFill>
                <a:latin typeface="Century Schoolbook" pitchFamily="18" charset="0"/>
              </a:rPr>
              <a:t>Познавательные </a:t>
            </a:r>
            <a:r>
              <a:rPr lang="ru-RU" sz="2000" dirty="0">
                <a:solidFill>
                  <a:srgbClr val="0E2C23"/>
                </a:solidFill>
                <a:latin typeface="Century Schoolbook" pitchFamily="18" charset="0"/>
              </a:rPr>
              <a:t>мотивы у таких детей сформированы в меньшей степени, и учебный процесс их мало привлекает.</a:t>
            </a:r>
          </a:p>
          <a:p>
            <a:pPr marL="45720" indent="0" algn="just">
              <a:buNone/>
            </a:pPr>
            <a:r>
              <a:rPr lang="ru-RU" sz="2000" b="1" dirty="0" smtClean="0">
                <a:solidFill>
                  <a:srgbClr val="0E2C23"/>
                </a:solidFill>
                <a:latin typeface="Century Schoolbook" pitchFamily="18" charset="0"/>
              </a:rPr>
              <a:t>Четвертый </a:t>
            </a:r>
            <a:r>
              <a:rPr lang="ru-RU" sz="2000" b="1" dirty="0">
                <a:solidFill>
                  <a:srgbClr val="0E2C23"/>
                </a:solidFill>
                <a:latin typeface="Century Schoolbook" pitchFamily="18" charset="0"/>
              </a:rPr>
              <a:t>уровень</a:t>
            </a:r>
            <a:r>
              <a:rPr lang="ru-RU" sz="2000" dirty="0">
                <a:solidFill>
                  <a:srgbClr val="0E2C23"/>
                </a:solidFill>
                <a:latin typeface="Century Schoolbook" pitchFamily="18" charset="0"/>
              </a:rPr>
              <a:t> – низкая школьная мотивация. Эти дети посещают школу неохотно, предпочитают пропускать занятия. На уроках часто занимаются посторонними делами, играми. Испытывают серьезные затруднения в учебной деятельности</a:t>
            </a:r>
            <a:r>
              <a:rPr lang="ru-RU" sz="2000" dirty="0">
                <a:solidFill>
                  <a:srgbClr val="0E2C23"/>
                </a:solidFill>
              </a:rPr>
              <a:t>.</a:t>
            </a:r>
            <a:endParaRPr lang="ru-RU" sz="2000" dirty="0">
              <a:solidFill>
                <a:srgbClr val="0E2C23"/>
              </a:solidFill>
              <a:latin typeface="Century Schoolbook" pitchFamily="18" charset="0"/>
            </a:endParaRPr>
          </a:p>
          <a:p>
            <a:pPr marL="45720" indent="0" algn="just">
              <a:buNone/>
            </a:pPr>
            <a:r>
              <a:rPr lang="ru-RU" sz="2000" b="1" dirty="0">
                <a:solidFill>
                  <a:srgbClr val="0E2C23"/>
                </a:solidFill>
                <a:latin typeface="Century Schoolbook" pitchFamily="18" charset="0"/>
              </a:rPr>
              <a:t>Пятый уровень</a:t>
            </a:r>
            <a:r>
              <a:rPr lang="ru-RU" sz="2000" dirty="0">
                <a:solidFill>
                  <a:srgbClr val="0E2C23"/>
                </a:solidFill>
                <a:latin typeface="Century Schoolbook" pitchFamily="18" charset="0"/>
              </a:rPr>
              <a:t> – негативное отношение к школе. Такие дети испытывают серьезные трудности в </a:t>
            </a:r>
            <a:r>
              <a:rPr lang="ru-RU" sz="2000" dirty="0" smtClean="0">
                <a:solidFill>
                  <a:srgbClr val="0E2C23"/>
                </a:solidFill>
                <a:latin typeface="Century Schoolbook" pitchFamily="18" charset="0"/>
              </a:rPr>
              <a:t>обучении.</a:t>
            </a:r>
            <a:endParaRPr lang="ru-RU" sz="2000" dirty="0">
              <a:solidFill>
                <a:srgbClr val="0E2C23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5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480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u="sng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Причины низкого уровня мотивации: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  <a:p>
            <a:r>
              <a:rPr lang="ru-RU" dirty="0" smtClean="0"/>
              <a:t>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неумение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учиться;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недостающие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средства учения (плохо развитые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познавательные способности);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поведение родителей;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отсутствие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познавательных ценностей в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семье;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дефицит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внимания со стороны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взрослого;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недостаток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в новых ощущениях, слишком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pPr marL="4572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большая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опека родителей, хорошая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обеспеченность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ребенка всем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необходимым   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раньше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, чем он этого захочет. </a:t>
            </a:r>
          </a:p>
        </p:txBody>
      </p:sp>
    </p:spTree>
    <p:extLst>
      <p:ext uri="{BB962C8B-B14F-4D97-AF65-F5344CB8AC3E}">
        <p14:creationId xmlns:p14="http://schemas.microsoft.com/office/powerpoint/2010/main" val="179981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12968" cy="6336704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Вопрос анкеты: «Почему ты учишься?»</a:t>
            </a:r>
          </a:p>
          <a:p>
            <a:pPr marL="45720" indent="0">
              <a:buNone/>
            </a:pPr>
            <a:r>
              <a:rPr lang="ru-RU" sz="3400" u="sng" dirty="0" smtClean="0">
                <a:solidFill>
                  <a:srgbClr val="00B050"/>
                </a:solidFill>
                <a:latin typeface="Century Schoolbook" pitchFamily="18" charset="0"/>
              </a:rPr>
              <a:t>Ответы детей:</a:t>
            </a:r>
          </a:p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    -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заставляют родители;</a:t>
            </a:r>
          </a:p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   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- надо, потому что все должны учиться;</a:t>
            </a:r>
          </a:p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    - чтобы узнать много интересного;</a:t>
            </a:r>
          </a:p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    - чтобы получить образование и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куда-</a:t>
            </a:r>
          </a:p>
          <a:p>
            <a:pPr marL="45720" indent="0">
              <a:buNone/>
            </a:pP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        </a:t>
            </a:r>
            <a:r>
              <a:rPr lang="ru-RU" sz="3400" dirty="0" err="1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нибудь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поступить;</a:t>
            </a:r>
          </a:p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    - хочу получить знания, чтобы </a:t>
            </a:r>
            <a:endParaRPr lang="ru-RU" sz="3400" dirty="0" smtClean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pPr marL="45720" indent="0">
              <a:buNone/>
            </a:pP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        обеспечить </a:t>
            </a:r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себя в будущем;</a:t>
            </a:r>
          </a:p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    - чтобы быть умным и многого добиться;</a:t>
            </a:r>
          </a:p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    - содержать семью;</a:t>
            </a:r>
          </a:p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    - чтобы узнать много интересного;</a:t>
            </a:r>
          </a:p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         - нравится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учиться.</a:t>
            </a:r>
            <a:endParaRPr lang="ru-RU" sz="3400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64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5527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entury Schoolbook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Учёба в школе</a:t>
            </a:r>
          </a:p>
          <a:p>
            <a:pPr marL="45720" indent="0">
              <a:buNone/>
            </a:pPr>
            <a:r>
              <a:rPr lang="ru-RU" sz="2800" i="1" u="sng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Задачи взрослых: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н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е погасить стремление ребёнка к познанию;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д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ополнить его новыми мотивами;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оздавать своеобразные «ситуации успеха».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Домашнее задание</a:t>
            </a:r>
          </a:p>
          <a:p>
            <a:pPr marL="45720" indent="0">
              <a:buNone/>
            </a:pPr>
            <a:r>
              <a:rPr lang="ru-RU" sz="2800" i="1" u="sng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Основные цели: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з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акрепить полученные знания;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п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отренироваться в выполнении простых  и сложных заданий;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п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роверить себя;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развить навыки самостоятельной работы.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17302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370</TotalTime>
  <Words>784</Words>
  <Application>Microsoft Office PowerPoint</Application>
  <PresentationFormat>Экран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Приют</dc:creator>
  <cp:lastModifiedBy>Пользователь Windows</cp:lastModifiedBy>
  <cp:revision>36</cp:revision>
  <dcterms:created xsi:type="dcterms:W3CDTF">2019-11-16T11:50:43Z</dcterms:created>
  <dcterms:modified xsi:type="dcterms:W3CDTF">2019-11-20T09:53:26Z</dcterms:modified>
</cp:coreProperties>
</file>