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77" r:id="rId21"/>
    <p:sldId id="28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82A7F-BA7A-4FAF-8D66-9F5EE3CC60A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93D794-6440-4737-8141-B961A7EB9A38}">
      <dgm:prSet phldrT="[Текст]"/>
      <dgm:spPr/>
      <dgm:t>
        <a:bodyPr/>
        <a:lstStyle/>
        <a:p>
          <a:r>
            <a:rPr lang="ru-RU" dirty="0"/>
            <a:t>мир сбережений </a:t>
          </a:r>
        </a:p>
      </dgm:t>
    </dgm:pt>
    <dgm:pt modelId="{CAC0EE6C-726E-491D-B75A-255B1FC9B3AF}" type="parTrans" cxnId="{7E42CEB7-6946-4E33-BC40-791E88C2D882}">
      <dgm:prSet/>
      <dgm:spPr/>
      <dgm:t>
        <a:bodyPr/>
        <a:lstStyle/>
        <a:p>
          <a:endParaRPr lang="ru-RU"/>
        </a:p>
      </dgm:t>
    </dgm:pt>
    <dgm:pt modelId="{3CA964AF-77EE-4B02-82DB-01DF31DBAAEF}" type="sibTrans" cxnId="{7E42CEB7-6946-4E33-BC40-791E88C2D882}">
      <dgm:prSet/>
      <dgm:spPr/>
      <dgm:t>
        <a:bodyPr/>
        <a:lstStyle/>
        <a:p>
          <a:endParaRPr lang="ru-RU"/>
        </a:p>
      </dgm:t>
    </dgm:pt>
    <dgm:pt modelId="{D8DCBA57-7128-4E1F-8251-1FAD8124C3E5}">
      <dgm:prSet phldrT="[Текст]" custT="1"/>
      <dgm:spPr/>
      <dgm:t>
        <a:bodyPr/>
        <a:lstStyle/>
        <a:p>
          <a:r>
            <a:rPr lang="ru-RU" sz="3200" dirty="0"/>
            <a:t>Мир покупок</a:t>
          </a:r>
        </a:p>
      </dgm:t>
    </dgm:pt>
    <dgm:pt modelId="{2D234FF2-CBD3-40A3-A517-6ED6A85BE6B9}" type="parTrans" cxnId="{03F08058-BE53-4803-94E7-54CBEA76FD82}">
      <dgm:prSet/>
      <dgm:spPr/>
      <dgm:t>
        <a:bodyPr/>
        <a:lstStyle/>
        <a:p>
          <a:endParaRPr lang="ru-RU"/>
        </a:p>
      </dgm:t>
    </dgm:pt>
    <dgm:pt modelId="{16BED152-8CC8-439E-AA9E-C5ED372F8091}" type="sibTrans" cxnId="{03F08058-BE53-4803-94E7-54CBEA76FD82}">
      <dgm:prSet/>
      <dgm:spPr/>
      <dgm:t>
        <a:bodyPr/>
        <a:lstStyle/>
        <a:p>
          <a:endParaRPr lang="ru-RU"/>
        </a:p>
      </dgm:t>
    </dgm:pt>
    <dgm:pt modelId="{5D18BC3F-B79B-48E0-AAD0-B2D6EE37313D}">
      <dgm:prSet phldrT="[Текст]" custT="1"/>
      <dgm:spPr/>
      <dgm:t>
        <a:bodyPr/>
        <a:lstStyle/>
        <a:p>
          <a:r>
            <a:rPr lang="ru-RU" sz="2000" dirty="0"/>
            <a:t>Мир инвестиций</a:t>
          </a:r>
        </a:p>
      </dgm:t>
    </dgm:pt>
    <dgm:pt modelId="{35391846-F0FD-452E-AA50-5924E2AC3DB4}" type="parTrans" cxnId="{3B9440A2-EB87-495E-9DF8-0D92937E9443}">
      <dgm:prSet/>
      <dgm:spPr/>
      <dgm:t>
        <a:bodyPr/>
        <a:lstStyle/>
        <a:p>
          <a:endParaRPr lang="ru-RU"/>
        </a:p>
      </dgm:t>
    </dgm:pt>
    <dgm:pt modelId="{7601CFB9-57CC-4F92-9980-0B1727FCEA20}" type="sibTrans" cxnId="{3B9440A2-EB87-495E-9DF8-0D92937E9443}">
      <dgm:prSet/>
      <dgm:spPr/>
      <dgm:t>
        <a:bodyPr/>
        <a:lstStyle/>
        <a:p>
          <a:endParaRPr lang="ru-RU"/>
        </a:p>
      </dgm:t>
    </dgm:pt>
    <dgm:pt modelId="{C1E25DE6-A4DB-4857-90F1-E0393200076A}" type="pres">
      <dgm:prSet presAssocID="{27282A7F-BA7A-4FAF-8D66-9F5EE3CC60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84317F-2FA0-4BD0-BF64-E8DEA8E82C60}" type="pres">
      <dgm:prSet presAssocID="{3893D794-6440-4737-8141-B961A7EB9A38}" presName="node" presStyleLbl="node1" presStyleIdx="0" presStyleCnt="3" custRadScaleRad="242855" custRadScaleInc="-134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070ED-71B5-48A4-BF6C-0AA7E06141A6}" type="pres">
      <dgm:prSet presAssocID="{3CA964AF-77EE-4B02-82DB-01DF31DBAAEF}" presName="sibTrans" presStyleLbl="sibTrans2D1" presStyleIdx="0" presStyleCnt="3" custAng="3565302" custScaleX="376139" custScaleY="62549" custLinFactX="400000" custLinFactNeighborX="485552" custLinFactNeighborY="-28825"/>
      <dgm:spPr/>
      <dgm:t>
        <a:bodyPr/>
        <a:lstStyle/>
        <a:p>
          <a:endParaRPr lang="ru-RU"/>
        </a:p>
      </dgm:t>
    </dgm:pt>
    <dgm:pt modelId="{415A9933-4A43-486D-A02C-8A79D29BDF00}" type="pres">
      <dgm:prSet presAssocID="{3CA964AF-77EE-4B02-82DB-01DF31DBAAE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C9325AE-CFD2-41BF-A342-4145D55C99E4}" type="pres">
      <dgm:prSet presAssocID="{D8DCBA57-7128-4E1F-8251-1FAD8124C3E5}" presName="node" presStyleLbl="node1" presStyleIdx="1" presStyleCnt="3" custRadScaleRad="108045" custRadScaleInc="23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47F5A-765A-4249-9D59-294CA9EE2C2B}" type="pres">
      <dgm:prSet presAssocID="{16BED152-8CC8-439E-AA9E-C5ED372F8091}" presName="sibTrans" presStyleLbl="sibTrans2D1" presStyleIdx="1" presStyleCnt="3" custAng="8458269" custScaleX="293357" custScaleY="73356" custLinFactX="-300000" custLinFactY="-100000" custLinFactNeighborX="-351441" custLinFactNeighborY="-183339"/>
      <dgm:spPr/>
      <dgm:t>
        <a:bodyPr/>
        <a:lstStyle/>
        <a:p>
          <a:endParaRPr lang="ru-RU"/>
        </a:p>
      </dgm:t>
    </dgm:pt>
    <dgm:pt modelId="{2B65B9A2-43F7-4EB6-8FD8-BEEB58853FC7}" type="pres">
      <dgm:prSet presAssocID="{16BED152-8CC8-439E-AA9E-C5ED372F809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75F2E30-6592-4F51-9C8F-FA08F2C6A4E7}" type="pres">
      <dgm:prSet presAssocID="{5D18BC3F-B79B-48E0-AAD0-B2D6EE37313D}" presName="node" presStyleLbl="node1" presStyleIdx="2" presStyleCnt="3" custScaleX="99337" custRadScaleRad="52939" custRadScaleInc="-216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60068-7044-4390-A990-F06E0014C351}" type="pres">
      <dgm:prSet presAssocID="{7601CFB9-57CC-4F92-9980-0B1727FCEA20}" presName="sibTrans" presStyleLbl="sibTrans2D1" presStyleIdx="2" presStyleCnt="3" custAng="11624982" custScaleX="80533" custScaleY="72084" custLinFactX="100000" custLinFactY="-100000" custLinFactNeighborX="161213" custLinFactNeighborY="-107291"/>
      <dgm:spPr/>
      <dgm:t>
        <a:bodyPr/>
        <a:lstStyle/>
        <a:p>
          <a:endParaRPr lang="ru-RU"/>
        </a:p>
      </dgm:t>
    </dgm:pt>
    <dgm:pt modelId="{95EEF334-4415-46C9-80BB-861D154DE285}" type="pres">
      <dgm:prSet presAssocID="{7601CFB9-57CC-4F92-9980-0B1727FCEA2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4871C16-6F12-4ABC-8C0D-749DA96E1423}" type="presOf" srcId="{7601CFB9-57CC-4F92-9980-0B1727FCEA20}" destId="{95EEF334-4415-46C9-80BB-861D154DE285}" srcOrd="1" destOrd="0" presId="urn:microsoft.com/office/officeart/2005/8/layout/cycle2"/>
    <dgm:cxn modelId="{033E7208-7AC4-49F5-9B9D-2B2DD3CF936A}" type="presOf" srcId="{3CA964AF-77EE-4B02-82DB-01DF31DBAAEF}" destId="{415A9933-4A43-486D-A02C-8A79D29BDF00}" srcOrd="1" destOrd="0" presId="urn:microsoft.com/office/officeart/2005/8/layout/cycle2"/>
    <dgm:cxn modelId="{BEFB2F13-8FA3-4EA6-AF85-75937B6B88E7}" type="presOf" srcId="{D8DCBA57-7128-4E1F-8251-1FAD8124C3E5}" destId="{5C9325AE-CFD2-41BF-A342-4145D55C99E4}" srcOrd="0" destOrd="0" presId="urn:microsoft.com/office/officeart/2005/8/layout/cycle2"/>
    <dgm:cxn modelId="{7E42CEB7-6946-4E33-BC40-791E88C2D882}" srcId="{27282A7F-BA7A-4FAF-8D66-9F5EE3CC60A3}" destId="{3893D794-6440-4737-8141-B961A7EB9A38}" srcOrd="0" destOrd="0" parTransId="{CAC0EE6C-726E-491D-B75A-255B1FC9B3AF}" sibTransId="{3CA964AF-77EE-4B02-82DB-01DF31DBAAEF}"/>
    <dgm:cxn modelId="{9B760062-4305-498B-BBBC-994E353445BD}" type="presOf" srcId="{5D18BC3F-B79B-48E0-AAD0-B2D6EE37313D}" destId="{A75F2E30-6592-4F51-9C8F-FA08F2C6A4E7}" srcOrd="0" destOrd="0" presId="urn:microsoft.com/office/officeart/2005/8/layout/cycle2"/>
    <dgm:cxn modelId="{946C45B4-130C-46E7-9B05-C39B3306E837}" type="presOf" srcId="{16BED152-8CC8-439E-AA9E-C5ED372F8091}" destId="{65E47F5A-765A-4249-9D59-294CA9EE2C2B}" srcOrd="0" destOrd="0" presId="urn:microsoft.com/office/officeart/2005/8/layout/cycle2"/>
    <dgm:cxn modelId="{79B7425C-FAA4-4DB4-9475-6E7A7A4ACFBE}" type="presOf" srcId="{7601CFB9-57CC-4F92-9980-0B1727FCEA20}" destId="{C6A60068-7044-4390-A990-F06E0014C351}" srcOrd="0" destOrd="0" presId="urn:microsoft.com/office/officeart/2005/8/layout/cycle2"/>
    <dgm:cxn modelId="{3B9440A2-EB87-495E-9DF8-0D92937E9443}" srcId="{27282A7F-BA7A-4FAF-8D66-9F5EE3CC60A3}" destId="{5D18BC3F-B79B-48E0-AAD0-B2D6EE37313D}" srcOrd="2" destOrd="0" parTransId="{35391846-F0FD-452E-AA50-5924E2AC3DB4}" sibTransId="{7601CFB9-57CC-4F92-9980-0B1727FCEA20}"/>
    <dgm:cxn modelId="{2D281739-8C8A-4922-B9D8-908002DA45D5}" type="presOf" srcId="{16BED152-8CC8-439E-AA9E-C5ED372F8091}" destId="{2B65B9A2-43F7-4EB6-8FD8-BEEB58853FC7}" srcOrd="1" destOrd="0" presId="urn:microsoft.com/office/officeart/2005/8/layout/cycle2"/>
    <dgm:cxn modelId="{0E0E5A31-D653-4F8D-8B18-CF0012231546}" type="presOf" srcId="{3893D794-6440-4737-8141-B961A7EB9A38}" destId="{9384317F-2FA0-4BD0-BF64-E8DEA8E82C60}" srcOrd="0" destOrd="0" presId="urn:microsoft.com/office/officeart/2005/8/layout/cycle2"/>
    <dgm:cxn modelId="{99F1106B-A2CE-4B1B-AFF3-C9F21CBCFE71}" type="presOf" srcId="{27282A7F-BA7A-4FAF-8D66-9F5EE3CC60A3}" destId="{C1E25DE6-A4DB-4857-90F1-E0393200076A}" srcOrd="0" destOrd="0" presId="urn:microsoft.com/office/officeart/2005/8/layout/cycle2"/>
    <dgm:cxn modelId="{86C1A6E9-3F32-4E8F-AB32-C291B3E66104}" type="presOf" srcId="{3CA964AF-77EE-4B02-82DB-01DF31DBAAEF}" destId="{24F070ED-71B5-48A4-BF6C-0AA7E06141A6}" srcOrd="0" destOrd="0" presId="urn:microsoft.com/office/officeart/2005/8/layout/cycle2"/>
    <dgm:cxn modelId="{03F08058-BE53-4803-94E7-54CBEA76FD82}" srcId="{27282A7F-BA7A-4FAF-8D66-9F5EE3CC60A3}" destId="{D8DCBA57-7128-4E1F-8251-1FAD8124C3E5}" srcOrd="1" destOrd="0" parTransId="{2D234FF2-CBD3-40A3-A517-6ED6A85BE6B9}" sibTransId="{16BED152-8CC8-439E-AA9E-C5ED372F8091}"/>
    <dgm:cxn modelId="{C222A320-77BF-4907-A831-87586CD2289A}" type="presParOf" srcId="{C1E25DE6-A4DB-4857-90F1-E0393200076A}" destId="{9384317F-2FA0-4BD0-BF64-E8DEA8E82C60}" srcOrd="0" destOrd="0" presId="urn:microsoft.com/office/officeart/2005/8/layout/cycle2"/>
    <dgm:cxn modelId="{C4D694E3-27E4-4F60-A6D3-3A784741B27D}" type="presParOf" srcId="{C1E25DE6-A4DB-4857-90F1-E0393200076A}" destId="{24F070ED-71B5-48A4-BF6C-0AA7E06141A6}" srcOrd="1" destOrd="0" presId="urn:microsoft.com/office/officeart/2005/8/layout/cycle2"/>
    <dgm:cxn modelId="{91CB28C3-FD05-435F-9A7B-ACE7E8652132}" type="presParOf" srcId="{24F070ED-71B5-48A4-BF6C-0AA7E06141A6}" destId="{415A9933-4A43-486D-A02C-8A79D29BDF00}" srcOrd="0" destOrd="0" presId="urn:microsoft.com/office/officeart/2005/8/layout/cycle2"/>
    <dgm:cxn modelId="{D6196539-4E5D-4988-8A47-4755237B6693}" type="presParOf" srcId="{C1E25DE6-A4DB-4857-90F1-E0393200076A}" destId="{5C9325AE-CFD2-41BF-A342-4145D55C99E4}" srcOrd="2" destOrd="0" presId="urn:microsoft.com/office/officeart/2005/8/layout/cycle2"/>
    <dgm:cxn modelId="{CBF967DA-CC7B-488E-8F5A-6FA8563ABD2C}" type="presParOf" srcId="{C1E25DE6-A4DB-4857-90F1-E0393200076A}" destId="{65E47F5A-765A-4249-9D59-294CA9EE2C2B}" srcOrd="3" destOrd="0" presId="urn:microsoft.com/office/officeart/2005/8/layout/cycle2"/>
    <dgm:cxn modelId="{B963BE51-FF3F-4E91-B801-560E45F596E9}" type="presParOf" srcId="{65E47F5A-765A-4249-9D59-294CA9EE2C2B}" destId="{2B65B9A2-43F7-4EB6-8FD8-BEEB58853FC7}" srcOrd="0" destOrd="0" presId="urn:microsoft.com/office/officeart/2005/8/layout/cycle2"/>
    <dgm:cxn modelId="{0E18AFBD-F069-4B78-B6EA-930C39F93C2E}" type="presParOf" srcId="{C1E25DE6-A4DB-4857-90F1-E0393200076A}" destId="{A75F2E30-6592-4F51-9C8F-FA08F2C6A4E7}" srcOrd="4" destOrd="0" presId="urn:microsoft.com/office/officeart/2005/8/layout/cycle2"/>
    <dgm:cxn modelId="{CB6F591E-25ED-4779-A724-C1006C090921}" type="presParOf" srcId="{C1E25DE6-A4DB-4857-90F1-E0393200076A}" destId="{C6A60068-7044-4390-A990-F06E0014C351}" srcOrd="5" destOrd="0" presId="urn:microsoft.com/office/officeart/2005/8/layout/cycle2"/>
    <dgm:cxn modelId="{CEE54B3A-A398-4A34-84C5-A32570B07F3A}" type="presParOf" srcId="{C6A60068-7044-4390-A990-F06E0014C351}" destId="{95EEF334-4415-46C9-80BB-861D154DE2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4317F-2FA0-4BD0-BF64-E8DEA8E82C60}">
      <dsp:nvSpPr>
        <dsp:cNvPr id="0" name=""/>
        <dsp:cNvSpPr/>
      </dsp:nvSpPr>
      <dsp:spPr>
        <a:xfrm>
          <a:off x="308190" y="1264294"/>
          <a:ext cx="2355005" cy="2355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мир сбережений </a:t>
          </a:r>
        </a:p>
      </dsp:txBody>
      <dsp:txXfrm>
        <a:off x="653072" y="1609176"/>
        <a:ext cx="1665241" cy="1665241"/>
      </dsp:txXfrm>
    </dsp:sp>
    <dsp:sp modelId="{24F070ED-71B5-48A4-BF6C-0AA7E06141A6}">
      <dsp:nvSpPr>
        <dsp:cNvPr id="0" name=""/>
        <dsp:cNvSpPr/>
      </dsp:nvSpPr>
      <dsp:spPr>
        <a:xfrm rot="4968397">
          <a:off x="5114319" y="2549892"/>
          <a:ext cx="1226326" cy="497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179553" y="2575337"/>
        <a:ext cx="1077182" cy="298288"/>
      </dsp:txXfrm>
    </dsp:sp>
    <dsp:sp modelId="{5C9325AE-CFD2-41BF-A342-4145D55C99E4}">
      <dsp:nvSpPr>
        <dsp:cNvPr id="0" name=""/>
        <dsp:cNvSpPr/>
      </dsp:nvSpPr>
      <dsp:spPr>
        <a:xfrm>
          <a:off x="3034376" y="2443168"/>
          <a:ext cx="2355005" cy="2355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Мир покупок</a:t>
          </a:r>
        </a:p>
      </dsp:txBody>
      <dsp:txXfrm>
        <a:off x="3379258" y="2788050"/>
        <a:ext cx="1665241" cy="1665241"/>
      </dsp:txXfrm>
    </dsp:sp>
    <dsp:sp modelId="{65E47F5A-765A-4249-9D59-294CA9EE2C2B}">
      <dsp:nvSpPr>
        <dsp:cNvPr id="0" name=""/>
        <dsp:cNvSpPr/>
      </dsp:nvSpPr>
      <dsp:spPr>
        <a:xfrm rot="8429492">
          <a:off x="2266301" y="1063887"/>
          <a:ext cx="1296558" cy="583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421233" y="1124857"/>
        <a:ext cx="1121645" cy="349826"/>
      </dsp:txXfrm>
    </dsp:sp>
    <dsp:sp modelId="{A75F2E30-6592-4F51-9C8F-FA08F2C6A4E7}">
      <dsp:nvSpPr>
        <dsp:cNvPr id="0" name=""/>
        <dsp:cNvSpPr/>
      </dsp:nvSpPr>
      <dsp:spPr>
        <a:xfrm>
          <a:off x="6223182" y="2416539"/>
          <a:ext cx="2339392" cy="2355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Мир инвестиций</a:t>
          </a:r>
        </a:p>
      </dsp:txBody>
      <dsp:txXfrm>
        <a:off x="6565778" y="2761421"/>
        <a:ext cx="1654200" cy="1665241"/>
      </dsp:txXfrm>
    </dsp:sp>
    <dsp:sp modelId="{C6A60068-7044-4390-A990-F06E0014C351}">
      <dsp:nvSpPr>
        <dsp:cNvPr id="0" name=""/>
        <dsp:cNvSpPr/>
      </dsp:nvSpPr>
      <dsp:spPr>
        <a:xfrm rot="1487228">
          <a:off x="8795862" y="1095136"/>
          <a:ext cx="1566887" cy="572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8803780" y="1173693"/>
        <a:ext cx="1395007" cy="34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F938-470E-4BFF-BEF6-A67388AC2189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72CAE-6434-4434-AA40-9BD0A33BD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2CAE-6434-4434-AA40-9BD0A33BDE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617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5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6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30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02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57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8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7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2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8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5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EBEA70-69AF-4757-80A5-3380BAC05AC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1D492D-CB8A-4F6B-B29A-010E5742E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97" y="381815"/>
            <a:ext cx="4693998" cy="39286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6CFE7-1B48-4AD2-9A9F-8F5B9D9CC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488908" y="2844487"/>
            <a:ext cx="9755187" cy="1449744"/>
          </a:xfrm>
        </p:spPr>
        <p:txBody>
          <a:bodyPr/>
          <a:lstStyle/>
          <a:p>
            <a:r>
              <a:rPr lang="ru-RU" dirty="0"/>
              <a:t>«Дети и деньги»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AA0A6-E406-495D-855A-A8CE241AC943}"/>
              </a:ext>
            </a:extLst>
          </p:cNvPr>
          <p:cNvSpPr txBox="1"/>
          <p:nvPr/>
        </p:nvSpPr>
        <p:spPr>
          <a:xfrm>
            <a:off x="1589649" y="253218"/>
            <a:ext cx="784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ГУО «Социально-педагогический центр </a:t>
            </a:r>
            <a:r>
              <a:rPr lang="ru-RU" sz="2000" dirty="0" err="1"/>
              <a:t>Поставского</a:t>
            </a:r>
            <a:r>
              <a:rPr lang="ru-RU" sz="2000" dirty="0"/>
              <a:t>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34427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45" y="1460899"/>
            <a:ext cx="6832577" cy="3577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9B08-D97C-4BD5-B951-B29D2EDC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59" y="308934"/>
            <a:ext cx="10396882" cy="1151965"/>
          </a:xfrm>
        </p:spPr>
        <p:txBody>
          <a:bodyPr>
            <a:normAutofit/>
          </a:bodyPr>
          <a:lstStyle/>
          <a:p>
            <a:r>
              <a:rPr lang="ru-RU" sz="6000" u="sng" dirty="0">
                <a:solidFill>
                  <a:srgbClr val="25BA0C"/>
                </a:solidFill>
              </a:rPr>
              <a:t>ЭКОНОМИЧЕСКАЯ 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173122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D4132-FD24-4757-88D6-A8868C5C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u="sng" dirty="0">
                <a:solidFill>
                  <a:srgbClr val="25BA0C"/>
                </a:solidFill>
              </a:rPr>
              <a:t>Мозговой штурм </a:t>
            </a:r>
            <a:br>
              <a:rPr lang="ru-RU" u="sng" dirty="0">
                <a:solidFill>
                  <a:srgbClr val="25BA0C"/>
                </a:solidFill>
              </a:rPr>
            </a:br>
            <a:r>
              <a:rPr lang="ru-RU" u="sng" dirty="0">
                <a:solidFill>
                  <a:srgbClr val="25BA0C"/>
                </a:solidFill>
              </a:rPr>
              <a:t>«закончи фразу»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9DBD1-8F56-4D4C-B83A-CD8576553D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38622" y="1173859"/>
            <a:ext cx="10630341" cy="3311189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Экономика – это…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6900" y="3280769"/>
            <a:ext cx="8034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совокупность отношений, связанных с производством и всей хозяйственной деятельностью людей.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C2E76-A9AB-4DC7-B56F-171BDFD2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25BA0C"/>
                </a:solidFill>
              </a:rPr>
              <a:t>«Закончи фразу»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FD01F-7CEF-46F8-929E-321E10CC05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867642"/>
            <a:ext cx="10394707" cy="3311189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Экономическое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4400" dirty="0">
                <a:solidFill>
                  <a:srgbClr val="FF0000"/>
                </a:solidFill>
              </a:rPr>
              <a:t>воспитание…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F37C30-C441-4D22-ADFE-17EEF65B659D}"/>
              </a:ext>
            </a:extLst>
          </p:cNvPr>
          <p:cNvSpPr/>
          <p:nvPr/>
        </p:nvSpPr>
        <p:spPr>
          <a:xfrm>
            <a:off x="2949526" y="296733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это организованная педагогическая деятельность, направленная на формирование экономического сознания детей.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88D46-6F2D-4425-9090-CCB8974B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solidFill>
                  <a:srgbClr val="25BA0C"/>
                </a:solidFill>
              </a:rPr>
              <a:t>«Отгадайте, из какой сказки </a:t>
            </a:r>
            <a:br>
              <a:rPr lang="ru-RU" u="sng" dirty="0">
                <a:solidFill>
                  <a:srgbClr val="25BA0C"/>
                </a:solidFill>
              </a:rPr>
            </a:br>
            <a:r>
              <a:rPr lang="ru-RU" u="sng" dirty="0">
                <a:solidFill>
                  <a:srgbClr val="25BA0C"/>
                </a:solidFill>
              </a:rPr>
              <a:t>эти слова.»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0B790-76E7-4306-822B-A6D5D2D691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34254"/>
            <a:ext cx="11296524" cy="3586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1. «За последнее время доходы нашего государства уменьшились. После того как был введен налог на воздух, вы стали меньше дышать! Это возмутительно! </a:t>
            </a:r>
            <a:r>
              <a:rPr lang="ru-RU" sz="2800" dirty="0" err="1">
                <a:solidFill>
                  <a:srgbClr val="FF0000"/>
                </a:solidFill>
              </a:rPr>
              <a:t>молчааать</a:t>
            </a:r>
            <a:r>
              <a:rPr lang="ru-RU" sz="2800" dirty="0">
                <a:solidFill>
                  <a:srgbClr val="FF0000"/>
                </a:solidFill>
              </a:rPr>
              <a:t>!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2. «…половина зёрнышка в день, в день это немного. женюсь! А в год? В году 365 дней. По половине зёрнышка в день – 182,5 зерна в год. В год получается не так уж и мало. Нет, не женюсь!»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90D1-0403-4224-9604-F4CDBF4AE928}"/>
              </a:ext>
            </a:extLst>
          </p:cNvPr>
          <p:cNvSpPr txBox="1"/>
          <p:nvPr/>
        </p:nvSpPr>
        <p:spPr>
          <a:xfrm>
            <a:off x="6625883" y="2689308"/>
            <a:ext cx="5458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(Приключения </a:t>
            </a:r>
            <a:r>
              <a:rPr lang="ru-RU" sz="3200" dirty="0" err="1">
                <a:solidFill>
                  <a:srgbClr val="7030A0"/>
                </a:solidFill>
              </a:rPr>
              <a:t>чиполлино</a:t>
            </a:r>
            <a:r>
              <a:rPr lang="ru-RU" sz="3200" dirty="0">
                <a:solidFill>
                  <a:srgbClr val="7030A0"/>
                </a:solidFill>
              </a:rPr>
              <a:t>»)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1F15A-2201-4CC5-B8E4-5FBDC3D6578A}"/>
              </a:ext>
            </a:extLst>
          </p:cNvPr>
          <p:cNvSpPr txBox="1"/>
          <p:nvPr/>
        </p:nvSpPr>
        <p:spPr>
          <a:xfrm>
            <a:off x="7854462" y="4429137"/>
            <a:ext cx="478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(«Дюймовочка»)</a:t>
            </a:r>
          </a:p>
        </p:txBody>
      </p:sp>
    </p:spTree>
    <p:extLst>
      <p:ext uri="{BB962C8B-B14F-4D97-AF65-F5344CB8AC3E}">
        <p14:creationId xmlns:p14="http://schemas.microsoft.com/office/powerpoint/2010/main" val="19063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23313E-A880-4556-A12B-7CB73EDD7A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004" y="1209820"/>
            <a:ext cx="10394707" cy="4459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3. «…понимаете, мальчик, я забыл дома мой кошелёк…вы не можете мне дать взаймы четыре сольдо?...»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4. «Пошел он ко своей землянке, а землянки нет уж и следа. Перед ним изба со светёлкой, с </a:t>
            </a:r>
            <a:r>
              <a:rPr lang="ru-RU" sz="3200" dirty="0" err="1">
                <a:solidFill>
                  <a:srgbClr val="FF0000"/>
                </a:solidFill>
              </a:rPr>
              <a:t>керпичною</a:t>
            </a:r>
            <a:r>
              <a:rPr lang="ru-RU" sz="3200" dirty="0">
                <a:solidFill>
                  <a:srgbClr val="FF0000"/>
                </a:solidFill>
              </a:rPr>
              <a:t>, белёную трубой…»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A1B9-00D6-4F44-AD62-A33CF6F43327}"/>
              </a:ext>
            </a:extLst>
          </p:cNvPr>
          <p:cNvSpPr/>
          <p:nvPr/>
        </p:nvSpPr>
        <p:spPr>
          <a:xfrm>
            <a:off x="815926" y="0"/>
            <a:ext cx="11029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>
                <a:solidFill>
                  <a:srgbClr val="25BA0C"/>
                </a:solidFill>
              </a:rPr>
              <a:t>«Отгадайте, из какой сказки </a:t>
            </a:r>
            <a:br>
              <a:rPr lang="ru-RU" sz="4800" u="sng" dirty="0">
                <a:solidFill>
                  <a:srgbClr val="25BA0C"/>
                </a:solidFill>
              </a:rPr>
            </a:br>
            <a:r>
              <a:rPr lang="ru-RU" sz="4800" u="sng" dirty="0">
                <a:solidFill>
                  <a:srgbClr val="25BA0C"/>
                </a:solidFill>
              </a:rPr>
              <a:t>эти слова»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7BF3E-C920-4003-984F-9FA86D98FA5F}"/>
              </a:ext>
            </a:extLst>
          </p:cNvPr>
          <p:cNvSpPr txBox="1"/>
          <p:nvPr/>
        </p:nvSpPr>
        <p:spPr>
          <a:xfrm>
            <a:off x="2450122" y="2834640"/>
            <a:ext cx="776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(«Золотой ключик, или Приключения Буратино»)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A31E4-7C5E-4A46-8CB8-605FF2E0475A}"/>
              </a:ext>
            </a:extLst>
          </p:cNvPr>
          <p:cNvSpPr txBox="1"/>
          <p:nvPr/>
        </p:nvSpPr>
        <p:spPr>
          <a:xfrm>
            <a:off x="3641187" y="4726744"/>
            <a:ext cx="490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(«Сказка о рыбаке и рыбке»)</a:t>
            </a:r>
          </a:p>
        </p:txBody>
      </p:sp>
    </p:spTree>
    <p:extLst>
      <p:ext uri="{BB962C8B-B14F-4D97-AF65-F5344CB8AC3E}">
        <p14:creationId xmlns:p14="http://schemas.microsoft.com/office/powerpoint/2010/main" val="12424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9D745-7828-4225-AB59-F2A11CF8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04" y="446649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rgbClr val="25BA0C"/>
                </a:solidFill>
              </a:rPr>
              <a:t>«народная мудрость»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F813E-EC68-41D3-90C0-CAEB6E90D6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243" y="1181686"/>
            <a:ext cx="10394707" cy="422103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Продолжите пословицу:</a:t>
            </a:r>
          </a:p>
          <a:p>
            <a:pPr marL="0" indent="0">
              <a:buNone/>
            </a:pPr>
            <a:r>
              <a:rPr lang="ru-RU" sz="2800" dirty="0"/>
              <a:t>1. </a:t>
            </a:r>
            <a:r>
              <a:rPr lang="ru-RU" sz="2800" dirty="0">
                <a:solidFill>
                  <a:srgbClr val="FF0000"/>
                </a:solidFill>
              </a:rPr>
              <a:t>за показ товара… </a:t>
            </a:r>
          </a:p>
          <a:p>
            <a:pPr marL="0" indent="0">
              <a:buNone/>
            </a:pPr>
            <a:r>
              <a:rPr lang="ru-RU" sz="2800" dirty="0"/>
              <a:t>2. </a:t>
            </a:r>
            <a:r>
              <a:rPr lang="ru-RU" sz="2800" dirty="0">
                <a:solidFill>
                  <a:srgbClr val="FF0000"/>
                </a:solidFill>
              </a:rPr>
              <a:t>иному слово не скажи, а только…</a:t>
            </a:r>
          </a:p>
          <a:p>
            <a:pPr marL="0" indent="0">
              <a:buNone/>
            </a:pPr>
            <a:r>
              <a:rPr lang="ru-RU" sz="2800" dirty="0"/>
              <a:t>3. </a:t>
            </a:r>
            <a:r>
              <a:rPr lang="ru-RU" sz="2800" dirty="0">
                <a:solidFill>
                  <a:srgbClr val="FF0000"/>
                </a:solidFill>
              </a:rPr>
              <a:t>копеечка к копеечке - … </a:t>
            </a:r>
          </a:p>
          <a:p>
            <a:pPr marL="0" indent="0">
              <a:buNone/>
            </a:pPr>
            <a:r>
              <a:rPr lang="ru-RU" sz="2800" dirty="0"/>
              <a:t>4. </a:t>
            </a:r>
            <a:r>
              <a:rPr lang="ru-RU" sz="2800" dirty="0">
                <a:solidFill>
                  <a:srgbClr val="FF0000"/>
                </a:solidFill>
              </a:rPr>
              <a:t>Домашняя копейка лучше… </a:t>
            </a:r>
          </a:p>
          <a:p>
            <a:pPr marL="0" indent="0">
              <a:buNone/>
            </a:pPr>
            <a:r>
              <a:rPr lang="ru-RU" sz="2800" dirty="0"/>
              <a:t>5. </a:t>
            </a:r>
            <a:r>
              <a:rPr lang="ru-RU" sz="2800" dirty="0">
                <a:solidFill>
                  <a:srgbClr val="FF0000"/>
                </a:solidFill>
              </a:rPr>
              <a:t>Собирай монеты медные - 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7730C-70C9-42BA-958F-3D054CE497C1}"/>
              </a:ext>
            </a:extLst>
          </p:cNvPr>
          <p:cNvSpPr txBox="1"/>
          <p:nvPr/>
        </p:nvSpPr>
        <p:spPr>
          <a:xfrm>
            <a:off x="6058486" y="2629583"/>
            <a:ext cx="499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(деньги покажи)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FE445-222B-44BF-A6C3-B381CC16378C}"/>
              </a:ext>
            </a:extLst>
          </p:cNvPr>
          <p:cNvSpPr txBox="1"/>
          <p:nvPr/>
        </p:nvSpPr>
        <p:spPr>
          <a:xfrm>
            <a:off x="4409778" y="3343761"/>
            <a:ext cx="403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(рубль набегает)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E0105-265F-4C3F-AF69-0E7E05EAAC23}"/>
              </a:ext>
            </a:extLst>
          </p:cNvPr>
          <p:cNvSpPr txBox="1"/>
          <p:nvPr/>
        </p:nvSpPr>
        <p:spPr>
          <a:xfrm>
            <a:off x="3463509" y="1956918"/>
            <a:ext cx="419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(деньги не берут)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B1F9D-81C3-4C08-B8CA-01680129090D}"/>
              </a:ext>
            </a:extLst>
          </p:cNvPr>
          <p:cNvSpPr txBox="1"/>
          <p:nvPr/>
        </p:nvSpPr>
        <p:spPr>
          <a:xfrm>
            <a:off x="5153465" y="3949575"/>
            <a:ext cx="450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(заезжего рубля)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32A1B-C318-4F17-8312-F06107A45E3F}"/>
              </a:ext>
            </a:extLst>
          </p:cNvPr>
          <p:cNvSpPr txBox="1"/>
          <p:nvPr/>
        </p:nvSpPr>
        <p:spPr>
          <a:xfrm>
            <a:off x="5153465" y="4576427"/>
            <a:ext cx="550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(пригодятся в дни бедные)</a:t>
            </a:r>
          </a:p>
        </p:txBody>
      </p:sp>
    </p:spTree>
    <p:extLst>
      <p:ext uri="{BB962C8B-B14F-4D97-AF65-F5344CB8AC3E}">
        <p14:creationId xmlns:p14="http://schemas.microsoft.com/office/powerpoint/2010/main" val="25511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637E3-7678-4DC3-B65B-A004D855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u="sng" dirty="0">
                <a:solidFill>
                  <a:srgbClr val="25BA0C"/>
                </a:solidFill>
              </a:rPr>
              <a:t>«валюта»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18D20-B46A-4D3A-A316-FF3E2A1336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369" y="1444622"/>
            <a:ext cx="10394707" cy="3533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 </a:t>
            </a:r>
            <a:r>
              <a:rPr lang="ru-RU" sz="2800" dirty="0">
                <a:solidFill>
                  <a:srgbClr val="FF0000"/>
                </a:solidFill>
              </a:rPr>
              <a:t>назовите национальную валюту </a:t>
            </a:r>
            <a:r>
              <a:rPr lang="ru-RU" sz="2800" dirty="0" err="1">
                <a:solidFill>
                  <a:srgbClr val="FF0000"/>
                </a:solidFill>
              </a:rPr>
              <a:t>украины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800" dirty="0"/>
              <a:t>2. </a:t>
            </a:r>
            <a:r>
              <a:rPr lang="ru-RU" sz="2800" dirty="0">
                <a:solidFill>
                  <a:srgbClr val="FF0000"/>
                </a:solidFill>
              </a:rPr>
              <a:t>Назовите национальную валюту </a:t>
            </a:r>
            <a:r>
              <a:rPr lang="ru-RU" sz="2800" dirty="0" err="1">
                <a:solidFill>
                  <a:srgbClr val="FF0000"/>
                </a:solidFill>
              </a:rPr>
              <a:t>Польшы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/>
              <a:t>3. </a:t>
            </a:r>
            <a:r>
              <a:rPr lang="ru-RU" sz="2800" dirty="0">
                <a:solidFill>
                  <a:srgbClr val="FF0000"/>
                </a:solidFill>
              </a:rPr>
              <a:t>назовите национальную валюту </a:t>
            </a:r>
            <a:r>
              <a:rPr lang="ru-RU" sz="2800" dirty="0" err="1">
                <a:solidFill>
                  <a:srgbClr val="FF0000"/>
                </a:solidFill>
              </a:rPr>
              <a:t>чехии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/>
              <a:t>4. </a:t>
            </a:r>
            <a:r>
              <a:rPr lang="ru-RU" sz="2800" dirty="0">
                <a:solidFill>
                  <a:srgbClr val="FF0000"/>
                </a:solidFill>
              </a:rPr>
              <a:t>назовите национальную валюту </a:t>
            </a:r>
            <a:r>
              <a:rPr lang="ru-RU" sz="2800" dirty="0" err="1">
                <a:solidFill>
                  <a:srgbClr val="FF0000"/>
                </a:solidFill>
              </a:rPr>
              <a:t>китая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/>
              <a:t>5. </a:t>
            </a:r>
            <a:r>
              <a:rPr lang="ru-RU" sz="2800" dirty="0">
                <a:solidFill>
                  <a:srgbClr val="FF0000"/>
                </a:solidFill>
              </a:rPr>
              <a:t>назовите национальную валюту </a:t>
            </a:r>
            <a:r>
              <a:rPr lang="ru-RU" sz="2800" dirty="0" err="1">
                <a:solidFill>
                  <a:srgbClr val="FF0000"/>
                </a:solidFill>
              </a:rPr>
              <a:t>великобритании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88417-EFE8-4198-AA8E-F881EB1E7DBE}"/>
              </a:ext>
            </a:extLst>
          </p:cNvPr>
          <p:cNvSpPr txBox="1"/>
          <p:nvPr/>
        </p:nvSpPr>
        <p:spPr>
          <a:xfrm>
            <a:off x="7496909" y="1683436"/>
            <a:ext cx="430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(гривна)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CE12A-4D8E-4E66-8E13-BBC8D928855A}"/>
              </a:ext>
            </a:extLst>
          </p:cNvPr>
          <p:cNvSpPr txBox="1"/>
          <p:nvPr/>
        </p:nvSpPr>
        <p:spPr>
          <a:xfrm>
            <a:off x="7439777" y="2282587"/>
            <a:ext cx="317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(злотый)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F458F-D356-4A8F-81A9-55E4FBD8C2CC}"/>
              </a:ext>
            </a:extLst>
          </p:cNvPr>
          <p:cNvSpPr txBox="1"/>
          <p:nvPr/>
        </p:nvSpPr>
        <p:spPr>
          <a:xfrm>
            <a:off x="6944604" y="2919043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(чешская крона)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595E4-D5EE-49CB-A73A-7001CB624D93}"/>
              </a:ext>
            </a:extLst>
          </p:cNvPr>
          <p:cNvSpPr txBox="1"/>
          <p:nvPr/>
        </p:nvSpPr>
        <p:spPr>
          <a:xfrm>
            <a:off x="7047914" y="3569875"/>
            <a:ext cx="16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(юань)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A16F0-E3BC-4796-9115-BF7E6D5F8296}"/>
              </a:ext>
            </a:extLst>
          </p:cNvPr>
          <p:cNvSpPr txBox="1"/>
          <p:nvPr/>
        </p:nvSpPr>
        <p:spPr>
          <a:xfrm>
            <a:off x="8510954" y="4154650"/>
            <a:ext cx="388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(</a:t>
            </a:r>
            <a:r>
              <a:rPr lang="ru-RU" sz="3200" dirty="0">
                <a:solidFill>
                  <a:srgbClr val="7030A0"/>
                </a:solidFill>
              </a:rPr>
              <a:t>фунт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</a:rPr>
              <a:t>стерлингов</a:t>
            </a:r>
            <a:r>
              <a:rPr lang="ru-RU" sz="28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4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77B2B-11E6-4DCB-8A7A-27952B0E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65" y="221566"/>
            <a:ext cx="10396882" cy="1151965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25BA0C"/>
                </a:solidFill>
              </a:rPr>
              <a:t>«профессионал»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315FC-F537-4D63-9DAC-B87C8640F5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431" y="1470612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/>
              <a:t>1. </a:t>
            </a:r>
            <a:r>
              <a:rPr lang="ru-RU" sz="3200" dirty="0">
                <a:solidFill>
                  <a:srgbClr val="FF0000"/>
                </a:solidFill>
              </a:rPr>
              <a:t>назовите способы бережливого отношения к ресурсам, которым нужно обучать детей. </a:t>
            </a: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/>
              <a:t>2. </a:t>
            </a:r>
            <a:r>
              <a:rPr lang="ru-RU" sz="3200" dirty="0">
                <a:solidFill>
                  <a:srgbClr val="FF0000"/>
                </a:solidFill>
              </a:rPr>
              <a:t>Назовите методы работы по формированию основ экономической культуры у детей.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08BBD-38F3-4374-BCCC-CE2086EFFE2D}"/>
              </a:ext>
            </a:extLst>
          </p:cNvPr>
          <p:cNvSpPr txBox="1"/>
          <p:nvPr/>
        </p:nvSpPr>
        <p:spPr>
          <a:xfrm>
            <a:off x="235779" y="2228671"/>
            <a:ext cx="1095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(выключать воду при намыливании рук, не включать большой напор воды, утеплять окна, не включать одновременно несколько источников света, выключать свет, если нет никого в комнате)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ABEDB-05F5-49F1-88E5-188C204F1CB1}"/>
              </a:ext>
            </a:extLst>
          </p:cNvPr>
          <p:cNvSpPr txBox="1"/>
          <p:nvPr/>
        </p:nvSpPr>
        <p:spPr>
          <a:xfrm>
            <a:off x="284284" y="4570471"/>
            <a:ext cx="10607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(беседы, игры, чтение литературы, наблюдение, экспериментирование, исследование)</a:t>
            </a:r>
          </a:p>
        </p:txBody>
      </p:sp>
    </p:spTree>
    <p:extLst>
      <p:ext uri="{BB962C8B-B14F-4D97-AF65-F5344CB8AC3E}">
        <p14:creationId xmlns:p14="http://schemas.microsoft.com/office/powerpoint/2010/main" val="38312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D8CBF-E553-4317-B5C2-9EE7E169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26" y="277836"/>
            <a:ext cx="10396882" cy="1151965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25BA0C"/>
                </a:solidFill>
              </a:rPr>
              <a:t>«профессионал»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7AC38B-DCFD-41B0-91CE-E0A700C1B2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01" y="1429801"/>
            <a:ext cx="11015173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3. </a:t>
            </a:r>
            <a:r>
              <a:rPr lang="ru-RU" sz="3200" dirty="0">
                <a:solidFill>
                  <a:srgbClr val="FF0000"/>
                </a:solidFill>
              </a:rPr>
              <a:t>решите педагогическую ситуацию: мама с ребенком 4-5 лет идут мимо прилавков магазина. Сын настоятельно требует купить ему очередную игрушку или шоколадку. Мама растерянно смотрит по сторонам, ей неудобно перед людьми. Найдите оптимальный выход из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408123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62760-8FD5-4BCE-832F-4CD8388A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25BA0C"/>
                </a:solidFill>
              </a:rPr>
              <a:t>«у кого больше»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D91A8E-C41A-49DC-8472-538BE4D8CE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2722" y="1050522"/>
            <a:ext cx="8976528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1. </a:t>
            </a:r>
            <a:r>
              <a:rPr lang="ru-RU" sz="3200" dirty="0">
                <a:solidFill>
                  <a:srgbClr val="FF0000"/>
                </a:solidFill>
              </a:rPr>
              <a:t>Перечислите игры способствующие развитию финансовых манипуляций.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63B45-E4C7-4E68-8EC9-46F2FB8E10B6}"/>
              </a:ext>
            </a:extLst>
          </p:cNvPr>
          <p:cNvSpPr txBox="1"/>
          <p:nvPr/>
        </p:nvSpPr>
        <p:spPr>
          <a:xfrm>
            <a:off x="1151375" y="3429000"/>
            <a:ext cx="8667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(«банк», «рекламное агентство», «обмен», «дорого-дешево», «монополия», «семейный бюджет», «товар или услуга») </a:t>
            </a:r>
          </a:p>
        </p:txBody>
      </p:sp>
    </p:spTree>
    <p:extLst>
      <p:ext uri="{BB962C8B-B14F-4D97-AF65-F5344CB8AC3E}">
        <p14:creationId xmlns:p14="http://schemas.microsoft.com/office/powerpoint/2010/main" val="644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50DCE-53B6-4AA4-B61A-D85DFAD8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48" y="325832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7B1B3-B984-4B00-B01B-501B15D6FF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135009"/>
            <a:ext cx="10394707" cy="3311189"/>
          </a:xfrm>
        </p:spPr>
        <p:txBody>
          <a:bodyPr/>
          <a:lstStyle/>
          <a:p>
            <a:r>
              <a:rPr lang="ru-RU" sz="2400" dirty="0"/>
              <a:t>Помочь родителям сформировать у детей правильное отношение к деньгам;</a:t>
            </a:r>
          </a:p>
          <a:p>
            <a:r>
              <a:rPr lang="ru-RU" sz="2400" dirty="0"/>
              <a:t>Способствовать формированию правильного распределения материальных средств;</a:t>
            </a:r>
          </a:p>
          <a:p>
            <a:r>
              <a:rPr lang="ru-RU" sz="2400" dirty="0"/>
              <a:t>Развивать у родителей интерес к совместному общению и обсуждению проблем воспитания детей.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4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7DC05-CE60-422A-82C8-E251DBA5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04" y="769167"/>
            <a:ext cx="10396882" cy="1151965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25BA0C"/>
                </a:solidFill>
              </a:rPr>
              <a:t>«а у нас…»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7E728-9969-4A16-9E87-E7AEBA3214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502" y="769167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Расскажите интересную историю о финансовом воспитании в вашей семье.</a:t>
            </a:r>
          </a:p>
        </p:txBody>
      </p:sp>
    </p:spTree>
    <p:extLst>
      <p:ext uri="{BB962C8B-B14F-4D97-AF65-F5344CB8AC3E}">
        <p14:creationId xmlns:p14="http://schemas.microsoft.com/office/powerpoint/2010/main" val="124283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Рекомендуемая литература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3376" y="880055"/>
            <a:ext cx="10394707" cy="331118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финансового благополучия», Джейн Перл.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 и деньги», 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27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E9AEE-D149-4C8B-88BD-E5362C60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5" y="198002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25BA0C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927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1" y="2930481"/>
            <a:ext cx="4181834" cy="2865201"/>
          </a:xfrm>
          <a:effectLst>
            <a:outerShdw blurRad="50800" dist="50800" dir="8100000" algn="ctr" rotWithShape="0">
              <a:srgbClr val="000000"/>
            </a:outerShdw>
            <a:softEdge rad="889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4591149" y="0"/>
            <a:ext cx="6080114" cy="34702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0259" y="605080"/>
            <a:ext cx="5553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«наука о деньгах - предмет, изучаемый дома, а не в школе»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647" y="3149152"/>
            <a:ext cx="219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Р. КИЙОСАКИ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24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B8F0D-5F1F-415A-B7BE-8D7056D5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33145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/>
              <a:t>Какие азы финансовой грамотности должны знать дети?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CD2E2-99FD-430D-89AE-A31BB5077A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947" y="1659989"/>
            <a:ext cx="13030200" cy="4093698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Понимание функции денег;</a:t>
            </a:r>
          </a:p>
          <a:p>
            <a:r>
              <a:rPr lang="ru-RU" sz="2600" dirty="0"/>
              <a:t>Умение ценить деньги;</a:t>
            </a:r>
          </a:p>
          <a:p>
            <a:r>
              <a:rPr lang="ru-RU" sz="2600" dirty="0"/>
              <a:t>Умение считать деньги;</a:t>
            </a:r>
          </a:p>
          <a:p>
            <a:r>
              <a:rPr lang="ru-RU" sz="2600" dirty="0"/>
              <a:t>Умение составлять финансовый отчет;</a:t>
            </a:r>
          </a:p>
          <a:p>
            <a:r>
              <a:rPr lang="ru-RU" sz="2600" dirty="0"/>
              <a:t>Умение зарабатывать и создавать источники дохода;</a:t>
            </a:r>
          </a:p>
          <a:p>
            <a:r>
              <a:rPr lang="ru-RU" sz="2600" dirty="0"/>
              <a:t>Умение экономить и беречь деньги;</a:t>
            </a:r>
          </a:p>
          <a:p>
            <a:r>
              <a:rPr lang="ru-RU" sz="2600" dirty="0"/>
              <a:t>Умение тратить деньги и жить по средствам;</a:t>
            </a:r>
          </a:p>
          <a:p>
            <a:r>
              <a:rPr lang="ru-RU" sz="2600" dirty="0"/>
              <a:t>Умение возвращать долги;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16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7FD89-DC5F-4B7B-88FB-6B8A38EB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97" y="-94649"/>
            <a:ext cx="10396882" cy="2166424"/>
          </a:xfrm>
        </p:spPr>
        <p:txBody>
          <a:bodyPr>
            <a:normAutofit/>
          </a:bodyPr>
          <a:lstStyle/>
          <a:p>
            <a:pPr algn="ctr"/>
            <a:r>
              <a:rPr lang="ru-RU" u="sng" dirty="0"/>
              <a:t>Что же считать карманными деньгами?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1" y="2071775"/>
            <a:ext cx="5768787" cy="384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52" y="1455205"/>
            <a:ext cx="5253227" cy="350675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379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E56D8-F11A-4A75-84AD-C4D5361E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«карманные деньги»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A1A45-55E3-4994-921C-74447AB00E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0146" y="539842"/>
            <a:ext cx="7863840" cy="3311189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2800" dirty="0"/>
              <a:t>средство обучения финансовой </a:t>
            </a:r>
          </a:p>
          <a:p>
            <a:pPr marL="0" indent="0" algn="ctr">
              <a:buNone/>
            </a:pPr>
            <a:r>
              <a:rPr lang="ru-RU" sz="2800" dirty="0"/>
              <a:t>грамотности, когда на практике </a:t>
            </a:r>
          </a:p>
          <a:p>
            <a:pPr marL="0" indent="0" algn="ctr">
              <a:buNone/>
            </a:pPr>
            <a:r>
              <a:rPr lang="ru-RU" sz="2800" dirty="0"/>
              <a:t>ребенок учится и открывает для себя: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1EFEF6A-B940-4325-92CC-6D12DA7FC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357452"/>
              </p:ext>
            </p:extLst>
          </p:nvPr>
        </p:nvGraphicFramePr>
        <p:xfrm>
          <a:off x="-168813" y="898740"/>
          <a:ext cx="127593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191F4E-22EC-4671-8CA7-EF87DB106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3538" y="2671353"/>
            <a:ext cx="2359356" cy="2359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352BEF-32B9-42D3-A3D5-9A9AC9676552}"/>
              </a:ext>
            </a:extLst>
          </p:cNvPr>
          <p:cNvSpPr txBox="1"/>
          <p:nvPr/>
        </p:nvSpPr>
        <p:spPr>
          <a:xfrm>
            <a:off x="9551963" y="3136344"/>
            <a:ext cx="195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Мир возможностей, которые дают деньги</a:t>
            </a:r>
          </a:p>
        </p:txBody>
      </p:sp>
    </p:spTree>
    <p:extLst>
      <p:ext uri="{BB962C8B-B14F-4D97-AF65-F5344CB8AC3E}">
        <p14:creationId xmlns:p14="http://schemas.microsoft.com/office/powerpoint/2010/main" val="6772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0FC5C-8897-4083-A981-9DA159AA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396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Правила выдачи карманных денег: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23D827-96BF-4DAF-AB79-E8BF6C2ED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1038" y="781168"/>
            <a:ext cx="10394707" cy="4773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1. </a:t>
            </a:r>
            <a:r>
              <a:rPr lang="ru-RU" sz="2400" dirty="0">
                <a:solidFill>
                  <a:srgbClr val="FF0000"/>
                </a:solidFill>
              </a:rPr>
              <a:t>Можно давать карманные деньги с 6-7 лет;</a:t>
            </a:r>
          </a:p>
          <a:p>
            <a:pPr marL="0" indent="0">
              <a:buNone/>
            </a:pPr>
            <a:r>
              <a:rPr lang="ru-RU" sz="2400" dirty="0"/>
              <a:t>2. </a:t>
            </a:r>
            <a:r>
              <a:rPr lang="ru-RU" sz="2400" dirty="0">
                <a:solidFill>
                  <a:srgbClr val="FF0000"/>
                </a:solidFill>
              </a:rPr>
              <a:t>Выдаваемая сумма денег должна быть разумной и увеличиваться с возрастом;</a:t>
            </a:r>
          </a:p>
          <a:p>
            <a:pPr marL="0" indent="0">
              <a:buNone/>
            </a:pPr>
            <a:r>
              <a:rPr lang="ru-RU" sz="2400" dirty="0"/>
              <a:t>3.</a:t>
            </a:r>
            <a:r>
              <a:rPr lang="ru-RU" sz="2400" dirty="0">
                <a:solidFill>
                  <a:srgbClr val="FF0000"/>
                </a:solidFill>
              </a:rPr>
              <a:t> Маленьким детям деньги нужно выдавать еженедельно в определенный день, а подросткам раз в месяц;</a:t>
            </a:r>
          </a:p>
          <a:p>
            <a:pPr marL="0" indent="0">
              <a:buNone/>
            </a:pPr>
            <a:r>
              <a:rPr lang="ru-RU" sz="2400" dirty="0"/>
              <a:t>4. </a:t>
            </a:r>
            <a:r>
              <a:rPr lang="ru-RU" sz="2400" dirty="0">
                <a:solidFill>
                  <a:srgbClr val="FF0000"/>
                </a:solidFill>
              </a:rPr>
              <a:t>Ребенку нужно позволить тратить свои деньги по собственному выбору;</a:t>
            </a:r>
          </a:p>
          <a:p>
            <a:pPr marL="0" indent="0">
              <a:buNone/>
            </a:pPr>
            <a:r>
              <a:rPr lang="ru-RU" sz="2400" dirty="0"/>
              <a:t>5. </a:t>
            </a:r>
            <a:r>
              <a:rPr lang="ru-RU" sz="2400" dirty="0">
                <a:solidFill>
                  <a:srgbClr val="FF0000"/>
                </a:solidFill>
              </a:rPr>
              <a:t>Умение возвращать долги;</a:t>
            </a:r>
          </a:p>
          <a:p>
            <a:pPr marL="0" indent="0">
              <a:buNone/>
            </a:pPr>
            <a:r>
              <a:rPr lang="ru-RU" sz="2400" dirty="0"/>
              <a:t>6. </a:t>
            </a:r>
            <a:r>
              <a:rPr lang="ru-RU" sz="2400" dirty="0">
                <a:solidFill>
                  <a:srgbClr val="FF0000"/>
                </a:solidFill>
              </a:rPr>
              <a:t>Выдача Карманных Денег не должна ставиться в зависимости от поведения и школьных оценок и не должна отменяться в качестве наказания;</a:t>
            </a:r>
          </a:p>
          <a:p>
            <a:pPr marL="0" indent="0">
              <a:buNone/>
            </a:pPr>
            <a:r>
              <a:rPr lang="ru-RU" sz="2400" dirty="0"/>
              <a:t>7. </a:t>
            </a:r>
            <a:r>
              <a:rPr lang="ru-RU" sz="2400" dirty="0">
                <a:solidFill>
                  <a:srgbClr val="FF0000"/>
                </a:solidFill>
              </a:rPr>
              <a:t>У ребенка должны быть обязанности по дому которые он выполняет бесплатно.</a:t>
            </a:r>
          </a:p>
        </p:txBody>
      </p:sp>
    </p:spTree>
    <p:extLst>
      <p:ext uri="{BB962C8B-B14F-4D97-AF65-F5344CB8AC3E}">
        <p14:creationId xmlns:p14="http://schemas.microsoft.com/office/powerpoint/2010/main" val="245551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t="-1" r="9317" b="-1033"/>
          <a:stretch/>
        </p:blipFill>
        <p:spPr>
          <a:xfrm>
            <a:off x="3170818" y="996703"/>
            <a:ext cx="4683124" cy="41742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03175-1C2F-4086-A128-02CD8D64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23" y="9926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Стоит ли поощрять детей деньгами?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641" y="1687003"/>
            <a:ext cx="441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Платить за хорошие оценки?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5714" y="3384003"/>
            <a:ext cx="37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Платить за уборку в доме?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97596" y="2324201"/>
            <a:ext cx="397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Платить за вынос мусора?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565" y="4452399"/>
            <a:ext cx="510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Платить за то, что помыл посуду?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5228" y="3845668"/>
            <a:ext cx="4582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Платить за то, </a:t>
            </a:r>
            <a:r>
              <a:rPr lang="ru-RU" sz="2000" dirty="0"/>
              <a:t>ЧТО</a:t>
            </a:r>
            <a:r>
              <a:rPr lang="ru-RU" sz="2400" dirty="0"/>
              <a:t> почистил зубы?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4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4" y="674766"/>
            <a:ext cx="6609178" cy="44216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DF6DA-B68D-4897-92E6-10AF4AED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46" y="2162908"/>
            <a:ext cx="5560254" cy="115196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Деньги для детей – хорошее учебное пособие перед взрослой жизнью. </a:t>
            </a:r>
            <a:br>
              <a:rPr lang="ru-RU" sz="3600" dirty="0"/>
            </a:br>
            <a:r>
              <a:rPr lang="ru-RU" sz="3600" dirty="0"/>
              <a:t>Умение обращаться с деньгами – это совершенно особый навык, который к счастью, успешно подается тренировке.</a:t>
            </a:r>
          </a:p>
        </p:txBody>
      </p:sp>
    </p:spTree>
    <p:extLst>
      <p:ext uri="{BB962C8B-B14F-4D97-AF65-F5344CB8AC3E}">
        <p14:creationId xmlns:p14="http://schemas.microsoft.com/office/powerpoint/2010/main" val="3434596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511</TotalTime>
  <Words>814</Words>
  <Application>Microsoft Office PowerPoint</Application>
  <PresentationFormat>Широкоэкранный</PresentationFormat>
  <Paragraphs>101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Главное мероприятие</vt:lpstr>
      <vt:lpstr>«Дети и деньги»</vt:lpstr>
      <vt:lpstr>Цель:</vt:lpstr>
      <vt:lpstr>Презентация PowerPoint</vt:lpstr>
      <vt:lpstr>Какие азы финансовой грамотности должны знать дети?</vt:lpstr>
      <vt:lpstr>Что же считать карманными деньгами?</vt:lpstr>
      <vt:lpstr>«карманные деньги»</vt:lpstr>
      <vt:lpstr>Правила выдачи карманных денег:</vt:lpstr>
      <vt:lpstr>Стоит ли поощрять детей деньгами?</vt:lpstr>
      <vt:lpstr>Деньги для детей – хорошее учебное пособие перед взрослой жизнью.  Умение обращаться с деньгами – это совершенно особый навык, который к счастью, успешно подается тренировке.</vt:lpstr>
      <vt:lpstr>ЭКОНОМИЧЕСКАЯ ВИКТОРИНА</vt:lpstr>
      <vt:lpstr>Мозговой штурм  «закончи фразу»</vt:lpstr>
      <vt:lpstr>«Закончи фразу»</vt:lpstr>
      <vt:lpstr> «Отгадайте, из какой сказки  эти слова.»</vt:lpstr>
      <vt:lpstr>Презентация PowerPoint</vt:lpstr>
      <vt:lpstr>«народная мудрость» </vt:lpstr>
      <vt:lpstr>«валюта» </vt:lpstr>
      <vt:lpstr>«профессионал»</vt:lpstr>
      <vt:lpstr>«профессионал»</vt:lpstr>
      <vt:lpstr>«у кого больше» </vt:lpstr>
      <vt:lpstr>«а у нас…»</vt:lpstr>
      <vt:lpstr>Рекомендуемая 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Comlab</cp:lastModifiedBy>
  <cp:revision>52</cp:revision>
  <dcterms:created xsi:type="dcterms:W3CDTF">2021-12-15T06:47:09Z</dcterms:created>
  <dcterms:modified xsi:type="dcterms:W3CDTF">2022-04-29T08:39:30Z</dcterms:modified>
</cp:coreProperties>
</file>