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72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084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7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753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346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04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70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3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95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03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61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68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79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65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38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1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54;&#1089;&#1086;&#1073;&#1077;&#1085;&#1085;&#1086;&#1089;&#1090;&#1080;%20&#1083;&#1080;&#1095;&#1085;&#1086;&#1089;&#1090;&#1080;%20%20&#1088;&#1086;&#1076;&#1080;&#1090;&#1077;&#1083;&#1103;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57;&#1090;&#1088;&#1091;&#1082;&#1090;&#1091;&#1088;&#1072;%20&#1089;&#1077;&#1084;&#1100;&#1080;%20&#1080;%20&#1084;&#1086;&#1076;&#1077;&#1083;&#1100;%20&#1086;&#1073;&#1097;&#1077;&#1085;&#1080;&#1103;%20&#1082;&#1072;&#1082;%20&#1092;&#1072;&#1082;&#1090;&#1086;&#1088;&#1099;%20&#1088;&#1080;&#1089;&#1082;&#1072;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&#1044;&#1083;&#1103;%20&#1088;&#1086;&#1076;&#1080;&#1090;&#1077;&#1083;&#1077;&#1081;%202.docx" TargetMode="External"/><Relationship Id="rId3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_%203-4%20&#1082;&#1083;&#1072;&#1089;&#1089;&#1099;.docx" TargetMode="External"/><Relationship Id="rId7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&#1044;&#1083;&#1103;%20&#1088;&#1086;&#1076;&#1080;&#1090;&#1077;&#1083;&#1077;&#1081;.doc" TargetMode="External"/><Relationship Id="rId2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_%201-2%20&#1082;&#1083;&#1072;&#1089;&#1089;&#1099;%20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_%209-11%20&#1082;&#1083;&#1072;&#1089;&#1089;&#1099;.docx" TargetMode="External"/><Relationship Id="rId5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_%205-8%20&#1082;&#1083;&#1072;&#1089;&#1089;&#1099;.docx" TargetMode="External"/><Relationship Id="rId4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_%203-4%20&#1082;&#1083;&#1072;&#1089;&#1089;&#1099;%20(2).docx" TargetMode="External"/><Relationship Id="rId9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72;&#1085;&#1082;&#1077;&#1090;&#1080;&#1088;&#1086;&#1074;&#1072;&#1085;&#1080;&#1077;\&#1052;&#1072;&#1088;&#1082;&#1077;&#1088;&#1099;%201-11%20&#1082;&#1083;&#1072;&#1089;&#1089;&#1099;.doc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83;&#1080;&#1090;&#1077;&#1088;&#1072;&#1090;&#1091;&#1088;&#1072;\(&#1050;&#1088;&#1091;&#1090;&#1086;&#1074;&#1094;&#1086;&#1074;&#1072;)%20&#1055;&#1088;&#1086;&#1092;&#1080;&#1083;&#1072;&#1082;&#1090;&#1080;&#1082;&#1072;%20&#1085;&#1072;&#1089;&#1080;&#1083;&#1080;&#1103;%204.doc" TargetMode="External"/><Relationship Id="rId3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83;&#1080;&#1090;&#1077;&#1088;&#1072;&#1090;&#1091;&#1088;&#1072;\&#1055;&#1088;&#1086;&#1092;&#1080;&#1083;&#1072;&#1082;&#1090;&#1080;&#1082;&#1072;%20&#1076;&#1086;&#1084;&#1072;&#1096;&#1085;&#1077;&#1075;&#1086;%20&#1085;&#1072;&#1089;&#1080;&#1083;&#1080;&#1103;%20&#1070;&#1053;&#1048;&#1057;&#1045;&#1060;.pdf" TargetMode="External"/><Relationship Id="rId7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83;&#1080;&#1090;&#1077;&#1088;&#1072;&#1090;&#1091;&#1088;&#1072;\(&#1050;&#1088;&#1091;&#1090;&#1086;&#1074;&#1094;&#1086;&#1074;&#1072;)%20&#1055;&#1088;&#1086;&#1092;&#1080;&#1083;&#1072;&#1082;&#1090;&#1080;&#1082;&#1072;%20&#1085;&#1072;&#1089;&#1080;&#1083;&#1080;&#1103;%203.doc" TargetMode="External"/><Relationship Id="rId2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83;&#1080;&#1090;&#1077;&#1088;&#1072;&#1090;&#1091;&#1088;&#1072;\&#1041;&#1088;&#1086;&#1096;&#1102;&#1088;&#1072;,%20&#1048;&#1056;&#1054;%20&#1053;&#1072;&#1089;&#1080;&#1083;&#1080;&#1077;%20&#1074;%20&#1089;&#1077;&#1084;&#1100;&#1077;%20&#1080;%20&#1077;&#1075;&#1086;%20&#1087;&#1086;&#1089;&#1083;&#1077;&#1076;&#1089;&#1090;&#1074;&#1080;&#1103;%202012%20&#1075;&#1086;&#1076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83;&#1080;&#1090;&#1077;&#1088;&#1072;&#1090;&#1091;&#1088;&#1072;\(&#1050;&#1088;&#1091;&#1090;&#1086;&#1074;&#1094;&#1086;&#1074;&#1072;)%20&#1055;&#1088;&#1086;&#1092;&#1080;&#1083;&#1072;&#1082;&#1090;&#1080;&#1082;&#1072;%20&#1085;&#1072;&#1089;&#1080;&#1083;&#1080;&#1103;%202.doc" TargetMode="External"/><Relationship Id="rId5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83;&#1080;&#1090;&#1077;&#1088;&#1072;&#1090;&#1091;&#1088;&#1072;\(&#1050;&#1088;&#1091;&#1090;&#1086;&#1074;&#1094;&#1086;&#1074;&#1072;)%20&#1055;&#1088;&#1086;&#1092;&#1080;&#1083;&#1072;&#1082;&#1090;&#1080;&#1082;&#1072;%20&#1085;&#1072;&#1089;&#1080;&#1083;&#1080;&#1103;%201.doc" TargetMode="External"/><Relationship Id="rId4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83;&#1080;&#1090;&#1077;&#1088;&#1072;&#1090;&#1091;&#1088;&#1072;\&#1056;&#1072;&#1085;&#1085;&#1103;&#1103;%20&#1087;&#1088;&#1086;&#1092;&#1080;&#1083;&#1072;&#1082;&#1090;&#1080;&#1082;&#1072;%20&#1076;&#1086;&#1084;&#1072;&#1096;&#1085;&#1077;&#1075;&#1086;%20&#1085;&#1072;&#1089;&#1080;&#1083;&#1080;&#1103;%20&#1070;&#1053;&#1048;&#1057;&#1045;&#1060;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55;&#1080;&#1089;&#1100;&#1084;&#1086;%20&#1052;&#1080;&#1085;&#1080;&#1089;&#1090;&#1077;&#1088;&#1089;&#1090;&#1074;&#1072;%20&#1086;&#1073;&#1088;&#1072;&#1079;&#1086;&#1074;&#1072;&#1085;&#1080;&#1103;%20&#1056;&#1077;&#1089;&#1087;&#1091;&#1073;&#1083;&#1080;&#1082;&#1080;%20&#1041;&#1077;&#1083;&#1072;&#1088;&#1091;&#1089;&#1100;%207%20&#1092;&#1077;&#1074;&#1088;&#1072;&#1083;&#1103;%202018&#1075;.%20&#8470;05-01-07_1121_&#1076;&#1089;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48;&#1085;&#1076;&#1080;&#1082;&#1072;&#1090;&#1086;&#1088;&#1099;%20&#1092;&#1080;&#1079;&#1080;&#1095;&#1077;&#1089;&#1082;&#1086;&#1075;&#1086;%20&#1085;&#1072;&#1089;&#1080;&#1083;&#1080;&#1103;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48;&#1085;&#1076;&#1080;&#1082;&#1072;&#1090;&#1086;&#1088;&#1099;%20&#1087;&#1089;&#1080;&#1093;&#1086;&#1083;&#1086;&#1075;&#1080;&#1095;&#1077;&#1089;&#1082;&#1086;&#1075;&#1086;%20&#1085;&#1072;&#1089;&#1080;&#1083;&#1080;&#1103;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60;&#1086;&#1088;&#1084;&#1099;%20&#1087;&#1089;&#1080;&#1093;&#1086;&#1083;&#1086;&#1075;&#1080;&#1095;&#1077;&#1089;&#1082;&#1086;&#1075;&#1086;%20&#1085;&#1072;&#1089;&#1080;&#1083;&#1080;&#1103;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50;\Desktop\&#1089;&#1089;&#1099;&#1083;&#1082;&#1080;%20&#1076;&#1083;&#1103;%20&#1087;&#1088;&#1077;&#1079;&#1077;&#1085;&#1090;&#1072;&#1094;&#1080;&#1080;\&#1048;&#1085;&#1076;&#1080;&#1082;&#1072;&#1090;&#1086;&#1088;&#1099;%20&#1089;&#1077;&#1082;&#1089;&#1091;&#1072;&#1083;&#1100;&#1085;&#1086;&#1075;&#1086;%20&#1085;&#1072;&#1089;&#1080;&#1083;&#1080;&#1103;.pdf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3316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Семинар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«Особенности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работы по профилактике и выявлению насилия, жестокого обращения с детьми, неудовлетворения жизненных потребностей, использования родителями непедагогических методов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воспитания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2891" y="4284617"/>
            <a:ext cx="5538652" cy="2037806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использования  специалистами СППС, администрацией,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предварительной работы с классными руководителями, воспитателями групп продленного дня  по применению социально-педагогического инструментария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Педагог </a:t>
            </a:r>
            <a:r>
              <a:rPr lang="ru-RU" dirty="0" smtClean="0">
                <a:solidFill>
                  <a:schemeClr val="tx1"/>
                </a:solidFill>
              </a:rPr>
              <a:t>социальный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Танона</a:t>
            </a:r>
            <a:r>
              <a:rPr lang="ru-RU" dirty="0" smtClean="0">
                <a:solidFill>
                  <a:schemeClr val="tx1"/>
                </a:solidFill>
              </a:rPr>
              <a:t> М.П.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6248" y="515007"/>
            <a:ext cx="666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ГУО «Социально-педагогический центр </a:t>
            </a:r>
            <a:r>
              <a:rPr lang="ru-RU" dirty="0" err="1" smtClean="0"/>
              <a:t>Поставского</a:t>
            </a:r>
            <a:r>
              <a:rPr lang="ru-RU" dirty="0" smtClean="0"/>
              <a:t> района»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32231" y="5891049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60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41" y="241738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ребенка как фактор насилия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40" y="902138"/>
            <a:ext cx="9170859" cy="46981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/>
              <a:t>Высокий риск стать жертвами насилия имеют дети со сле­дующими проблемами в психическом и физическом </a:t>
            </a:r>
            <a:r>
              <a:rPr lang="ru-RU" sz="1600" dirty="0" smtClean="0"/>
              <a:t>развитии;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Н</a:t>
            </a:r>
            <a:r>
              <a:rPr lang="ru-RU" sz="1600" dirty="0" smtClean="0"/>
              <a:t>ежеланные </a:t>
            </a:r>
            <a:r>
              <a:rPr lang="ru-RU" sz="1600" dirty="0"/>
              <a:t>дети, а также те, которые были рождены после потери родителями предыдущего ребенка;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Н</a:t>
            </a:r>
            <a:r>
              <a:rPr lang="ru-RU" sz="1600" dirty="0" smtClean="0"/>
              <a:t>едоношенные </a:t>
            </a:r>
            <a:r>
              <a:rPr lang="ru-RU" sz="1600" dirty="0"/>
              <a:t>дети, имеющие при рождении низкий вес;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Д</a:t>
            </a:r>
            <a:r>
              <a:rPr lang="ru-RU" sz="1600" dirty="0" smtClean="0"/>
              <a:t>ети</a:t>
            </a:r>
            <a:r>
              <a:rPr lang="ru-RU" sz="1600" dirty="0"/>
              <a:t>, живущие в многодетной семье, где промежуток между рождениями детей был небольшим;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Дети </a:t>
            </a:r>
            <a:r>
              <a:rPr lang="ru-RU" sz="1600" dirty="0"/>
              <a:t>с врожденными или приобретенными увечьями, низким интеллектом, с нарушениями здоровья (наследст­венными или хроническими заболеваниями, в том числе и психическими);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С</a:t>
            </a:r>
            <a:r>
              <a:rPr lang="ru-RU" sz="1600" dirty="0" smtClean="0"/>
              <a:t> </a:t>
            </a:r>
            <a:r>
              <a:rPr lang="ru-RU" sz="1600" dirty="0"/>
              <a:t>расстройствами и особенностями поведения (раздражи­тельность, агрессивность, непокорность, непослушание, им­пульсивность, </a:t>
            </a:r>
            <a:r>
              <a:rPr lang="ru-RU" sz="1600" dirty="0" err="1"/>
              <a:t>гиперактивность</a:t>
            </a:r>
            <a:r>
              <a:rPr lang="ru-RU" sz="1600" dirty="0"/>
              <a:t>, непредсказуемость пове­дения, нарушения сна, </a:t>
            </a:r>
            <a:r>
              <a:rPr lang="ru-RU" sz="1600" dirty="0" err="1"/>
              <a:t>энурез</a:t>
            </a:r>
            <a:r>
              <a:rPr lang="ru-RU" sz="1600" dirty="0"/>
              <a:t>);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С определенными </a:t>
            </a:r>
            <a:r>
              <a:rPr lang="ru-RU" sz="1600" dirty="0"/>
              <a:t>свойствами личности (апатичность, замк­нутость, равнодушие, чрезмерная зависимость, лживость);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С</a:t>
            </a:r>
            <a:r>
              <a:rPr lang="ru-RU" sz="1600" dirty="0" smtClean="0"/>
              <a:t> </a:t>
            </a:r>
            <a:r>
              <a:rPr lang="ru-RU" sz="1600" dirty="0"/>
              <a:t>привычками, действующими на нервы родителям (</a:t>
            </a:r>
            <a:r>
              <a:rPr lang="ru-RU" sz="1600" dirty="0" err="1"/>
              <a:t>грызение</a:t>
            </a:r>
            <a:r>
              <a:rPr lang="ru-RU" sz="1600" dirty="0"/>
              <a:t> ногтей, ковыряние в носу, кривляние, манипулиро­вание гениталиями);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С</a:t>
            </a:r>
            <a:r>
              <a:rPr lang="ru-RU" sz="1600" dirty="0" smtClean="0"/>
              <a:t> </a:t>
            </a:r>
            <a:r>
              <a:rPr lang="ru-RU" sz="1600" dirty="0"/>
              <a:t>низкими социальными навыками(несамостоятельные, некоммуникативные, не имеющие друзей);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С</a:t>
            </a:r>
            <a:r>
              <a:rPr lang="ru-RU" sz="1600" dirty="0" smtClean="0"/>
              <a:t> </a:t>
            </a:r>
            <a:r>
              <a:rPr lang="ru-RU" sz="1600" dirty="0"/>
              <a:t>особенностями внешности, отличающейся от других или тяжело переживаемой родителями, с которыми они никак не могут примириться («ушастые», «сутулые», «кривоно­гие», «толстые»);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Д</a:t>
            </a:r>
            <a:r>
              <a:rPr lang="ru-RU" sz="1600" dirty="0" smtClean="0"/>
              <a:t>ети</a:t>
            </a:r>
            <a:r>
              <a:rPr lang="ru-RU" sz="1600" dirty="0"/>
              <a:t>, которые часто болели и были разлучены с матерью в течение первого года жизни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915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41" y="241738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родителя как фактор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41" y="1562538"/>
            <a:ext cx="9170859" cy="4698124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Особенности личности </a:t>
            </a:r>
            <a:r>
              <a:rPr lang="ru-RU" sz="2400" dirty="0" smtClean="0"/>
              <a:t>родителя;</a:t>
            </a:r>
            <a:endParaRPr lang="ru-RU" sz="2400" dirty="0"/>
          </a:p>
          <a:p>
            <a:pPr lvl="0"/>
            <a:r>
              <a:rPr lang="ru-RU" sz="2400" dirty="0"/>
              <a:t>Негативное отношение родителя к окружающим и неадек­ватные социальные ожидания в отношении </a:t>
            </a:r>
            <a:r>
              <a:rPr lang="ru-RU" sz="2400" dirty="0" smtClean="0"/>
              <a:t>ребенка;</a:t>
            </a:r>
            <a:endParaRPr lang="ru-RU" sz="2400" dirty="0"/>
          </a:p>
          <a:p>
            <a:pPr lvl="0"/>
            <a:r>
              <a:rPr lang="ru-RU" sz="2400" dirty="0"/>
              <a:t>Низкий уровень социальных </a:t>
            </a:r>
            <a:r>
              <a:rPr lang="ru-RU" sz="2400" dirty="0" smtClean="0"/>
              <a:t>навыков;</a:t>
            </a:r>
            <a:endParaRPr lang="ru-RU" sz="2400" dirty="0"/>
          </a:p>
          <a:p>
            <a:pPr lvl="0"/>
            <a:r>
              <a:rPr lang="ru-RU" sz="2400" dirty="0"/>
              <a:t>Психическое здоровье </a:t>
            </a:r>
            <a:r>
              <a:rPr lang="ru-RU" sz="2400" dirty="0" smtClean="0"/>
              <a:t>родителя;</a:t>
            </a:r>
            <a:endParaRPr lang="ru-RU" sz="2400" dirty="0"/>
          </a:p>
          <a:p>
            <a:pPr lvl="0"/>
            <a:r>
              <a:rPr lang="ru-RU" sz="2400" dirty="0"/>
              <a:t>Алкоголизм и наркомания </a:t>
            </a:r>
            <a:r>
              <a:rPr lang="ru-RU" sz="2400" dirty="0" smtClean="0"/>
              <a:t>родителей;</a:t>
            </a:r>
            <a:endParaRPr lang="ru-RU" sz="2400" dirty="0"/>
          </a:p>
          <a:p>
            <a:pPr lvl="0"/>
            <a:r>
              <a:rPr lang="ru-RU" sz="2400" dirty="0"/>
              <a:t>Неразвитость родительских навыков и </a:t>
            </a:r>
            <a:r>
              <a:rPr lang="ru-RU" sz="2400" dirty="0" smtClean="0"/>
              <a:t>чувств;</a:t>
            </a:r>
            <a:endParaRPr lang="ru-RU" sz="2400" dirty="0"/>
          </a:p>
          <a:p>
            <a:r>
              <a:rPr lang="ru-RU" sz="2400" dirty="0"/>
              <a:t>Эмоциональная и физическая изоляция семьи.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6086" y="5737442"/>
            <a:ext cx="1742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2" action="ppaction://hlinkfile"/>
              </a:rPr>
              <a:t>ССЫЛКА</a:t>
            </a:r>
            <a:endParaRPr lang="ru-RU" sz="2800" b="1" cap="none" spc="0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8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41" y="241738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семьи и модель общения как факторы риска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41" y="1562538"/>
            <a:ext cx="9170859" cy="4698124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Неполные и/или многодетные </a:t>
            </a:r>
            <a:r>
              <a:rPr lang="ru-RU" sz="2800" dirty="0" smtClean="0"/>
              <a:t>семьи;</a:t>
            </a:r>
            <a:endParaRPr lang="ru-RU" sz="2800" dirty="0"/>
          </a:p>
          <a:p>
            <a:pPr lvl="0"/>
            <a:r>
              <a:rPr lang="ru-RU" sz="2800" dirty="0"/>
              <a:t>Семьи с отчимом или приемными </a:t>
            </a:r>
            <a:r>
              <a:rPr lang="ru-RU" sz="2800" dirty="0" smtClean="0"/>
              <a:t>родителями;</a:t>
            </a:r>
            <a:endParaRPr lang="ru-RU" sz="2800" dirty="0"/>
          </a:p>
          <a:p>
            <a:pPr lvl="0"/>
            <a:r>
              <a:rPr lang="ru-RU" sz="2800" dirty="0"/>
              <a:t>Семьи с отчимом или приемными </a:t>
            </a:r>
            <a:r>
              <a:rPr lang="ru-RU" sz="2800" dirty="0" smtClean="0"/>
              <a:t>родителями;</a:t>
            </a:r>
            <a:endParaRPr lang="ru-RU" sz="2800" dirty="0"/>
          </a:p>
          <a:p>
            <a:pPr lvl="0"/>
            <a:r>
              <a:rPr lang="ru-RU" sz="2800" dirty="0"/>
              <a:t>Конфликтные или насильственные отношения между чле­нами </a:t>
            </a:r>
            <a:r>
              <a:rPr lang="ru-RU" sz="2800" dirty="0" smtClean="0"/>
              <a:t>семьи;</a:t>
            </a:r>
            <a:endParaRPr lang="ru-RU" sz="2800" dirty="0"/>
          </a:p>
          <a:p>
            <a:pPr lvl="0"/>
            <a:r>
              <a:rPr lang="ru-RU" sz="2800" dirty="0"/>
              <a:t>Проблемы между </a:t>
            </a:r>
            <a:r>
              <a:rPr lang="ru-RU" sz="2800" dirty="0" smtClean="0"/>
              <a:t>супругами;</a:t>
            </a:r>
            <a:endParaRPr lang="ru-RU" sz="2800" dirty="0"/>
          </a:p>
          <a:p>
            <a:r>
              <a:rPr lang="ru-RU" sz="2800" dirty="0"/>
              <a:t>Проблемы взаимоотношений родителя и ребенка.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6086" y="5737442"/>
            <a:ext cx="1742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2" action="ppaction://hlinkfile"/>
              </a:rPr>
              <a:t>ССЫЛКА</a:t>
            </a:r>
            <a:endParaRPr lang="ru-RU" sz="2800" b="1" cap="none" spc="0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9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58" y="231145"/>
            <a:ext cx="3854528" cy="7635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Диагностика: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8658" y="1158476"/>
            <a:ext cx="4261803" cy="5168752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анкетирование;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тестирование детей, родителей;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игры, в процессе которых можно выявить возможные нарушения в воспитании детей;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наблюдение;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сочинения на темы насилия;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незаконченные предложения, касающиеся этой темы, обсуждение ситуаций насилия;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медицинский осмотр;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анонимные </a:t>
            </a:r>
            <a:r>
              <a:rPr lang="ru-RU" sz="2000" dirty="0" smtClean="0"/>
              <a:t>вопросы</a:t>
            </a:r>
            <a:r>
              <a:rPr lang="ru-RU" sz="2000" dirty="0"/>
              <a:t>.</a:t>
            </a:r>
          </a:p>
        </p:txBody>
      </p:sp>
      <p:pic>
        <p:nvPicPr>
          <p:cNvPr id="7170" name="Picture 2" descr="https://present5.com/presentation/1/8747059_444793039.pdf-img/8747059_444793039.pdf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138"/>
          <a:stretch/>
        </p:blipFill>
        <p:spPr bwMode="auto">
          <a:xfrm>
            <a:off x="4760461" y="514924"/>
            <a:ext cx="4425580" cy="59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8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719155"/>
            <a:ext cx="4184035" cy="4650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Анкетирование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0"/>
            <a:r>
              <a:rPr lang="ru-RU" sz="2400" dirty="0"/>
              <a:t>А</a:t>
            </a:r>
            <a:r>
              <a:rPr lang="ru-RU" sz="2400" dirty="0" smtClean="0"/>
              <a:t>нкетирование детей</a:t>
            </a:r>
            <a:r>
              <a:rPr lang="ru-RU" sz="2400" dirty="0"/>
              <a:t>:</a:t>
            </a:r>
            <a:endParaRPr lang="ru-RU" sz="24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 smtClean="0">
                <a:hlinkClick r:id="rId2" action="ppaction://hlinkfile"/>
              </a:rPr>
              <a:t>1-2 классы;</a:t>
            </a:r>
            <a:endParaRPr lang="ru-RU" sz="20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 smtClean="0"/>
              <a:t>3-4 классы (</a:t>
            </a:r>
            <a:r>
              <a:rPr lang="ru-RU" sz="2000" dirty="0" smtClean="0">
                <a:hlinkClick r:id="rId3" action="ppaction://hlinkfile"/>
              </a:rPr>
              <a:t>вариант 1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4" action="ppaction://hlinkfile"/>
              </a:rPr>
              <a:t>вариант 2</a:t>
            </a:r>
            <a:r>
              <a:rPr lang="ru-RU" sz="2000" dirty="0" smtClean="0"/>
              <a:t>);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 smtClean="0">
                <a:hlinkClick r:id="rId5" action="ppaction://hlinkfile"/>
              </a:rPr>
              <a:t>5-8 классы</a:t>
            </a:r>
            <a:r>
              <a:rPr lang="ru-RU" sz="2000" dirty="0" smtClean="0"/>
              <a:t>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 smtClean="0">
                <a:hlinkClick r:id="rId6" action="ppaction://hlinkfile"/>
              </a:rPr>
              <a:t>9-11 классы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400" dirty="0"/>
              <a:t>А</a:t>
            </a:r>
            <a:r>
              <a:rPr lang="ru-RU" sz="2400" dirty="0" smtClean="0"/>
              <a:t>нкетирование родителей: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hlinkClick r:id="rId7" action="ppaction://hlinkfile"/>
              </a:rPr>
              <a:t>Вариант 1</a:t>
            </a:r>
            <a:r>
              <a:rPr lang="ru-RU" sz="20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hlinkClick r:id="rId8" action="ppaction://hlinkfile"/>
              </a:rPr>
              <a:t>Вариант 2</a:t>
            </a:r>
            <a:r>
              <a:rPr lang="ru-RU" sz="2000" dirty="0" smtClean="0"/>
              <a:t>.</a:t>
            </a:r>
          </a:p>
          <a:p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8" y="1719155"/>
            <a:ext cx="4096073" cy="4650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sz="2400" b="1" dirty="0"/>
              <a:t>Цель:</a:t>
            </a:r>
            <a:r>
              <a:rPr lang="ru-RU" sz="2400" dirty="0"/>
              <a:t> выявление физических и поведенческих проявлений, характерных для ребёнка, пережившего </a:t>
            </a:r>
            <a:r>
              <a:rPr lang="ru-RU" sz="2400" dirty="0" smtClean="0"/>
              <a:t>ситуацию </a:t>
            </a:r>
            <a:r>
              <a:rPr lang="ru-RU" sz="2400" dirty="0"/>
              <a:t>насилия. </a:t>
            </a:r>
            <a:endParaRPr lang="ru-RU" sz="2400" dirty="0" smtClean="0"/>
          </a:p>
          <a:p>
            <a:pPr marL="0" indent="0">
              <a:buNone/>
            </a:pPr>
            <a:r>
              <a:rPr lang="ru-RU" b="1" dirty="0">
                <a:hlinkClick r:id="rId9" action="ppaction://hlinkfile"/>
              </a:rPr>
              <a:t>Карта наблюдений для выявления внешних физических и поведенческих проявлений, характерных для ребенка, пережившего ситуацию насилия (Волкова Е. Н.)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9512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использования  специалистами СППС, администрацией, при организации предварительной работы с классными </a:t>
            </a:r>
            <a:r>
              <a:rPr lang="ru-RU" dirty="0" smtClean="0"/>
              <a:t>руководителями, воспитателями групп продленного </a:t>
            </a:r>
            <a:r>
              <a:rPr lang="ru-RU" dirty="0" smtClean="0"/>
              <a:t>дня</a:t>
            </a:r>
            <a:r>
              <a:rPr lang="ru-RU" dirty="0" smtClean="0"/>
              <a:t> </a:t>
            </a:r>
            <a:r>
              <a:rPr lang="ru-RU" dirty="0" smtClean="0"/>
              <a:t> по применению социально-педагогического инструментария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2249"/>
            <a:ext cx="8596668" cy="73572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9554"/>
            <a:ext cx="8596668" cy="5396349"/>
          </a:xfrm>
        </p:spPr>
        <p:txBody>
          <a:bodyPr>
            <a:normAutofit fontScale="85000" lnSpcReduction="20000"/>
          </a:bodyPr>
          <a:lstStyle/>
          <a:p>
            <a:pPr lvl="0">
              <a:buFont typeface="+mj-lt"/>
              <a:buAutoNum type="arabicPeriod"/>
            </a:pPr>
            <a:r>
              <a:rPr lang="ru-RU" dirty="0">
                <a:hlinkClick r:id="rId2" action="ppaction://hlinkfile"/>
              </a:rPr>
              <a:t>Насилие в семье и его последствия / </a:t>
            </a:r>
            <a:r>
              <a:rPr lang="ru-RU" dirty="0" err="1">
                <a:hlinkClick r:id="rId2" action="ppaction://hlinkfile"/>
              </a:rPr>
              <a:t>И.Г.Батурина</a:t>
            </a:r>
            <a:r>
              <a:rPr lang="ru-RU" dirty="0">
                <a:hlinkClick r:id="rId2" action="ppaction://hlinkfile"/>
              </a:rPr>
              <a:t> – Витебск: ГУДОВ ”ВОИРО“, 2012. – 40с</a:t>
            </a:r>
            <a:r>
              <a:rPr lang="ru-RU" dirty="0" smtClean="0">
                <a:hlinkClick r:id="rId2" action="ppaction://hlinkfile"/>
              </a:rPr>
              <a:t>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ru-RU" dirty="0">
                <a:hlinkClick r:id="rId3" action="ppaction://hlinkfile"/>
              </a:rPr>
              <a:t>Профилактика домашнего насилия: пособие для учителей учреждений общего среднего образования с русским языком обучения / </a:t>
            </a:r>
            <a:r>
              <a:rPr lang="ru-RU" dirty="0" err="1">
                <a:hlinkClick r:id="rId3" action="ppaction://hlinkfile"/>
              </a:rPr>
              <a:t>Н.Н.Яковлева</a:t>
            </a:r>
            <a:r>
              <a:rPr lang="ru-RU" dirty="0">
                <a:hlinkClick r:id="rId3" action="ppaction://hlinkfile"/>
              </a:rPr>
              <a:t> и др. – Минск: Четыре четверти, 2015. – 148 с</a:t>
            </a:r>
            <a:r>
              <a:rPr lang="ru-RU" dirty="0" smtClean="0">
                <a:hlinkClick r:id="rId3" action="ppaction://hlinkfile"/>
              </a:rPr>
              <a:t>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ru-RU" dirty="0" smtClean="0"/>
              <a:t>Психолого-педагогическая помощь детям, находящимся в социально опасном положении: пособие для педагогов-психологов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и соц.-</a:t>
            </a:r>
            <a:r>
              <a:rPr lang="ru-RU" dirty="0" err="1" smtClean="0"/>
              <a:t>пед</a:t>
            </a:r>
            <a:r>
              <a:rPr lang="ru-RU" dirty="0" smtClean="0"/>
              <a:t>. учреждений / </a:t>
            </a:r>
            <a:r>
              <a:rPr lang="ru-RU" dirty="0" err="1" smtClean="0"/>
              <a:t>А.В.Ковалевская</a:t>
            </a:r>
            <a:r>
              <a:rPr lang="ru-RU" dirty="0" smtClean="0"/>
              <a:t>, 3.Н.Ганчарик. – 2-е изд. – Минск: </a:t>
            </a:r>
            <a:r>
              <a:rPr lang="ru-RU" dirty="0" err="1" smtClean="0"/>
              <a:t>Зорны</a:t>
            </a:r>
            <a:r>
              <a:rPr lang="ru-RU" dirty="0" smtClean="0"/>
              <a:t> </a:t>
            </a:r>
            <a:r>
              <a:rPr lang="ru-RU" dirty="0" err="1" smtClean="0"/>
              <a:t>Верасок</a:t>
            </a:r>
            <a:r>
              <a:rPr lang="ru-RU" dirty="0" smtClean="0"/>
              <a:t>, 2011. – 271 с. 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hlinkClick r:id="rId4" action="ppaction://hlinkfile"/>
              </a:rPr>
              <a:t>Ранняя </a:t>
            </a:r>
            <a:r>
              <a:rPr lang="ru-RU" dirty="0">
                <a:hlinkClick r:id="rId4" action="ppaction://hlinkfile"/>
              </a:rPr>
              <a:t>профилактика домашнего насилия / </a:t>
            </a:r>
            <a:r>
              <a:rPr lang="ru-RU" dirty="0" err="1">
                <a:hlinkClick r:id="rId4" action="ppaction://hlinkfile"/>
              </a:rPr>
              <a:t>Г.Л.Козлова</a:t>
            </a:r>
            <a:r>
              <a:rPr lang="ru-RU" dirty="0">
                <a:hlinkClick r:id="rId4" action="ppaction://hlinkfile"/>
              </a:rPr>
              <a:t> – Минск: Четыре четверти, 2015. – 63 с</a:t>
            </a:r>
            <a:r>
              <a:rPr lang="ru-RU" dirty="0" smtClean="0">
                <a:hlinkClick r:id="rId4" action="ppaction://hlinkfile"/>
              </a:rPr>
              <a:t>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ru-RU" dirty="0">
                <a:hlinkClick r:id="rId5" action="ppaction://hlinkfile"/>
              </a:rPr>
              <a:t>Эффективные формы и методы профилактики конфликтов, насилия и жестокости в детской и подростковой среде: методические материалы. В 4 ч. Ч.1. – Витебск: ГУДОВ ”ВО ИРО“, 2018. – 63 с</a:t>
            </a:r>
            <a:r>
              <a:rPr lang="ru-RU" dirty="0" smtClean="0">
                <a:hlinkClick r:id="rId5" action="ppaction://hlinkfile"/>
              </a:rPr>
              <a:t>.</a:t>
            </a:r>
            <a:r>
              <a:rPr lang="ru-RU" dirty="0">
                <a:hlinkClick r:id="rId5" action="ppaction://hlinkfile"/>
              </a:rPr>
              <a:t> 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ru-RU" dirty="0">
                <a:hlinkClick r:id="rId6" action="ppaction://hlinkfile"/>
              </a:rPr>
              <a:t>Эффективные формы и методы профилактики конфликтов, насилия и жестокости в детской и подростковой среде: методические материалы. В 4 ч. Ч.2. – Витебск: ГУДОВ ”ВО ИРО“, 2018. – 67 с</a:t>
            </a:r>
            <a:r>
              <a:rPr lang="ru-RU" dirty="0" smtClean="0">
                <a:hlinkClick r:id="rId6" action="ppaction://hlinkfile"/>
              </a:rPr>
              <a:t>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ru-RU" dirty="0">
                <a:hlinkClick r:id="rId7" action="ppaction://hlinkfile"/>
              </a:rPr>
              <a:t>Эффективные формы и методы профилактики конфликтов, насилия и жестокости в детской и подростковой среде: методические материалы. В 4 ч. Ч.3. – Витебск: ГУДОВ ”ВО ИРО“, 2018. – 55 с</a:t>
            </a:r>
            <a:r>
              <a:rPr lang="ru-RU" dirty="0" smtClean="0">
                <a:hlinkClick r:id="rId7" action="ppaction://hlinkfile"/>
              </a:rPr>
              <a:t>.</a:t>
            </a:r>
            <a:r>
              <a:rPr lang="ru-RU" dirty="0">
                <a:hlinkClick r:id="rId7" action="ppaction://hlinkfile"/>
              </a:rPr>
              <a:t> 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ru-RU" dirty="0">
                <a:hlinkClick r:id="rId8" action="ppaction://hlinkfile"/>
              </a:rPr>
              <a:t>Эффективные формы и методы профилактики конфликтов, насилия и жестокости в детской и подростковой среде: методические материалы. В 4 ч. Ч.4. – Витебск: ГУДОВ ”ВО ИРО“, 2018. – 63 с</a:t>
            </a:r>
            <a:r>
              <a:rPr lang="ru-RU" dirty="0" smtClean="0">
                <a:hlinkClick r:id="rId8" action="ppaction://hlinkfil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58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93" y="1498604"/>
            <a:ext cx="4677103" cy="12784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Жестокое обращение с несовершеннолетним в семье:</a:t>
            </a:r>
          </a:p>
        </p:txBody>
      </p:sp>
      <p:pic>
        <p:nvPicPr>
          <p:cNvPr id="1026" name="Picture 2" descr="http://900igr.net/up/datai/68952/0038-03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54504" y="839787"/>
            <a:ext cx="292608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физическое </a:t>
            </a:r>
            <a:r>
              <a:rPr lang="ru-RU" sz="2400" dirty="0" smtClean="0"/>
              <a:t>насилие</a:t>
            </a:r>
            <a:r>
              <a:rPr lang="ru-RU" sz="2400" dirty="0"/>
              <a:t>;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сексуальное </a:t>
            </a:r>
            <a:r>
              <a:rPr lang="ru-RU" sz="2400" dirty="0"/>
              <a:t>насилие или развращение </a:t>
            </a:r>
            <a:r>
              <a:rPr lang="ru-RU" sz="2400" dirty="0" smtClean="0"/>
              <a:t>несовершеннолетнего</a:t>
            </a:r>
            <a:r>
              <a:rPr lang="ru-RU" sz="2400" dirty="0"/>
              <a:t>;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психическое (эмоциональное) </a:t>
            </a:r>
            <a:r>
              <a:rPr lang="ru-RU" sz="2400" dirty="0" smtClean="0"/>
              <a:t>насилие.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080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24625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документом, в котором очерчена система мероприятий по выявлению несовершеннолетних подвергшихся насилию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Алгоритмом </a:t>
            </a:r>
            <a:r>
              <a:rPr lang="ru-RU" sz="2400" dirty="0">
                <a:solidFill>
                  <a:schemeClr val="tx1"/>
                </a:solidFill>
              </a:rPr>
              <a:t>информирования педагогическими работниками родителей, опекунов, попечителей обучающихся и (или) сотрудников органов внутренних дел о наличии признаков насилия в отношении несовершеннолетних, утвержденным Министерством образования Республики Беларусь (письмо Министерства образования Республики Беларусь от 07.02.2018 № 05-01-07/1121/</a:t>
            </a:r>
            <a:r>
              <a:rPr lang="ru-RU" sz="2400" dirty="0" err="1">
                <a:solidFill>
                  <a:schemeClr val="tx1"/>
                </a:solidFill>
              </a:rPr>
              <a:t>дс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2014" y="5235120"/>
            <a:ext cx="1742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2" action="ppaction://hlinkfile"/>
              </a:rPr>
              <a:t>ССЫЛКА</a:t>
            </a:r>
            <a:endParaRPr lang="ru-RU" sz="2800" b="1" cap="none" spc="0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1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4115384" cy="12784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Индикаторы физического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493290"/>
            <a:ext cx="3854528" cy="258444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физические </a:t>
            </a:r>
            <a:r>
              <a:rPr lang="ru-RU" sz="2400" dirty="0" smtClean="0"/>
              <a:t>индикаторы;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поведенческие индикаторы;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индикаторам </a:t>
            </a:r>
            <a:r>
              <a:rPr lang="ru-RU" sz="2400" dirty="0"/>
              <a:t>семейной обстановки и поведения </a:t>
            </a:r>
            <a:r>
              <a:rPr lang="ru-RU" sz="2400" dirty="0" smtClean="0"/>
              <a:t>ро­дителя.</a:t>
            </a:r>
            <a:endParaRPr lang="ru-RU" sz="2400" dirty="0"/>
          </a:p>
        </p:txBody>
      </p:sp>
      <p:pic>
        <p:nvPicPr>
          <p:cNvPr id="2050" name="Picture 2" descr="http://36gp.by/wp-content/uploads/2017/01/13769720-referat-alkogolizm-i-narkomaniya-podrostk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718" y="514350"/>
            <a:ext cx="4048066" cy="61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59" y="90185"/>
            <a:ext cx="8860219" cy="3403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 - это насильственные и другие умыш­ленные, намеренные действия, которые причиняют ребенку физическую и душевную боль и страдания, включая избие­ния, ожоги, </a:t>
            </a:r>
            <a:r>
              <a:rPr lang="ru-RU" sz="27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кусание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удушение, ошпаривание, приводящее к ожогам, наказание («лупцевание») ремнем или другими пред­метами, переломы костей или серьезные повреждения внут­ренних органов, наносящие ущерб его развитию, здоровью и жизнедеятельности.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3076" name="Picture 4" descr="http://900igr.net/up/datas/258180/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25" b="50175"/>
          <a:stretch/>
        </p:blipFill>
        <p:spPr bwMode="auto">
          <a:xfrm>
            <a:off x="792949" y="4040359"/>
            <a:ext cx="8103475" cy="24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77228" y="3458872"/>
            <a:ext cx="1742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3" action="ppaction://hlinkfile"/>
              </a:rPr>
              <a:t>ССЫЛКА</a:t>
            </a:r>
            <a:endParaRPr lang="ru-RU" sz="2800" b="1" cap="none" spc="0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928" y="3741682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 или психологическое насилие — предна­меренные деструктивные действия или значительный ущерб детским способностям. Включают в себя наказание за чрезмер­ную эмоциональную привязанность ребенка к родителю или взрослому, за уважительное отношение к себе и потребности, необходимые для установления нормальных социальных взаи­моотношений.</a:t>
            </a:r>
          </a:p>
        </p:txBody>
      </p:sp>
      <p:pic>
        <p:nvPicPr>
          <p:cNvPr id="4098" name="Picture 2" descr="https://avatars.mds.yandex.net/get-zen_doc/1592767/pub_5e3d337c31a59a7dd668605a_5e3d35b5783055266d6008b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386" y="254776"/>
            <a:ext cx="7010400" cy="33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20786" y="6096969"/>
            <a:ext cx="1742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3" action="ppaction://hlinkfile"/>
              </a:rPr>
              <a:t>ССЫЛКА</a:t>
            </a:r>
            <a:endParaRPr lang="ru-RU" sz="2800" b="1" cap="none" spc="0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4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психологического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480441"/>
            <a:ext cx="3694969" cy="3993931"/>
          </a:xfrm>
        </p:spPr>
        <p:txBody>
          <a:bodyPr>
            <a:normAutofit fontScale="85000"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Отвержение;</a:t>
            </a:r>
            <a:endParaRPr lang="ru-RU" sz="2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/>
              <a:t>Отказ в эмоциональном </a:t>
            </a:r>
            <a:r>
              <a:rPr lang="ru-RU" sz="2600" dirty="0" smtClean="0"/>
              <a:t>отклике;</a:t>
            </a:r>
            <a:endParaRPr lang="ru-RU" sz="2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Унижение;</a:t>
            </a:r>
            <a:endParaRPr lang="ru-RU" sz="2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Запугивание;</a:t>
            </a:r>
            <a:endParaRPr lang="ru-RU" sz="2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Изоляция;</a:t>
            </a:r>
            <a:endParaRPr lang="ru-RU" sz="2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Эксплуатация;</a:t>
            </a:r>
            <a:endParaRPr lang="ru-RU" sz="2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«Торговля» запретами;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Моральное разложение.</a:t>
            </a:r>
          </a:p>
          <a:p>
            <a:endParaRPr lang="ru-RU" dirty="0"/>
          </a:p>
        </p:txBody>
      </p:sp>
      <p:pic>
        <p:nvPicPr>
          <p:cNvPr id="6146" name="Picture 2" descr="https://ds04.infourok.ru/uploads/ex/0fe8/0013845f-2907fca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16" t="26224" r="1817" b="25960"/>
          <a:stretch/>
        </p:blipFill>
        <p:spPr bwMode="auto">
          <a:xfrm>
            <a:off x="4458290" y="1340949"/>
            <a:ext cx="5349720" cy="43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04018" y="5706284"/>
            <a:ext cx="1742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3" action="ppaction://hlinkfile"/>
              </a:rPr>
              <a:t>ССЫЛКА</a:t>
            </a:r>
            <a:endParaRPr lang="ru-RU" sz="2800" b="1" cap="none" spc="0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Сексуальное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 в отношении детей включает большое количество действий и дополняется такими из них, как принуждение или поощрение ребенка совершать сексуально окрашенные прикосновения к телу взрослого или самого ребенка, принуждение ребенка к обнажению, вовлечение в оргии и ритуалы, сопровождаемые сексуальными действиями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1"/>
                </a:solidFill>
              </a:rPr>
              <a:t>Профилактика - комплекс межведомственных мероприятий, направленных на нейтрализацию факторов риска формирования деструктивных проявлений, а также на усиление защитных факторов.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31604" y="3751590"/>
            <a:ext cx="1742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2" action="ppaction://hlinkfile"/>
              </a:rPr>
              <a:t>ССЫЛКА</a:t>
            </a:r>
            <a:endParaRPr lang="ru-RU" sz="2800" b="1" cap="none" spc="0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8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1456" y="57964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Факторы риска: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218" name="Picture 2" descr="https://avatars.mds.yandex.net/get-zen_doc/1852570/pub_5d2a967addfef600afc0461f_5d2c23bacfcc8600ad79dd6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01" y="2921877"/>
            <a:ext cx="6645496" cy="34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30014" y="1178996"/>
            <a:ext cx="3132083" cy="14906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39559" y="1178996"/>
            <a:ext cx="3216166" cy="15747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68206" y="3618414"/>
            <a:ext cx="2958663" cy="168691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4097" y="1355679"/>
            <a:ext cx="29145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Личность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ребенка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как фактор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 action="ppaction://hlinksldjump"/>
            </a:endParaRPr>
          </a:p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насилия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805" y="1355679"/>
            <a:ext cx="30989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Личность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родителя</a:t>
            </a:r>
          </a:p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как фактор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 action="ppaction://hlinksldjump"/>
            </a:endParaRPr>
          </a:p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насилия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6731" y="3677040"/>
            <a:ext cx="2680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Структура семьи и модель общения как факторы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риска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8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733</Words>
  <Application>Microsoft Office PowerPoint</Application>
  <PresentationFormat>Произвольный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Семинар  «Особенности работы по профилактике и выявлению насилия, жестокого обращения с детьми, неудовлетворения жизненных потребностей, использования родителями непедагогических методов воспитания»   </vt:lpstr>
      <vt:lpstr>Жестокое обращение с несовершеннолетним в семье:</vt:lpstr>
      <vt:lpstr>Основным документом, в котором очерчена система мероприятий по выявлению несовершеннолетних подвергшихся насилию является: Алгоритмом информирования педагогическими работниками родителей, опекунов, попечителей обучающихся и (или) сотрудников органов внутренних дел о наличии признаков насилия в отношении несовершеннолетних, утвержденным Министерством образования Республики Беларусь (письмо Министерства образования Республики Беларусь от 07.02.2018 № 05-01-07/1121/дс). </vt:lpstr>
      <vt:lpstr>Индикаторы физического насилия:  </vt:lpstr>
      <vt:lpstr>  Физическое насилие - это насильственные и другие умыш­ленные, намеренные действия, которые причиняют ребенку физическую и душевную боль и страдания, включая избие­ния, ожоги, кусание, удушение, ошпаривание, приводящее к ожогам, наказание («лупцевание») ремнем или другими пред­метами, переломы костей или серьезные повреждения внут­ренних органов, наносящие ущерб его развитию, здоровью и жизнедеятельности. </vt:lpstr>
      <vt:lpstr>Эмоциональное или психологическое насилие — предна­меренные деструктивные действия или значительный ущерб детским способностям. Включают в себя наказание за чрезмер­ную эмоциональную привязанность ребенка к родителю или взрослому, за уважительное отношение к себе и потребности, необходимые для установления нормальных социальных взаи­моотношений.</vt:lpstr>
      <vt:lpstr>Формы психологического насилия: </vt:lpstr>
      <vt:lpstr>      Сексуальное насилие в отношении детей включает большое количество действий и дополняется такими из них, как принуждение или поощрение ребенка совершать сексуально окрашенные прикосновения к телу взрослого или самого ребенка, принуждение ребенка к обнажению, вовлечение в оргии и ритуалы, сопровождаемые сексуальными действиями.   Профилактика - комплекс межведомственных мероприятий, направленных на нейтрализацию факторов риска формирования деструктивных проявлений, а также на усиление защитных факторов.  </vt:lpstr>
      <vt:lpstr>Слайд 9</vt:lpstr>
      <vt:lpstr>Личность ребенка как фактор насилия</vt:lpstr>
      <vt:lpstr>Личность родителя как фактор насилия </vt:lpstr>
      <vt:lpstr>Структура семьи и модель общения как факторы риска</vt:lpstr>
      <vt:lpstr>Диагностика:</vt:lpstr>
      <vt:lpstr>Диагностика:</vt:lpstr>
      <vt:lpstr>Слайд 15</vt:lpstr>
      <vt:lpstr>Литература: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«Особенности работы по профилактике и выявлению насилия, жестокого обращения с детьми, неудовлетворения жизненных потребностей, использования родителями непедагогических методов воспитания»</dc:title>
  <dc:creator>Пользователь Windows</dc:creator>
  <cp:lastModifiedBy>21</cp:lastModifiedBy>
  <cp:revision>12</cp:revision>
  <dcterms:created xsi:type="dcterms:W3CDTF">2020-04-11T11:51:07Z</dcterms:created>
  <dcterms:modified xsi:type="dcterms:W3CDTF">2020-04-13T06:24:07Z</dcterms:modified>
</cp:coreProperties>
</file>