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3" r:id="rId6"/>
    <p:sldId id="264" r:id="rId7"/>
    <p:sldId id="269" r:id="rId8"/>
    <p:sldId id="260" r:id="rId9"/>
    <p:sldId id="270" r:id="rId10"/>
    <p:sldId id="261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F296D-9B9C-4313-9DF3-047F822CD3A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8218-CAA2-47D4-B8DD-6767846A6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68218-CAA2-47D4-B8DD-6767846A6F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6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9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6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3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38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6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5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1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8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7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D65452-0373-4371-BE7C-95CE522796C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E509EE-54A0-4B21-A117-0E865669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AF988-B49A-4EF6-9F3A-1816B34D0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333" y="1289225"/>
            <a:ext cx="11270667" cy="257372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Приемный ребенок в школе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754C8B-2B50-431D-9643-80C6AE58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046" y="5761101"/>
            <a:ext cx="7766936" cy="109689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Подготовила: педагог социальный М.Г. </a:t>
            </a:r>
            <a:r>
              <a:rPr lang="ru-RU" sz="2400" dirty="0" err="1">
                <a:solidFill>
                  <a:srgbClr val="002060"/>
                </a:solidFill>
              </a:rPr>
              <a:t>Сапровская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0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748EA4-EF9B-45DD-A31F-537EAF095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17" y="2233137"/>
            <a:ext cx="5668680" cy="356776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7A18E-4DD7-434F-A808-89F1DAED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250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Астенический синдром: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D810C-1BD1-4665-863A-31AE9D8B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109" y="1267167"/>
            <a:ext cx="5210567" cy="465171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Астенический синдром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состояние нервно-психической слабости, быстрой истощаемости, утомляемости от любой деятельности, неспособности к длительному напряжению.</a:t>
            </a:r>
          </a:p>
        </p:txBody>
      </p:sp>
    </p:spTree>
    <p:extLst>
      <p:ext uri="{BB962C8B-B14F-4D97-AF65-F5344CB8AC3E}">
        <p14:creationId xmlns:p14="http://schemas.microsoft.com/office/powerpoint/2010/main" val="34516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E6B8D-0DDC-4FE7-A680-E9E72B0F1F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08" y="1888705"/>
            <a:ext cx="5338861" cy="3597696"/>
          </a:xfrm>
          <a:prstGeom prst="rect">
            <a:avLst/>
          </a:prstGeom>
          <a:ln>
            <a:noFill/>
          </a:ln>
          <a:effectLst>
            <a:softEdge rad="381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FF3C0-ABCD-4D7B-B3BD-332910B1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56" y="0"/>
            <a:ext cx="10018713" cy="1752599"/>
          </a:xfrm>
        </p:spPr>
        <p:txBody>
          <a:bodyPr/>
          <a:lstStyle/>
          <a:p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родителям, которые помогут вашему школьнику учится продуктивнее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B0AAF-3FE6-4825-B4CC-A2BC89DF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56" y="1505244"/>
            <a:ext cx="5873092" cy="490962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Следите за обучением ребёнка;</a:t>
            </a:r>
          </a:p>
          <a:p>
            <a:r>
              <a:rPr lang="ru-RU" dirty="0"/>
              <a:t>Организуйте чёткий распорядок дня;</a:t>
            </a:r>
          </a:p>
          <a:p>
            <a:r>
              <a:rPr lang="ru-RU" dirty="0"/>
              <a:t>Не программируйте  ребенка на неуспешность;</a:t>
            </a:r>
          </a:p>
          <a:p>
            <a:r>
              <a:rPr lang="ru-RU" dirty="0"/>
              <a:t>Уделяйте больше внимания;</a:t>
            </a:r>
          </a:p>
          <a:p>
            <a:r>
              <a:rPr lang="ru-RU" dirty="0" smtClean="0"/>
              <a:t>Научите </a:t>
            </a:r>
            <a:r>
              <a:rPr lang="ru-RU" dirty="0"/>
              <a:t>ребенка тайм-менеджменту;</a:t>
            </a:r>
          </a:p>
          <a:p>
            <a:r>
              <a:rPr lang="ru-RU" dirty="0" smtClean="0"/>
              <a:t>Организуйте </a:t>
            </a:r>
            <a:r>
              <a:rPr lang="ru-RU" dirty="0"/>
              <a:t>удобное рабочее место;</a:t>
            </a:r>
          </a:p>
          <a:p>
            <a:r>
              <a:rPr lang="ru-RU" dirty="0" smtClean="0"/>
              <a:t>Обеспечьте </a:t>
            </a:r>
            <a:r>
              <a:rPr lang="ru-RU" dirty="0"/>
              <a:t>правильное питание и здоровый сон;</a:t>
            </a:r>
          </a:p>
          <a:p>
            <a:r>
              <a:rPr lang="ru-RU" dirty="0"/>
              <a:t>Интересуйтесь школьной жизнью;</a:t>
            </a:r>
          </a:p>
          <a:p>
            <a:r>
              <a:rPr lang="ru-RU" dirty="0"/>
              <a:t>Не ругайте школу;</a:t>
            </a:r>
          </a:p>
          <a:p>
            <a:r>
              <a:rPr lang="ru-RU" dirty="0"/>
              <a:t>Подавайте личный пример;</a:t>
            </a:r>
          </a:p>
        </p:txBody>
      </p:sp>
    </p:spTree>
    <p:extLst>
      <p:ext uri="{BB962C8B-B14F-4D97-AF65-F5344CB8AC3E}">
        <p14:creationId xmlns:p14="http://schemas.microsoft.com/office/powerpoint/2010/main" val="228626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0E68AF-9EB7-4B61-92E1-99C3F83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751" y="-703798"/>
            <a:ext cx="10735825" cy="479708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 своего ребенка любым – неталантливым, неудачливым, взрослым. Общаясь с ним – радуйся, потому что ребенок – это праздник, который пока с тобой.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1" y="2312894"/>
            <a:ext cx="4728953" cy="426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44153" y="5990837"/>
            <a:ext cx="279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Януш</a:t>
            </a:r>
            <a:r>
              <a:rPr lang="ru-RU" sz="3200" dirty="0" smtClean="0"/>
              <a:t> Корчак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78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EE5DA-1AA6-4A75-A016-615FBD30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867486"/>
            <a:ext cx="10018713" cy="1752599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0632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AEE3D4-8079-4725-9F5F-5F5C84F34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954" y="-441931"/>
            <a:ext cx="10890738" cy="729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психолого-педагогических знаний замещающих родителей в работе с детьми, требующими повышенного педагогического внимания, а так же пропаганда опыта успешного воспитания и обучения приемного ребенка.</a:t>
            </a:r>
          </a:p>
          <a:p>
            <a:pPr marL="0" indent="0">
              <a:buNone/>
            </a:pPr>
            <a:r>
              <a:rPr lang="ru-RU" sz="4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основными причинами школьной неуспеваемости.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школьные проблемы приемных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16941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9A542-8071-4F00-BADF-DE4B9EDE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96" y="190500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причины школьной неуспеваемости: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22840-22E9-47CE-BEEC-E7A65FCD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473" y="3116390"/>
            <a:ext cx="11344758" cy="2664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 ослабленным здоровьем в большей степени необходимы щадящий режим, контроль над учебной нагрузкой, внимательное отношение со стороны учителей и родителей.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BC0FD-26A5-4831-8E4C-9FF7BA4EB663}"/>
              </a:ext>
            </a:extLst>
          </p:cNvPr>
          <p:cNvSpPr txBox="1"/>
          <p:nvPr/>
        </p:nvSpPr>
        <p:spPr>
          <a:xfrm>
            <a:off x="1856936" y="2193540"/>
            <a:ext cx="752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слабость здоровья;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нервной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62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65762-C616-4D94-AB24-737BB921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1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4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причины школьной неуспеваемости: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93234-A2FD-4908-A156-0CB07A45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556" y="1583787"/>
            <a:ext cx="10018713" cy="55766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Особенности познавательных процессов;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Особенности эмоционально-волевой сферы.</a:t>
            </a:r>
          </a:p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сфера: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развития памяти, которая лежит в основе обучения;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организация самостоятельной активной работы мышления в процессе обучения;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развития свойств внимания, в основном распределения и переключения;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программы обучения без учета активного канала восприятия у учеников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4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5FEAF6-8CC0-475F-9ABF-823CECD6C2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98" y="3039209"/>
            <a:ext cx="4820525" cy="3429000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BDBF4-4AAE-4E2F-9B77-C35AD150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03" y="-334107"/>
            <a:ext cx="11224846" cy="2438399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</a:t>
            </a:r>
            <a:b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неуспеваемости, обусловленными эмоционально-волевой сферой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DFF80-B52C-439A-B728-16141F4E3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917" y="1933811"/>
            <a:ext cx="7666583" cy="368524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тревожность;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волевых качеств как инициативность, самостоятельность, организованность;</a:t>
            </a:r>
          </a:p>
        </p:txBody>
      </p:sp>
    </p:spTree>
    <p:extLst>
      <p:ext uri="{BB962C8B-B14F-4D97-AF65-F5344CB8AC3E}">
        <p14:creationId xmlns:p14="http://schemas.microsoft.com/office/powerpoint/2010/main" val="289759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5C6A2-6547-4F94-B9E0-E90F4112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591" y="0"/>
            <a:ext cx="11013831" cy="1752599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причины </a:t>
            </a:r>
            <a:br>
              <a:rPr lang="ru-RU" sz="4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неуспеваемости: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2F8A5-0E59-4789-8838-CE2DDAEC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46" y="1066799"/>
            <a:ext cx="10018713" cy="4595447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условия жизни в семье;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помощи в учебе со стороны взрослых;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в семье;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режима.</a:t>
            </a:r>
          </a:p>
        </p:txBody>
      </p:sp>
    </p:spTree>
    <p:extLst>
      <p:ext uri="{BB962C8B-B14F-4D97-AF65-F5344CB8AC3E}">
        <p14:creationId xmlns:p14="http://schemas.microsoft.com/office/powerpoint/2010/main" val="284204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952D-E299-4B4A-9FC5-E6535744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0"/>
            <a:ext cx="10018713" cy="1752599"/>
          </a:xfrm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причины: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A78D3-7819-4CFB-95A4-58F102A9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790" y="1214679"/>
            <a:ext cx="10018713" cy="382227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преподавания отдельных предметов;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перевод в следующий класс;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Пробелы в знаниях за предыдущие годы.</a:t>
            </a:r>
          </a:p>
        </p:txBody>
      </p:sp>
    </p:spTree>
    <p:extLst>
      <p:ext uri="{BB962C8B-B14F-4D97-AF65-F5344CB8AC3E}">
        <p14:creationId xmlns:p14="http://schemas.microsoft.com/office/powerpoint/2010/main" val="229520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30A75-7D0F-4AB5-8C78-264CEB55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7" y="-228600"/>
            <a:ext cx="10018713" cy="1752599"/>
          </a:xfrm>
        </p:spPr>
        <p:txBody>
          <a:bodyPr>
            <a:normAutofit/>
          </a:bodyPr>
          <a:lstStyle/>
          <a:p>
            <a:r>
              <a:rPr lang="ru-RU" sz="54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Психоорганический</a:t>
            </a:r>
            <a:r>
              <a:rPr lang="ru-RU" sz="5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A8469-41F4-4719-903F-95A19859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214032"/>
            <a:ext cx="10707690" cy="5334001"/>
          </a:xfrm>
        </p:spPr>
        <p:txBody>
          <a:bodyPr>
            <a:normAutofit fontScale="92500"/>
          </a:bodyPr>
          <a:lstStyle/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Психоорганический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нарушений интеллектуальной деятельности, эмоционально-волевой сферы и поведения, возникающего вследствие органического поражения головного мозга.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школьного возраста проявления ПС отмечаются: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Импульсивностью,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несдержанностью,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Слабым чувством ситуации,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самокритичностью.</a:t>
            </a:r>
          </a:p>
          <a:p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041E4E-0A67-4FA9-8D1D-B37E82F9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812" y="-123987"/>
            <a:ext cx="10557873" cy="5791201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наиболее распространенными последствиями ПС в младшем школьном возрасте являются нарушения формирования школьных навыков:</a:t>
            </a:r>
          </a:p>
          <a:p>
            <a:pPr marL="0" indent="0">
              <a:buNone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(нарушения письма);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 (нарушения чтения);</a:t>
            </a:r>
          </a:p>
          <a:p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дискалькулия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(нарушения счета).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2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415</TotalTime>
  <Words>407</Words>
  <Application>Microsoft Office PowerPoint</Application>
  <PresentationFormat>Широкоэкранный</PresentationFormat>
  <Paragraphs>64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Параллакс</vt:lpstr>
      <vt:lpstr>Приемный ребенок в школе</vt:lpstr>
      <vt:lpstr>Презентация PowerPoint</vt:lpstr>
      <vt:lpstr>Физиологические причины школьной неуспеваемости:</vt:lpstr>
      <vt:lpstr>Психологические причины школьной неуспеваемости:</vt:lpstr>
      <vt:lpstr>Основные причины  школьной неуспеваемости, обусловленными эмоционально-волевой сферой</vt:lpstr>
      <vt:lpstr>Социальные причины  неуспеваемости:</vt:lpstr>
      <vt:lpstr>Педагогические причины: </vt:lpstr>
      <vt:lpstr>Психоорганический синдром:</vt:lpstr>
      <vt:lpstr>Презентация PowerPoint</vt:lpstr>
      <vt:lpstr>Астенический синдром:</vt:lpstr>
      <vt:lpstr>Советы родителям, которые помогут вашему школьнику учится продуктивнее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Приемный ребенок и школа: трудности в обучении </dc:title>
  <dc:creator>Пользователь</dc:creator>
  <cp:lastModifiedBy>Comlab</cp:lastModifiedBy>
  <cp:revision>35</cp:revision>
  <dcterms:created xsi:type="dcterms:W3CDTF">2022-01-11T05:01:45Z</dcterms:created>
  <dcterms:modified xsi:type="dcterms:W3CDTF">2022-04-29T08:35:04Z</dcterms:modified>
</cp:coreProperties>
</file>