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8"/>
  </p:notesMasterIdLst>
  <p:sldIdLst>
    <p:sldId id="296" r:id="rId2"/>
    <p:sldId id="287" r:id="rId3"/>
    <p:sldId id="289" r:id="rId4"/>
    <p:sldId id="291" r:id="rId5"/>
    <p:sldId id="302" r:id="rId6"/>
    <p:sldId id="295" r:id="rId7"/>
    <p:sldId id="297" r:id="rId8"/>
    <p:sldId id="298" r:id="rId9"/>
    <p:sldId id="288" r:id="rId10"/>
    <p:sldId id="292" r:id="rId11"/>
    <p:sldId id="294" r:id="rId12"/>
    <p:sldId id="299" r:id="rId13"/>
    <p:sldId id="290" r:id="rId14"/>
    <p:sldId id="300" r:id="rId15"/>
    <p:sldId id="303" r:id="rId16"/>
    <p:sldId id="28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1DC57-61EE-4392-840B-C672164A1E08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E55D3-C191-4032-9ABA-E3491E7D45A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9462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E55D3-C191-4032-9ABA-E3491E7D45A8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72609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9592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99620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6792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3642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32563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80704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82032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0494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1859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909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7826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354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607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9303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4328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660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DD76B-4FFE-4331-A0CE-9916B21B78E2}" type="datetimeFigureOut">
              <a:rPr lang="ru-RU" smtClean="0"/>
              <a:pPr/>
              <a:t>16.10.2020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410050-E1F6-485B-BAAB-4BFC93B31F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5656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8203" y="476518"/>
            <a:ext cx="10906873" cy="5447764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>ГУО «СПЦ Поставского района»</a:t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Организация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деятельности совета учреждения образования по профилактике безнадзорности и правонарушений несовершеннолетних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</a:t>
            </a: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>Педагог социальный</a:t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</a:t>
            </a:r>
            <a:r>
              <a:rPr lang="ru-RU" sz="2700" dirty="0" err="1" smtClean="0">
                <a:solidFill>
                  <a:schemeClr val="accent1">
                    <a:lumMod val="50000"/>
                  </a:schemeClr>
                </a:solidFill>
              </a:rPr>
              <a:t>Танона</a:t>
            </a: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> М.П.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6839" y="5515934"/>
            <a:ext cx="10292630" cy="1089266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			</a:t>
            </a:r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smtClean="0"/>
              <a:t>							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2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273" y="363415"/>
            <a:ext cx="8596668" cy="295275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Повестка заседания совета профилактики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98623229"/>
              </p:ext>
            </p:extLst>
          </p:nvPr>
        </p:nvGraphicFramePr>
        <p:xfrm>
          <a:off x="703210" y="790703"/>
          <a:ext cx="9152967" cy="58296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44947">
                  <a:extLst>
                    <a:ext uri="{9D8B030D-6E8A-4147-A177-3AD203B41FA5}">
                      <a16:colId xmlns:a16="http://schemas.microsoft.com/office/drawing/2014/main" xmlns="" val="2299025174"/>
                    </a:ext>
                  </a:extLst>
                </a:gridCol>
                <a:gridCol w="5708020">
                  <a:extLst>
                    <a:ext uri="{9D8B030D-6E8A-4147-A177-3AD203B41FA5}">
                      <a16:colId xmlns:a16="http://schemas.microsoft.com/office/drawing/2014/main" xmlns="" val="4199108506"/>
                    </a:ext>
                  </a:extLst>
                </a:gridCol>
              </a:tblGrid>
              <a:tr h="34481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sng" dirty="0" smtClean="0">
                          <a:solidFill>
                            <a:srgbClr val="FF0000"/>
                          </a:solidFill>
                        </a:rPr>
                        <a:t>НЕВЕРНО: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u="sng" dirty="0" smtClean="0">
                          <a:solidFill>
                            <a:srgbClr val="FF0000"/>
                          </a:solidFill>
                        </a:rPr>
                        <a:t>РЕКОМЕНДУЕМ: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7191425"/>
                  </a:ext>
                </a:extLst>
              </a:tr>
              <a:tr h="5291660">
                <a:tc>
                  <a:txBody>
                    <a:bodyPr/>
                    <a:lstStyle/>
                    <a:p>
                      <a:pPr indent="450215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ПОВЕСТКА СОВЕТА ЗАСЕДАНИЯ 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indent="450215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Основной вопрос: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выполнении плана работы совета за 2019 год. Утверждение плана работы совета на 2020 год»</a:t>
                      </a:r>
                    </a:p>
                    <a:p>
                      <a:pPr lvl="0" indent="450215" algn="l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Избрание секретаря совета.</a:t>
                      </a:r>
                    </a:p>
                    <a:p>
                      <a:pPr lvl="0" indent="450215" algn="l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О реализации мероприятий комплексной реабилитации учащегося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Иванова И.И.</a:t>
                      </a:r>
                    </a:p>
                    <a:p>
                      <a:pPr lvl="0" indent="450215" algn="l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4.О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реализации мероприятий комплексной реабилитации учащегося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Петрова И.А.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indent="450215" algn="l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 Промежуточный анализ работы с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Сидоровой К.Е.</a:t>
                      </a:r>
                    </a:p>
                    <a:p>
                      <a:pPr lvl="0" indent="450215" algn="l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Промежуточный анализ работы с Ефименко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Б.К.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 indent="450215" algn="l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Промежуточный анализ работы с Панкратовой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Д.</a:t>
                      </a:r>
                    </a:p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6" indent="450215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УТВЕРЖДАЮ</a:t>
                      </a:r>
                    </a:p>
                    <a:p>
                      <a:pPr lvl="6" indent="450215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Директор ГУО «_________»</a:t>
                      </a:r>
                    </a:p>
                    <a:p>
                      <a:pPr lvl="6" indent="450215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________ Ф.И.О.</a:t>
                      </a:r>
                    </a:p>
                    <a:p>
                      <a:pPr lvl="6" indent="450215"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«___» ___________ 20___ г.</a:t>
                      </a:r>
                    </a:p>
                    <a:p>
                      <a:pPr indent="45021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ПОВЕСТКА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ЗАСЕДАНИЯ СОВЕТА ПРОФИЛАКТИКИ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Избрание секретаря совета профилактики на 2020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год (на первом заседании совета профилактики/при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переизбрании)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(О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выполнений решений предыдущего заседания совета профилактики)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Основной вопрос: 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Рассмотрение материалов, поступивших в учреждение образования из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органов….</a:t>
                      </a:r>
                    </a:p>
                    <a:p>
                      <a:pPr indent="45021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Рассмотрение результатов реализации программ ИПР, комплексной реабилитации в отношении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несовершеннолетних (</a:t>
                      </a:r>
                      <a:r>
                        <a:rPr lang="ru-RU" sz="14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если рассматриваются</a:t>
                      </a:r>
                      <a:r>
                        <a:rPr lang="ru-RU" sz="1400" i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материалы по СОП, значит вписываем их сюда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0215" algn="just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 информации о реализации мероприятий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ПИРП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Иванова И.И, учащегося ____ класса, 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01.01.2020 по 01.04.2020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0215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информации о реализации мероприятий ПИРП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Петрова И.А.,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учащегося ____ класса, 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10.01.2020 по 10.04.2020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450215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промежуточный анализ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реализации мероприятий программы ИПР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Сидоровой К.Е., учащейся ____ класса, 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10.01.2020 по 10.04.2020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повестка заседания совета профилактики, утвержденная директором учреждения образования, прикладывается к протоколу. В протоколе повестку дублировать не обязательно)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3859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1602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3770"/>
            <a:ext cx="8596668" cy="404445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Решения заседаний совета профилактики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70438"/>
            <a:ext cx="9838266" cy="54072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3600" u="sng" dirty="0" smtClean="0">
                <a:solidFill>
                  <a:srgbClr val="FF0000"/>
                </a:solidFill>
              </a:rPr>
              <a:t>По </a:t>
            </a:r>
            <a:r>
              <a:rPr lang="ru-RU" sz="3600" u="sng" dirty="0">
                <a:solidFill>
                  <a:srgbClr val="FF0000"/>
                </a:solidFill>
              </a:rPr>
              <a:t>вопросам, обсуждаемым на заседаниях совета профилактики, выносятся решения </a:t>
            </a:r>
            <a:r>
              <a:rPr lang="ru-RU" sz="3600" u="sng" dirty="0" smtClean="0">
                <a:solidFill>
                  <a:srgbClr val="FF0000"/>
                </a:solidFill>
              </a:rPr>
              <a:t/>
            </a:r>
            <a:br>
              <a:rPr lang="ru-RU" sz="3600" u="sng" dirty="0" smtClean="0">
                <a:solidFill>
                  <a:srgbClr val="FF0000"/>
                </a:solidFill>
              </a:rPr>
            </a:br>
            <a:r>
              <a:rPr lang="ru-RU" sz="3600" u="sng" dirty="0" smtClean="0">
                <a:solidFill>
                  <a:srgbClr val="FF0000"/>
                </a:solidFill>
              </a:rPr>
              <a:t>с </a:t>
            </a:r>
            <a:r>
              <a:rPr lang="ru-RU" sz="3600" u="sng" dirty="0">
                <a:solidFill>
                  <a:srgbClr val="FF0000"/>
                </a:solidFill>
              </a:rPr>
              <a:t>указанием сроков исполнения и лиц, ответственных за </a:t>
            </a:r>
            <a:r>
              <a:rPr lang="ru-RU" sz="3600" u="sng" dirty="0" smtClean="0">
                <a:solidFill>
                  <a:srgbClr val="FF0000"/>
                </a:solidFill>
              </a:rPr>
              <a:t>исполнение</a:t>
            </a:r>
          </a:p>
          <a:p>
            <a:pPr marL="0" indent="0" algn="ctr">
              <a:buNone/>
            </a:pPr>
            <a:endParaRPr lang="ru-RU" sz="3600" u="sng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(пункт 16 Положения)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52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75763" y="515938"/>
            <a:ext cx="9427336" cy="552608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По основному вопросу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Исключить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РЕШИЛИ: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Признать работу удовлетворительной, продолжить работу, срок исполнения постоянно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Рекомендуем: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1. Принять информацию Ф.И.О. докладчиков к сведению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2.1. Классным руководителям (Ф.И.О., класс, группа) организовать занятость отдельных категорий обучающихся  (Ф.И., класс, группа)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Срок Исполнения 07.03.2020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2.2. </a:t>
            </a:r>
            <a:r>
              <a:rPr lang="ru-RU" sz="1400" b="1" dirty="0" smtClean="0">
                <a:solidFill>
                  <a:schemeClr val="tx1"/>
                </a:solidFill>
              </a:rPr>
              <a:t>Устранить </a:t>
            </a:r>
            <a:r>
              <a:rPr lang="ru-RU" sz="1400" b="1" dirty="0" smtClean="0">
                <a:solidFill>
                  <a:schemeClr val="tx1"/>
                </a:solidFill>
              </a:rPr>
              <a:t>выявленные недостатки по фиксированию занятости в </a:t>
            </a:r>
            <a:r>
              <a:rPr lang="ru-RU" sz="1400" b="1" dirty="0" smtClean="0">
                <a:solidFill>
                  <a:schemeClr val="tx1"/>
                </a:solidFill>
              </a:rPr>
              <a:t>журнале </a:t>
            </a:r>
            <a:r>
              <a:rPr lang="ru-RU" sz="1400" b="1" dirty="0" smtClean="0">
                <a:solidFill>
                  <a:schemeClr val="tx1"/>
                </a:solidFill>
              </a:rPr>
              <a:t>классного руководителя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Срок: 03.03.2020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Отв.: классные руководители ( Ф.И.О., класс)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4. Руководителям объединений по интересам (Ф.И.О., название объединения) устранить выявленные замечания по ведению журналов.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Отв.: руководители объединений по интересам (Ф.И.О., название объединения)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Сроки: 03.03.2020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5. Заместителю директора по УВР (Ф.И.О.) представить информацию о </a:t>
            </a:r>
            <a:r>
              <a:rPr lang="ru-RU" sz="1400" b="1" dirty="0" smtClean="0">
                <a:solidFill>
                  <a:schemeClr val="tx1"/>
                </a:solidFill>
              </a:rPr>
              <a:t>выполнении </a:t>
            </a:r>
            <a:r>
              <a:rPr lang="ru-RU" sz="1400" b="1" dirty="0" smtClean="0">
                <a:solidFill>
                  <a:schemeClr val="tx1"/>
                </a:solidFill>
              </a:rPr>
              <a:t>поручений</a:t>
            </a:r>
          </a:p>
          <a:p>
            <a:pPr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Сроки: дата следующего заседания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81355"/>
            <a:ext cx="10733349" cy="6119446"/>
          </a:xfrm>
        </p:spPr>
        <p:txBody>
          <a:bodyPr>
            <a:noAutofit/>
          </a:bodyPr>
          <a:lstStyle/>
          <a:p>
            <a:pPr marL="0" indent="0">
              <a:lnSpc>
                <a:spcPts val="1500"/>
              </a:lnSpc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НЕВЕРНО:</a:t>
            </a:r>
          </a:p>
          <a:p>
            <a:pPr marL="0" indent="0">
              <a:lnSpc>
                <a:spcPts val="1500"/>
              </a:lnSpc>
              <a:buNone/>
            </a:pPr>
            <a:r>
              <a:rPr lang="ru-RU" sz="1400" dirty="0" smtClean="0"/>
              <a:t>РЕШИЛИ</a:t>
            </a:r>
            <a:r>
              <a:rPr lang="ru-RU" sz="1400" dirty="0"/>
              <a:t>: </a:t>
            </a:r>
          </a:p>
          <a:p>
            <a:pPr marL="0" indent="0">
              <a:lnSpc>
                <a:spcPts val="1500"/>
              </a:lnSpc>
              <a:buNone/>
            </a:pPr>
            <a:r>
              <a:rPr lang="ru-RU" sz="1400" dirty="0"/>
              <a:t>утвердить предложенную программу ИПР с Катей. Классному руководителю </a:t>
            </a:r>
            <a:r>
              <a:rPr lang="ru-RU" sz="1400" dirty="0" err="1"/>
              <a:t>Шацкой</a:t>
            </a:r>
            <a:r>
              <a:rPr lang="ru-RU" sz="1400" dirty="0"/>
              <a:t> Н.А. держать на постоянном контроле поведение учащейся на уроках, информировать мать о пропусках и опозданиях, дать рекомендации о выборе круга друзей. Матери Сидоровой О.Е. усилить контроль поведения и времяпровождения дочери в свободное время в период нахождения дома</a:t>
            </a:r>
          </a:p>
          <a:p>
            <a:pPr marL="0" indent="0">
              <a:lnSpc>
                <a:spcPts val="1500"/>
              </a:lnSpc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РЕКОМЕНДУЕМ:</a:t>
            </a:r>
          </a:p>
          <a:p>
            <a:pPr marL="0" lvl="0" indent="0">
              <a:lnSpc>
                <a:spcPts val="1500"/>
              </a:lnSpc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1. Принять проект программы индивидуальной профилактической работы с несовершеннолетней </a:t>
            </a:r>
            <a:r>
              <a:rPr lang="ru-RU" sz="1400" dirty="0">
                <a:solidFill>
                  <a:schemeClr val="tx1"/>
                </a:solidFill>
              </a:rPr>
              <a:t>Сидоровой </a:t>
            </a:r>
            <a:r>
              <a:rPr lang="ru-RU" sz="1400" dirty="0" smtClean="0">
                <a:solidFill>
                  <a:schemeClr val="tx1"/>
                </a:solidFill>
              </a:rPr>
              <a:t>Е.Е., учащейся ___ класса без изменений.</a:t>
            </a:r>
          </a:p>
          <a:p>
            <a:pPr marL="0" lvl="0" indent="0">
              <a:lnSpc>
                <a:spcPts val="1500"/>
              </a:lnSpc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2. Организовать реализацию мероприятий ИПР в соответствии с указанными в программе сроками исполнения.</a:t>
            </a:r>
          </a:p>
          <a:p>
            <a:pPr marL="0" lvl="0" indent="0">
              <a:lnSpc>
                <a:spcPts val="1500"/>
              </a:lnSpc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Ответственные: Ф.И.О., педагог социальный;</a:t>
            </a:r>
          </a:p>
          <a:p>
            <a:pPr marL="0" lvl="0" indent="0">
              <a:lnSpc>
                <a:spcPts val="1500"/>
              </a:lnSpc>
              <a:buNone/>
            </a:pPr>
            <a:r>
              <a:rPr lang="ru-RU" sz="1400" dirty="0">
                <a:solidFill>
                  <a:schemeClr val="tx1"/>
                </a:solidFill>
              </a:rPr>
              <a:t>			</a:t>
            </a:r>
            <a:r>
              <a:rPr lang="ru-RU" sz="1400" dirty="0" smtClean="0">
                <a:solidFill>
                  <a:schemeClr val="tx1"/>
                </a:solidFill>
              </a:rPr>
              <a:t>Ф.И.О</a:t>
            </a:r>
            <a:r>
              <a:rPr lang="ru-RU" sz="1400" dirty="0">
                <a:solidFill>
                  <a:schemeClr val="tx1"/>
                </a:solidFill>
              </a:rPr>
              <a:t>., педагог-психолог и т.д.</a:t>
            </a:r>
          </a:p>
          <a:p>
            <a:pPr marL="0" indent="0">
              <a:lnSpc>
                <a:spcPts val="1500"/>
              </a:lnSpc>
              <a:buNone/>
            </a:pPr>
            <a:r>
              <a:rPr lang="ru-RU" sz="1400" dirty="0">
                <a:solidFill>
                  <a:schemeClr val="tx1"/>
                </a:solidFill>
              </a:rPr>
              <a:t>3. Установить периодичность рассмотрения реализации мероприятий программы ИПР 1 раз в квартал.</a:t>
            </a:r>
          </a:p>
          <a:p>
            <a:pPr marL="0" indent="0">
              <a:lnSpc>
                <a:spcPts val="1500"/>
              </a:lnSpc>
              <a:buNone/>
            </a:pPr>
            <a:r>
              <a:rPr lang="ru-RU" sz="1400" dirty="0">
                <a:solidFill>
                  <a:schemeClr val="tx1"/>
                </a:solidFill>
              </a:rPr>
              <a:t>Ответственный: Ф.И.О</a:t>
            </a:r>
            <a:r>
              <a:rPr lang="ru-RU" sz="1400" dirty="0" smtClean="0">
                <a:solidFill>
                  <a:schemeClr val="tx1"/>
                </a:solidFill>
              </a:rPr>
              <a:t>., заместитель </a:t>
            </a:r>
            <a:r>
              <a:rPr lang="ru-RU" sz="1400" dirty="0">
                <a:solidFill>
                  <a:schemeClr val="tx1"/>
                </a:solidFill>
              </a:rPr>
              <a:t>директора по ВР</a:t>
            </a:r>
          </a:p>
          <a:p>
            <a:pPr marL="0" indent="0">
              <a:lnSpc>
                <a:spcPts val="1500"/>
              </a:lnSpc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Срок исполнения: </a:t>
            </a:r>
            <a:r>
              <a:rPr lang="ru-RU" sz="1400" dirty="0">
                <a:solidFill>
                  <a:schemeClr val="tx1"/>
                </a:solidFill>
              </a:rPr>
              <a:t>(указать конкретные месяцы</a:t>
            </a:r>
            <a:r>
              <a:rPr lang="ru-RU" sz="1400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lnSpc>
                <a:spcPts val="1500"/>
              </a:lnSpc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4. Ответственным за реализацию мероприятий программы </a:t>
            </a:r>
            <a:r>
              <a:rPr lang="ru-RU" sz="1400" dirty="0">
                <a:solidFill>
                  <a:schemeClr val="tx1"/>
                </a:solidFill>
              </a:rPr>
              <a:t>ИПР (</a:t>
            </a:r>
            <a:r>
              <a:rPr lang="ru-RU" sz="1400" dirty="0" smtClean="0">
                <a:solidFill>
                  <a:schemeClr val="tx1"/>
                </a:solidFill>
              </a:rPr>
              <a:t>в части касающейся) предоставлять </a:t>
            </a:r>
            <a:r>
              <a:rPr lang="ru-RU" sz="1400" dirty="0">
                <a:solidFill>
                  <a:schemeClr val="tx1"/>
                </a:solidFill>
              </a:rPr>
              <a:t>информацию о результатах </a:t>
            </a:r>
            <a:r>
              <a:rPr lang="ru-RU" sz="1400" dirty="0" smtClean="0">
                <a:solidFill>
                  <a:schemeClr val="tx1"/>
                </a:solidFill>
              </a:rPr>
              <a:t>проделанной работы (с выводами и анализом) ___________ совета профилактики.</a:t>
            </a:r>
          </a:p>
          <a:p>
            <a:pPr marL="0" lvl="0" indent="0">
              <a:lnSpc>
                <a:spcPts val="1500"/>
              </a:lnSpc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Ответственные: </a:t>
            </a:r>
            <a:r>
              <a:rPr lang="ru-RU" sz="1400" dirty="0">
                <a:solidFill>
                  <a:schemeClr val="tx1"/>
                </a:solidFill>
              </a:rPr>
              <a:t>Ф.И.О., педагог социальный;</a:t>
            </a:r>
          </a:p>
          <a:p>
            <a:pPr marL="0" lvl="0" indent="0">
              <a:lnSpc>
                <a:spcPts val="1500"/>
              </a:lnSpc>
              <a:buNone/>
            </a:pPr>
            <a:r>
              <a:rPr lang="ru-RU" sz="1400" dirty="0">
                <a:solidFill>
                  <a:schemeClr val="tx1"/>
                </a:solidFill>
              </a:rPr>
              <a:t>			</a:t>
            </a:r>
            <a:r>
              <a:rPr lang="ru-RU" sz="1400" dirty="0" smtClean="0">
                <a:solidFill>
                  <a:schemeClr val="tx1"/>
                </a:solidFill>
              </a:rPr>
              <a:t>Ф.И.О</a:t>
            </a:r>
            <a:r>
              <a:rPr lang="ru-RU" sz="1400" dirty="0">
                <a:solidFill>
                  <a:schemeClr val="tx1"/>
                </a:solidFill>
              </a:rPr>
              <a:t>., педагог-психолог и т.д.</a:t>
            </a:r>
          </a:p>
          <a:p>
            <a:pPr marL="0" indent="0">
              <a:lnSpc>
                <a:spcPts val="1500"/>
              </a:lnSpc>
              <a:buNone/>
            </a:pPr>
            <a:r>
              <a:rPr lang="ru-RU" sz="1400" dirty="0">
                <a:solidFill>
                  <a:schemeClr val="tx1"/>
                </a:solidFill>
              </a:rPr>
              <a:t>Срок исполнения</a:t>
            </a:r>
            <a:r>
              <a:rPr lang="ru-RU" sz="1400" dirty="0" smtClean="0">
                <a:solidFill>
                  <a:schemeClr val="tx1"/>
                </a:solidFill>
              </a:rPr>
              <a:t>: не позднее __ дней до проведения заседания совета профилактики (указать конкретные месяцы  как в пункте 3).</a:t>
            </a:r>
          </a:p>
          <a:p>
            <a:pPr marL="0" indent="0">
              <a:lnSpc>
                <a:spcPts val="1500"/>
              </a:lnSpc>
              <a:buNone/>
            </a:pPr>
            <a:r>
              <a:rPr lang="ru-RU" sz="1400" dirty="0" smtClean="0">
                <a:solidFill>
                  <a:schemeClr val="tx1"/>
                </a:solidFill>
              </a:rPr>
              <a:t>и иные решения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964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4851" y="785969"/>
            <a:ext cx="8809149" cy="585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</a:rPr>
              <a:t> Анализ деятельности</a:t>
            </a:r>
          </a:p>
          <a:p>
            <a:r>
              <a:rPr lang="ru-RU" sz="2000" dirty="0" smtClean="0"/>
              <a:t>Цель: оценка результатов деятельности, выявление позитивного и негативного компонента работы, определение путей для дальнейшего совершенствования.</a:t>
            </a:r>
          </a:p>
          <a:p>
            <a:r>
              <a:rPr lang="ru-RU" sz="2000" dirty="0" smtClean="0"/>
              <a:t> </a:t>
            </a:r>
          </a:p>
          <a:p>
            <a:r>
              <a:rPr lang="ru-RU" sz="2000" dirty="0" smtClean="0"/>
              <a:t>Общие требования к анализу:</a:t>
            </a:r>
          </a:p>
          <a:p>
            <a:r>
              <a:rPr lang="ru-RU" sz="2000" dirty="0" smtClean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1"/>
                </a:solidFill>
              </a:rPr>
              <a:t>·</a:t>
            </a:r>
            <a:r>
              <a:rPr lang="ru-RU" sz="2000" dirty="0" smtClean="0"/>
              <a:t>               четкость построения по блокам, разделам или </a:t>
            </a:r>
            <a:r>
              <a:rPr lang="ru-RU" sz="2000" smtClean="0"/>
              <a:t>направлениям работы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1"/>
                </a:solidFill>
              </a:rPr>
              <a:t>·  </a:t>
            </a:r>
            <a:r>
              <a:rPr lang="ru-RU" sz="2000" dirty="0" smtClean="0"/>
              <a:t>             логическая последовательность изложения;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1"/>
                </a:solidFill>
              </a:rPr>
              <a:t>·</a:t>
            </a:r>
            <a:r>
              <a:rPr lang="ru-RU" sz="2000" dirty="0" smtClean="0"/>
              <a:t>               аргументированность, сравнение с предыдущим периодом;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1"/>
                </a:solidFill>
              </a:rPr>
              <a:t>·</a:t>
            </a:r>
            <a:r>
              <a:rPr lang="ru-RU" sz="2000" dirty="0" smtClean="0"/>
              <a:t>               точность оценок, исключающих субъективизм;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1"/>
                </a:solidFill>
              </a:rPr>
              <a:t>· </a:t>
            </a:r>
            <a:r>
              <a:rPr lang="ru-RU" sz="2000" dirty="0" smtClean="0"/>
              <a:t>              доказательность выводов;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1"/>
                </a:solidFill>
              </a:rPr>
              <a:t>·  </a:t>
            </a:r>
            <a:r>
              <a:rPr lang="ru-RU" sz="2000" dirty="0" smtClean="0"/>
              <a:t>             четкость и социально-педагогическая обоснованность предложений</a:t>
            </a:r>
          </a:p>
          <a:p>
            <a:pPr marL="342900" indent="-342900">
              <a:lnSpc>
                <a:spcPts val="1500"/>
              </a:lnSpc>
            </a:pPr>
            <a:endParaRPr lang="ru-RU" dirty="0" smtClean="0"/>
          </a:p>
          <a:p>
            <a:pPr>
              <a:lnSpc>
                <a:spcPts val="1500"/>
              </a:lnSpc>
            </a:pPr>
            <a:endParaRPr lang="ru-RU" dirty="0" smtClean="0"/>
          </a:p>
          <a:p>
            <a:pPr>
              <a:lnSpc>
                <a:spcPts val="1500"/>
              </a:lnSpc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ts val="1500"/>
              </a:lnSpc>
            </a:pPr>
            <a:endParaRPr lang="ru-RU" dirty="0" smtClean="0"/>
          </a:p>
          <a:p>
            <a:pPr>
              <a:lnSpc>
                <a:spcPts val="1500"/>
              </a:lnSpc>
            </a:pP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Информация о выполнении мероприятий повлекших неблагоприятную для детей обстановку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77334" y="2160589"/>
            <a:ext cx="9265156" cy="453642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be-BY" sz="2600" b="1" dirty="0" smtClean="0"/>
              <a:t>На основании Положения о порядке признания детей находящимися в социально опасном положении, утвержденного постановлением  Совета  Министров Республики  Беларусь от 15.01.2019 г. № 22, руководство </a:t>
            </a:r>
            <a:r>
              <a:rPr lang="ru-RU" sz="2600" b="1" i="1" dirty="0" smtClean="0"/>
              <a:t>(название учреждения образования) </a:t>
            </a:r>
            <a:r>
              <a:rPr lang="be-BY" sz="2600" b="1" dirty="0" smtClean="0"/>
              <a:t>направляет информацию об исполнении решения координационного совета </a:t>
            </a:r>
            <a:r>
              <a:rPr lang="ru-RU" sz="2600" b="1" i="1" dirty="0" smtClean="0"/>
              <a:t>(дата и номер решения)</a:t>
            </a:r>
            <a:r>
              <a:rPr lang="ru-RU" sz="2600" b="1" dirty="0" smtClean="0"/>
              <a:t> </a:t>
            </a:r>
            <a:r>
              <a:rPr lang="be-BY" sz="2600" b="1" dirty="0" smtClean="0"/>
              <a:t>о </a:t>
            </a:r>
            <a:r>
              <a:rPr lang="ru-RU" sz="2600" b="1" dirty="0" smtClean="0"/>
              <a:t>признании несовершеннолетнего(их) </a:t>
            </a:r>
            <a:r>
              <a:rPr lang="ru-RU" sz="2600" b="1" i="1" dirty="0" smtClean="0"/>
              <a:t>(ФИО, дата рождения ребенка (детей))</a:t>
            </a:r>
            <a:r>
              <a:rPr lang="ru-RU" sz="2600" b="1" dirty="0" smtClean="0"/>
              <a:t> находящимся в социально опасном положении.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i="1" dirty="0" err="1" smtClean="0">
                <a:solidFill>
                  <a:srgbClr val="FF0000"/>
                </a:solidFill>
              </a:rPr>
              <a:t>Справочно</a:t>
            </a:r>
            <a:r>
              <a:rPr lang="ru-RU" sz="2600" i="1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r>
              <a:rPr lang="ru-RU" sz="2600" i="1" dirty="0" smtClean="0">
                <a:solidFill>
                  <a:srgbClr val="FF0000"/>
                </a:solidFill>
              </a:rPr>
              <a:t>	</a:t>
            </a:r>
            <a:r>
              <a:rPr lang="ru-RU" sz="2600" i="1" dirty="0" smtClean="0"/>
              <a:t>В информации указывается выполнение либо </a:t>
            </a:r>
            <a:r>
              <a:rPr lang="ru-RU" sz="2600" i="1" smtClean="0"/>
              <a:t>невыполнение  </a:t>
            </a:r>
            <a:r>
              <a:rPr lang="ru-RU" sz="2600" i="1" dirty="0" smtClean="0"/>
              <a:t>(с указанием причин) мероприятий по устранению причин и условий, повлекших создание неблагоприятной для ребенка (детей) обстановки, отражается динамика положения в семье, дается оценка эффективности мероприятий, при необходимости (в пределах компетенции) предлагаются изменения и дополнения в мероприятия.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i="1" dirty="0" smtClean="0"/>
              <a:t> 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be-BY" sz="2600" dirty="0" smtClean="0"/>
              <a:t>Директор          	           </a:t>
            </a:r>
            <a:r>
              <a:rPr lang="ru-RU" sz="2600" i="1" dirty="0" smtClean="0"/>
              <a:t>(подпись)                (инициалы, фамилия)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825" y="2175640"/>
            <a:ext cx="11182349" cy="44616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4800" dirty="0" smtClean="0"/>
          </a:p>
          <a:p>
            <a:pPr marL="0" indent="0" algn="ctr">
              <a:buNone/>
            </a:pPr>
            <a:r>
              <a:rPr lang="ru-RU" sz="4800" dirty="0" smtClean="0"/>
              <a:t>СПАСИБО ЗА ВНИМАНИЕ</a:t>
            </a:r>
            <a:endParaRPr lang="ru-RU" sz="4800" dirty="0"/>
          </a:p>
          <a:p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endParaRPr lang="ru-RU" dirty="0"/>
          </a:p>
          <a:p>
            <a:pPr marL="0" indent="0" algn="just">
              <a:buNone/>
            </a:pP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xmlns="" val="3510176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923866" cy="9906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Нормативно-правовое обеспечение </a:t>
            </a:r>
            <a:b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деятельности совета профилактики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738" y="1751527"/>
            <a:ext cx="11781614" cy="48008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Положение </a:t>
            </a:r>
            <a:r>
              <a:rPr lang="ru-RU" sz="2800" dirty="0">
                <a:solidFill>
                  <a:schemeClr val="tx1"/>
                </a:solidFill>
              </a:rPr>
              <a:t>о совете учреждения образования по профилактике безнадзорности и правонарушений несовершеннолетних, </a:t>
            </a:r>
            <a:r>
              <a:rPr lang="ru-RU" sz="2800" dirty="0" smtClean="0">
                <a:solidFill>
                  <a:schemeClr val="tx1"/>
                </a:solidFill>
              </a:rPr>
              <a:t>утвержденное постановлением </a:t>
            </a:r>
            <a:r>
              <a:rPr lang="ru-RU" sz="2800" dirty="0">
                <a:solidFill>
                  <a:schemeClr val="tx1"/>
                </a:solidFill>
              </a:rPr>
              <a:t>Министерством образования Республики Беларусь 27.11.2017 №</a:t>
            </a:r>
            <a:r>
              <a:rPr lang="en-US" sz="2800" dirty="0">
                <a:solidFill>
                  <a:schemeClr val="tx1"/>
                </a:solidFill>
              </a:rPr>
              <a:t> </a:t>
            </a:r>
            <a:r>
              <a:rPr lang="ru-RU" sz="2800" dirty="0">
                <a:solidFill>
                  <a:schemeClr val="tx1"/>
                </a:solidFill>
              </a:rPr>
              <a:t>146 </a:t>
            </a:r>
            <a:r>
              <a:rPr lang="ru-RU" sz="2800" dirty="0" smtClean="0">
                <a:solidFill>
                  <a:schemeClr val="tx1"/>
                </a:solidFill>
              </a:rPr>
              <a:t>(далее – Положение)</a:t>
            </a:r>
          </a:p>
          <a:p>
            <a:pPr marL="1076325" indent="0" algn="just">
              <a:buNone/>
            </a:pPr>
            <a:r>
              <a:rPr lang="ru-RU" sz="17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300" i="1" dirty="0" smtClean="0"/>
              <a:t>с учетом:</a:t>
            </a:r>
          </a:p>
          <a:p>
            <a:pPr marL="1076325" indent="0" algn="just">
              <a:buNone/>
            </a:pPr>
            <a:r>
              <a:rPr lang="ru-RU" sz="1300" i="1" dirty="0" smtClean="0"/>
              <a:t>постановления Совета </a:t>
            </a:r>
            <a:r>
              <a:rPr lang="ru-RU" sz="1300" i="1" dirty="0"/>
              <a:t>Министров Республики Беларусь от 15 января 2019 г. № 22 «О признании детей находящимися в социально опасном </a:t>
            </a:r>
            <a:r>
              <a:rPr lang="ru-RU" sz="1300" i="1" dirty="0" smtClean="0"/>
              <a:t>положении»;</a:t>
            </a:r>
          </a:p>
          <a:p>
            <a:pPr marL="1076325" indent="0" algn="just">
              <a:buNone/>
            </a:pPr>
            <a:r>
              <a:rPr lang="ru-RU" sz="1300" i="1" dirty="0" smtClean="0"/>
              <a:t>постановления Совета Министров Республики Беларусь от 27.06.2017 № 487 «Об утверждении Положения о порядке комплексной реабилитации несовершеннолетних, потребление которыми наркотических средств, психотропных веществ, их аналогов, употребление алкогольных, слабоалкогольных напитков или пива установлены в соответствии с законодательством»;</a:t>
            </a:r>
          </a:p>
          <a:p>
            <a:pPr marL="1076325" indent="0" algn="just">
              <a:buNone/>
            </a:pPr>
            <a:r>
              <a:rPr lang="ru-RU" sz="1300" i="1" dirty="0" smtClean="0"/>
              <a:t>Методических рекомендаций Министерства образования </a:t>
            </a:r>
            <a:r>
              <a:rPr lang="ru-RU" sz="1300" i="1" dirty="0"/>
              <a:t>Республик Беларусь по организации индивидуальной профилактической работы с обучающимися в учреждениях образования от 20.07.2018 № </a:t>
            </a:r>
            <a:r>
              <a:rPr lang="ru-RU" sz="1300" i="1" dirty="0" smtClean="0"/>
              <a:t>05-01-21/6205/</a:t>
            </a:r>
            <a:r>
              <a:rPr lang="ru-RU" sz="1300" i="1" dirty="0" err="1" smtClean="0"/>
              <a:t>дс</a:t>
            </a:r>
            <a:endParaRPr lang="ru-RU" sz="1300" i="1" dirty="0" smtClean="0"/>
          </a:p>
          <a:p>
            <a:pPr marL="1076325" indent="0" algn="just">
              <a:buNone/>
            </a:pPr>
            <a:r>
              <a:rPr lang="ru-RU" sz="1300" i="1" dirty="0" smtClean="0"/>
              <a:t>Методических рекомендация по организации деятельности совета учреждения образования по профилактике безнадзорности и правонарушений несовершеннолетних от 31.08.2020 </a:t>
            </a:r>
          </a:p>
          <a:p>
            <a:pPr marL="1076325" indent="0" algn="just">
              <a:buNone/>
            </a:pPr>
            <a:endParaRPr lang="ru-RU" sz="1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15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08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Основные задачи совета профилактики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450429"/>
            <a:ext cx="10453121" cy="4792716"/>
          </a:xfrm>
        </p:spPr>
        <p:txBody>
          <a:bodyPr>
            <a:noAutofit/>
          </a:bodyPr>
          <a:lstStyle/>
          <a:p>
            <a:r>
              <a:rPr lang="ru-RU" sz="2400" dirty="0"/>
              <a:t>осуществление контроля за организацией воспитательной и профилактической работы в учреждении образования; </a:t>
            </a:r>
          </a:p>
          <a:p>
            <a:r>
              <a:rPr lang="ru-RU" sz="2400" dirty="0"/>
              <a:t>предупреждение безнадзорности, беспризорности, правонарушений несовершеннолетних, выявление и устранение их причин и </a:t>
            </a:r>
            <a:r>
              <a:rPr lang="ru-RU" sz="2400" dirty="0" smtClean="0"/>
              <a:t>условий;</a:t>
            </a:r>
          </a:p>
          <a:p>
            <a:r>
              <a:rPr lang="ru-RU" sz="2400" dirty="0" smtClean="0"/>
              <a:t>Обеспечение комплексного коллегиального подхода по защите прав и законных интересов несовершеннолетних;</a:t>
            </a:r>
          </a:p>
          <a:p>
            <a:r>
              <a:rPr lang="ru-RU" sz="2400" dirty="0" smtClean="0"/>
              <a:t>Создание условий для социальной поддержки обучающихся, находящихся в социально опасном положении;</a:t>
            </a:r>
          </a:p>
          <a:p>
            <a:r>
              <a:rPr lang="ru-RU" sz="2400" dirty="0" smtClean="0"/>
              <a:t>Решение конфликтных ситуаций в коллективе несовершеннолетних и их предупреждение.</a:t>
            </a:r>
          </a:p>
          <a:p>
            <a:endParaRPr lang="ru-RU" sz="36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29178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60130"/>
            <a:ext cx="8596668" cy="67407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Приказ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45223"/>
            <a:ext cx="9011789" cy="46961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900" b="1" u="sng" dirty="0" smtClean="0">
                <a:solidFill>
                  <a:srgbClr val="FF0000"/>
                </a:solidFill>
              </a:rPr>
              <a:t>НЕВЕРНО:</a:t>
            </a:r>
          </a:p>
          <a:p>
            <a:pPr marL="0" indent="0">
              <a:buNone/>
            </a:pPr>
            <a:r>
              <a:rPr lang="ru-RU" sz="2200" dirty="0" smtClean="0"/>
              <a:t>Приказ </a:t>
            </a:r>
            <a:r>
              <a:rPr lang="ru-RU" sz="2200" dirty="0"/>
              <a:t>от </a:t>
            </a:r>
            <a:r>
              <a:rPr lang="ru-RU" sz="2200" dirty="0" smtClean="0"/>
              <a:t>03.01.2020 </a:t>
            </a:r>
            <a:r>
              <a:rPr lang="ru-RU" sz="2200" dirty="0"/>
              <a:t>№ </a:t>
            </a:r>
            <a:r>
              <a:rPr lang="ru-RU" sz="2200" dirty="0" smtClean="0"/>
              <a:t>1</a:t>
            </a:r>
          </a:p>
          <a:p>
            <a:pPr marL="0" indent="0">
              <a:buNone/>
            </a:pPr>
            <a:r>
              <a:rPr lang="ru-RU" sz="2200" dirty="0" smtClean="0"/>
              <a:t>«Об </a:t>
            </a:r>
            <a:r>
              <a:rPr lang="ru-RU" sz="2200" dirty="0"/>
              <a:t>утверждении состава Совета по профилактике безнадзорности и </a:t>
            </a:r>
            <a:r>
              <a:rPr lang="ru-RU" sz="2200" dirty="0" smtClean="0"/>
              <a:t>правонарушений несовершеннолетних»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РЕКОМЕНДУЕМ: </a:t>
            </a:r>
          </a:p>
          <a:p>
            <a:pPr marL="0" indent="0">
              <a:buNone/>
            </a:pPr>
            <a:r>
              <a:rPr lang="ru-RU" sz="2200" dirty="0" smtClean="0"/>
              <a:t>Приказ </a:t>
            </a:r>
            <a:r>
              <a:rPr lang="ru-RU" sz="2200" dirty="0"/>
              <a:t>от </a:t>
            </a:r>
            <a:r>
              <a:rPr lang="ru-RU" sz="2200" dirty="0" smtClean="0"/>
              <a:t>03.01.2020 </a:t>
            </a:r>
            <a:r>
              <a:rPr lang="ru-RU" sz="2200" dirty="0"/>
              <a:t>№ </a:t>
            </a:r>
            <a:r>
              <a:rPr lang="ru-RU" sz="2200" dirty="0" smtClean="0"/>
              <a:t>1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>«Об </a:t>
            </a:r>
            <a:r>
              <a:rPr lang="ru-RU" sz="2200" dirty="0"/>
              <a:t>утверждении </a:t>
            </a:r>
            <a:r>
              <a:rPr lang="ru-RU" sz="2200" b="1" u="sng" dirty="0"/>
              <a:t>персонального состава и численности</a:t>
            </a:r>
            <a:r>
              <a:rPr lang="ru-RU" sz="2200" b="1" dirty="0"/>
              <a:t> </a:t>
            </a:r>
            <a:r>
              <a:rPr lang="ru-RU" sz="2200" dirty="0" smtClean="0"/>
              <a:t>совета </a:t>
            </a:r>
            <a:r>
              <a:rPr lang="ru-RU" sz="2200" dirty="0"/>
              <a:t>по профилактике безнадзорности и правонарушений несовершеннолетних </a:t>
            </a:r>
            <a:r>
              <a:rPr lang="ru-RU" sz="2200" b="1" u="sng" dirty="0"/>
              <a:t>на 2020 </a:t>
            </a:r>
            <a:r>
              <a:rPr lang="ru-RU" sz="2200" b="1" u="sng" dirty="0" smtClean="0"/>
              <a:t>год»</a:t>
            </a:r>
          </a:p>
          <a:p>
            <a:pPr marL="0" indent="0">
              <a:buNone/>
            </a:pPr>
            <a:r>
              <a:rPr lang="ru-RU" sz="2200" dirty="0"/>
              <a:t>Приказ директора от 19.02.2020 </a:t>
            </a:r>
            <a:r>
              <a:rPr lang="ru-RU" sz="2200" dirty="0" smtClean="0"/>
              <a:t>№ ___ </a:t>
            </a:r>
          </a:p>
          <a:p>
            <a:pPr marL="0" indent="0">
              <a:buNone/>
            </a:pPr>
            <a:r>
              <a:rPr lang="ru-RU" sz="2200" dirty="0" smtClean="0"/>
              <a:t>«О </a:t>
            </a:r>
            <a:r>
              <a:rPr lang="ru-RU" sz="2200" dirty="0"/>
              <a:t>внесении изменений в приказ от </a:t>
            </a:r>
            <a:r>
              <a:rPr lang="ru-RU" sz="2200" dirty="0" smtClean="0"/>
              <a:t>03.01.2020 </a:t>
            </a:r>
            <a:r>
              <a:rPr lang="ru-RU" sz="2200" dirty="0"/>
              <a:t>№ </a:t>
            </a:r>
            <a:r>
              <a:rPr lang="ru-RU" sz="2200" dirty="0" smtClean="0"/>
              <a:t>1  «Об </a:t>
            </a:r>
            <a:r>
              <a:rPr lang="ru-RU" sz="2200" dirty="0"/>
              <a:t>утверждении персонального состава и численности </a:t>
            </a:r>
            <a:r>
              <a:rPr lang="ru-RU" sz="2200" dirty="0" smtClean="0"/>
              <a:t>совета </a:t>
            </a:r>
            <a:r>
              <a:rPr lang="ru-RU" sz="2200" dirty="0"/>
              <a:t>по профилактике безнадзорности и правонарушений несовершеннолетних на 2020 </a:t>
            </a:r>
            <a:r>
              <a:rPr lang="ru-RU" sz="2200" dirty="0" smtClean="0"/>
              <a:t>год»</a:t>
            </a:r>
            <a:endParaRPr lang="ru-RU" sz="2200" dirty="0"/>
          </a:p>
          <a:p>
            <a:pPr marL="0" indent="0">
              <a:buNone/>
            </a:pPr>
            <a:r>
              <a:rPr lang="ru-RU" i="1" dirty="0" smtClean="0"/>
              <a:t>(пункт 5 </a:t>
            </a:r>
            <a:r>
              <a:rPr lang="ru-RU" i="1" dirty="0"/>
              <a:t>Положения </a:t>
            </a:r>
            <a:r>
              <a:rPr lang="ru-RU" i="1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81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Последовательность и периодичность рассмотрения вопросов на заседании совета профилактики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ru-RU" dirty="0" smtClean="0"/>
              <a:t>Основной вопрос (1 раз в месяц)</a:t>
            </a:r>
          </a:p>
          <a:p>
            <a:pPr>
              <a:buAutoNum type="arabicPeriod"/>
            </a:pPr>
            <a:r>
              <a:rPr lang="ru-RU" dirty="0" smtClean="0"/>
              <a:t>Рассмотрение поступившей информации в отношении несовершеннолетних от педагогов, заинтересованных ведомств и структур, осуществляющих профилактику безнадзорности и правонарушений, защиту прав и законных интересов несовершеннолетних ( в рассмотрение результатов проведения социального расследования не позднее 15 рабочих дней, организация ИПР не позднее 14 календарных дней)</a:t>
            </a:r>
          </a:p>
          <a:p>
            <a:pPr>
              <a:buAutoNum type="arabicPeriod"/>
            </a:pPr>
            <a:r>
              <a:rPr lang="ru-RU" dirty="0" smtClean="0"/>
              <a:t>Рассмотрение результатов выполнения мероприятий по устранению причин и условий повлекших неблагоприятную для детей обстановку (1 раз в месяц) реализации программ ИПР, комплексной реабилитации (1 раз в три месяца</a:t>
            </a:r>
            <a:r>
              <a:rPr lang="ru-RU" dirty="0" smtClean="0"/>
              <a:t>)</a:t>
            </a:r>
          </a:p>
          <a:p>
            <a:pPr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4049" y="257908"/>
            <a:ext cx="8596668" cy="840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>Типичные ошибки при организации работы </a:t>
            </a:r>
            <a:b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dirty="0" smtClean="0">
                <a:solidFill>
                  <a:schemeClr val="accent1">
                    <a:lumMod val="50000"/>
                  </a:schemeClr>
                </a:solidFill>
              </a:rPr>
              <a:t>совета профилактики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744" y="1331819"/>
            <a:ext cx="10453121" cy="5416364"/>
          </a:xfrm>
        </p:spPr>
        <p:txBody>
          <a:bodyPr>
            <a:noAutofit/>
          </a:bodyPr>
          <a:lstStyle/>
          <a:p>
            <a:pPr>
              <a:lnSpc>
                <a:spcPts val="2000"/>
              </a:lnSpc>
            </a:pPr>
            <a:r>
              <a:rPr lang="ru-RU" dirty="0"/>
              <a:t>мероприятия плана совета профилактики идентичны из года в год;</a:t>
            </a:r>
          </a:p>
          <a:p>
            <a:pPr>
              <a:lnSpc>
                <a:spcPts val="2100"/>
              </a:lnSpc>
            </a:pPr>
            <a:r>
              <a:rPr lang="ru-RU" dirty="0"/>
              <a:t>в протоколе прописаны члены совета профилактики, которые на момент проведения заседания ОТСУТСТВОВАЛИ на </a:t>
            </a:r>
            <a:r>
              <a:rPr lang="ru-RU" dirty="0" smtClean="0"/>
              <a:t>работе;</a:t>
            </a:r>
            <a:endParaRPr lang="ru-RU" dirty="0"/>
          </a:p>
          <a:p>
            <a:pPr>
              <a:lnSpc>
                <a:spcPts val="2000"/>
              </a:lnSpc>
            </a:pPr>
            <a:r>
              <a:rPr lang="ru-RU" dirty="0"/>
              <a:t>нарушена очередность рассмотрения вопросов;</a:t>
            </a:r>
          </a:p>
          <a:p>
            <a:pPr>
              <a:lnSpc>
                <a:spcPts val="2000"/>
              </a:lnSpc>
            </a:pPr>
            <a:r>
              <a:rPr lang="ru-RU" dirty="0"/>
              <a:t>п</a:t>
            </a:r>
            <a:r>
              <a:rPr lang="ru-RU" dirty="0" smtClean="0"/>
              <a:t>ротоколы заседаний </a:t>
            </a:r>
            <a:r>
              <a:rPr lang="ru-RU" dirty="0"/>
              <a:t>советов профилактики не соответствуют </a:t>
            </a:r>
            <a:r>
              <a:rPr lang="ru-RU" dirty="0" smtClean="0"/>
              <a:t>форме, предложенной </a:t>
            </a:r>
            <a:br>
              <a:rPr lang="ru-RU" dirty="0" smtClean="0"/>
            </a:br>
            <a:r>
              <a:rPr lang="ru-RU" dirty="0" smtClean="0"/>
              <a:t>в Положении;</a:t>
            </a:r>
            <a:r>
              <a:rPr lang="ru-RU" dirty="0"/>
              <a:t>	</a:t>
            </a:r>
          </a:p>
          <a:p>
            <a:pPr>
              <a:lnSpc>
                <a:spcPts val="2000"/>
              </a:lnSpc>
            </a:pPr>
            <a:r>
              <a:rPr lang="ru-RU" dirty="0"/>
              <a:t>протоколы </a:t>
            </a:r>
            <a:r>
              <a:rPr lang="ru-RU" dirty="0" smtClean="0"/>
              <a:t>заседаний совета </a:t>
            </a:r>
            <a:r>
              <a:rPr lang="ru-RU" dirty="0"/>
              <a:t>профилактики ограничены общими фразами, несут минимальную нагрузку; </a:t>
            </a:r>
          </a:p>
          <a:p>
            <a:pPr>
              <a:lnSpc>
                <a:spcPts val="2000"/>
              </a:lnSpc>
            </a:pPr>
            <a:r>
              <a:rPr lang="ru-RU" dirty="0"/>
              <a:t>аналитическая информация по рассматриваемым вопросам отсутствует;</a:t>
            </a:r>
          </a:p>
          <a:p>
            <a:pPr>
              <a:lnSpc>
                <a:spcPts val="2000"/>
              </a:lnSpc>
            </a:pPr>
            <a:r>
              <a:rPr lang="ru-RU" dirty="0"/>
              <a:t>отчеты, предоставляемые ответственными лицами, не содержат аналитических сведений, выводов, </a:t>
            </a:r>
            <a:r>
              <a:rPr lang="ru-RU" dirty="0" smtClean="0"/>
              <a:t>предложений;</a:t>
            </a:r>
            <a:endParaRPr lang="ru-RU" dirty="0"/>
          </a:p>
          <a:p>
            <a:pPr>
              <a:lnSpc>
                <a:spcPts val="2000"/>
              </a:lnSpc>
            </a:pPr>
            <a:r>
              <a:rPr lang="ru-RU" dirty="0"/>
              <a:t>решения заседания совета профилактики неконкретные, не указаны сроки исполнения, отсутствует информация о рассмотрении принятых решений на последующих </a:t>
            </a:r>
            <a:r>
              <a:rPr lang="ru-RU" dirty="0" smtClean="0"/>
              <a:t>советах профилактики, </a:t>
            </a:r>
            <a:r>
              <a:rPr lang="ru-RU" dirty="0"/>
              <a:t>решения принимаются АНАЛОГИЧНЫЕ с предыдущими годами;</a:t>
            </a:r>
          </a:p>
          <a:p>
            <a:pPr>
              <a:lnSpc>
                <a:spcPts val="2000"/>
              </a:lnSpc>
            </a:pPr>
            <a:r>
              <a:rPr lang="ru-RU" dirty="0"/>
              <a:t>нет приказов об утверждении протоколов;</a:t>
            </a:r>
          </a:p>
          <a:p>
            <a:pPr>
              <a:lnSpc>
                <a:spcPts val="2000"/>
              </a:lnSpc>
            </a:pPr>
            <a:r>
              <a:rPr lang="ru-RU" dirty="0"/>
              <a:t>не обеспечивается контроль принимаемых </a:t>
            </a:r>
            <a:r>
              <a:rPr lang="ru-RU" dirty="0" smtClean="0"/>
              <a:t>решений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5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476519"/>
            <a:ext cx="9084851" cy="110758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Основные вопросы рекомендуемые для рассмотрения на заседании совета профилактики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571223"/>
            <a:ext cx="10836378" cy="472654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занятости отдельных категорий обучающихся в свободное время (</a:t>
            </a:r>
            <a:r>
              <a:rPr lang="ru-RU" i="1" dirty="0" smtClean="0">
                <a:solidFill>
                  <a:schemeClr val="tx1"/>
                </a:solidFill>
              </a:rPr>
              <a:t>2 раза в год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пропусков занятий обучающихся в первом/втором полугодии (</a:t>
            </a:r>
            <a:r>
              <a:rPr lang="ru-RU" i="1" dirty="0" smtClean="0">
                <a:solidFill>
                  <a:schemeClr val="tx1"/>
                </a:solidFill>
              </a:rPr>
              <a:t>2 раза в год)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организации с обучающимися, с которыми проводится индивидуальная профилактическая работа или комплексная реабилитация (</a:t>
            </a:r>
            <a:r>
              <a:rPr lang="ru-RU" i="1" dirty="0" smtClean="0">
                <a:solidFill>
                  <a:schemeClr val="tx1"/>
                </a:solidFill>
              </a:rPr>
              <a:t>2 раза в год)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состояния воспитательно-профилактической работы и случаев совершения обучающимися преступлений и правонарушений </a:t>
            </a:r>
            <a:r>
              <a:rPr lang="ru-RU" i="1" dirty="0" smtClean="0">
                <a:solidFill>
                  <a:schemeClr val="tx1"/>
                </a:solidFill>
              </a:rPr>
              <a:t>(январь)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организация работы по реализации Декрета Президента Республики </a:t>
            </a:r>
            <a:r>
              <a:rPr lang="ru-RU" dirty="0" err="1" smtClean="0">
                <a:solidFill>
                  <a:schemeClr val="tx1"/>
                </a:solidFill>
              </a:rPr>
              <a:t>беларусь</a:t>
            </a:r>
            <a:r>
              <a:rPr lang="ru-RU" dirty="0" smtClean="0">
                <a:solidFill>
                  <a:schemeClr val="tx1"/>
                </a:solidFill>
              </a:rPr>
              <a:t> от 24.11.2006 №18 за календарный год (</a:t>
            </a:r>
            <a:r>
              <a:rPr lang="ru-RU" i="1" dirty="0" smtClean="0">
                <a:solidFill>
                  <a:schemeClr val="tx1"/>
                </a:solidFill>
              </a:rPr>
              <a:t>январь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реализации мероприятий, обязательных для исполнения в отношении обучающихся, признанных находящимися в социально опасном положении (</a:t>
            </a:r>
            <a:r>
              <a:rPr lang="ru-RU" i="1" dirty="0" smtClean="0">
                <a:solidFill>
                  <a:schemeClr val="tx1"/>
                </a:solidFill>
              </a:rPr>
              <a:t>февраль, сентябрь)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состояния воспитательной работы по формированию навыков здорового образа жизни и </a:t>
            </a:r>
            <a:r>
              <a:rPr lang="ru-RU" dirty="0" err="1" smtClean="0">
                <a:solidFill>
                  <a:schemeClr val="tx1"/>
                </a:solidFill>
              </a:rPr>
              <a:t>антинаркотического</a:t>
            </a:r>
            <a:r>
              <a:rPr lang="ru-RU" dirty="0" smtClean="0">
                <a:solidFill>
                  <a:schemeClr val="tx1"/>
                </a:solidFill>
              </a:rPr>
              <a:t> барьера  среди обучающихся </a:t>
            </a:r>
            <a:r>
              <a:rPr lang="ru-RU" i="1" dirty="0" smtClean="0">
                <a:solidFill>
                  <a:schemeClr val="tx1"/>
                </a:solidFill>
              </a:rPr>
              <a:t>(март)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5" y="206063"/>
            <a:ext cx="8596668" cy="95303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Основные вопросы рекомендуемые для рассмотрения на заседании совета профилактики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77334" y="1184856"/>
            <a:ext cx="10359859" cy="522882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работы по предупреждению суицидального поведения обучающихся(</a:t>
            </a:r>
            <a:r>
              <a:rPr lang="ru-RU" i="1" dirty="0" smtClean="0">
                <a:solidFill>
                  <a:schemeClr val="tx1"/>
                </a:solidFill>
              </a:rPr>
              <a:t>апрель, октябрь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организация и планирование мероприятий по летней занятости (оздоровления) отдельных категорий обучающихся в летний период (</a:t>
            </a:r>
            <a:r>
              <a:rPr lang="ru-RU" i="1" dirty="0" smtClean="0">
                <a:solidFill>
                  <a:schemeClr val="tx1"/>
                </a:solidFill>
              </a:rPr>
              <a:t>май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выполнения мероприятий по летней занятости (оздоровления) отдельных категорий обучающихся в летний период (</a:t>
            </a:r>
            <a:r>
              <a:rPr lang="ru-RU" i="1" dirty="0" smtClean="0">
                <a:solidFill>
                  <a:schemeClr val="tx1"/>
                </a:solidFill>
              </a:rPr>
              <a:t>июль, сентябрь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особенности социально-педагогической характеристики учреждения образования по состоянию на 15.09. (</a:t>
            </a:r>
            <a:r>
              <a:rPr lang="ru-RU" i="1" dirty="0" smtClean="0">
                <a:solidFill>
                  <a:schemeClr val="tx1"/>
                </a:solidFill>
              </a:rPr>
              <a:t>сентябрь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результатов психосоциального анкетирования обучающихся (</a:t>
            </a:r>
            <a:r>
              <a:rPr lang="ru-RU" i="1" dirty="0" smtClean="0">
                <a:solidFill>
                  <a:schemeClr val="tx1"/>
                </a:solidFill>
              </a:rPr>
              <a:t>ноябрь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декады правовых знаний (</a:t>
            </a:r>
            <a:r>
              <a:rPr lang="ru-RU" i="1" dirty="0" smtClean="0">
                <a:solidFill>
                  <a:schemeClr val="tx1"/>
                </a:solidFill>
              </a:rPr>
              <a:t>декабрь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анализ деятельности совета профилактики за календарный год, рассмотрение проекта плана работы на следующий год и его утверждение (</a:t>
            </a:r>
            <a:r>
              <a:rPr lang="ru-RU" i="1" dirty="0" smtClean="0">
                <a:solidFill>
                  <a:schemeClr val="tx1"/>
                </a:solidFill>
              </a:rPr>
              <a:t>декабрь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91965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Повестка заседания совета профилактики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29253"/>
            <a:ext cx="9917398" cy="4512109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 smtClean="0"/>
              <a:t>Председатель совета профилактики:</a:t>
            </a:r>
          </a:p>
          <a:p>
            <a:pPr marL="0" indent="0">
              <a:buNone/>
            </a:pPr>
            <a:r>
              <a:rPr lang="ru-RU" sz="2500" b="1" u="sng" dirty="0" smtClean="0">
                <a:solidFill>
                  <a:srgbClr val="FF0000"/>
                </a:solidFill>
              </a:rPr>
              <a:t>утверждает </a:t>
            </a:r>
            <a:r>
              <a:rPr lang="ru-RU" sz="2500" b="1" u="sng" dirty="0">
                <a:solidFill>
                  <a:srgbClr val="FF0000"/>
                </a:solidFill>
              </a:rPr>
              <a:t>повестку </a:t>
            </a:r>
            <a:r>
              <a:rPr lang="ru-RU" sz="2500" dirty="0"/>
              <a:t>заседания совета </a:t>
            </a:r>
            <a:r>
              <a:rPr lang="ru-RU" sz="2500" dirty="0" smtClean="0"/>
              <a:t>профилактики</a:t>
            </a:r>
          </a:p>
          <a:p>
            <a:pPr marL="0" indent="0">
              <a:buNone/>
            </a:pPr>
            <a:r>
              <a:rPr lang="ru-RU" dirty="0" smtClean="0"/>
              <a:t>(абзац 3 пункта 8 Положения)</a:t>
            </a:r>
          </a:p>
          <a:p>
            <a:pPr marL="0" indent="0">
              <a:buNone/>
            </a:pPr>
            <a:endParaRPr lang="ru-RU" b="1" u="sng" dirty="0" smtClean="0"/>
          </a:p>
          <a:p>
            <a:pPr marL="0" indent="0">
              <a:buNone/>
            </a:pPr>
            <a:r>
              <a:rPr lang="ru-RU" b="1" u="sng" dirty="0" smtClean="0"/>
              <a:t>Секретарь </a:t>
            </a:r>
            <a:r>
              <a:rPr lang="ru-RU" b="1" u="sng" dirty="0"/>
              <a:t>совета </a:t>
            </a:r>
            <a:r>
              <a:rPr lang="ru-RU" b="1" u="sng" dirty="0" smtClean="0"/>
              <a:t>профилактики: </a:t>
            </a:r>
            <a:endParaRPr lang="ru-RU" b="1" u="sng" dirty="0"/>
          </a:p>
          <a:p>
            <a:pPr marL="0" indent="0">
              <a:buNone/>
            </a:pPr>
            <a:r>
              <a:rPr lang="ru-RU" sz="2500" u="sng" dirty="0"/>
              <a:t>информирует членов совета профилактики и приглашенных лиц </a:t>
            </a:r>
            <a:r>
              <a:rPr lang="ru-RU" sz="2500" dirty="0"/>
              <a:t>о времени и месте заседаний, </a:t>
            </a:r>
            <a:r>
              <a:rPr lang="ru-RU" sz="2500" u="sng" dirty="0"/>
              <a:t>повестке</a:t>
            </a:r>
            <a:r>
              <a:rPr lang="ru-RU" sz="2500" dirty="0"/>
              <a:t> заседания совета профилактики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500" b="1" u="sng" dirty="0">
                <a:solidFill>
                  <a:srgbClr val="FF0000"/>
                </a:solidFill>
              </a:rPr>
              <a:t>не менее чем за 10 календарных дней до его проведения </a:t>
            </a:r>
            <a:r>
              <a:rPr lang="ru-RU" dirty="0" smtClean="0"/>
              <a:t>(абзац 2 пункта 11 Положения)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3047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2987</TotalTime>
  <Words>953</Words>
  <Application>Microsoft Office PowerPoint</Application>
  <PresentationFormat>Произвольный</PresentationFormat>
  <Paragraphs>149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ГУО «СПЦ Поставского района»  Организация деятельности совета учреждения образования по профилактике безнадзорности и правонарушений несовершеннолетних                                                       Педагог социальный                                                        Танона М.П. </vt:lpstr>
      <vt:lpstr>Нормативно-правовое обеспечение  деятельности совета профилактики</vt:lpstr>
      <vt:lpstr>Основные задачи совета профилактики </vt:lpstr>
      <vt:lpstr>Приказ </vt:lpstr>
      <vt:lpstr>Последовательность и периодичность рассмотрения вопросов на заседании совета профилактики</vt:lpstr>
      <vt:lpstr>Типичные ошибки при организации работы  совета профилактики </vt:lpstr>
      <vt:lpstr>Основные вопросы рекомендуемые для рассмотрения на заседании совета профилактики</vt:lpstr>
      <vt:lpstr>Основные вопросы рекомендуемые для рассмотрения на заседании совета профилактики</vt:lpstr>
      <vt:lpstr>Повестка заседания совета профилактики</vt:lpstr>
      <vt:lpstr>Повестка заседания совета профилактики</vt:lpstr>
      <vt:lpstr>Решения заседаний совета профилактики</vt:lpstr>
      <vt:lpstr>Слайд 12</vt:lpstr>
      <vt:lpstr>Слайд 13</vt:lpstr>
      <vt:lpstr>Слайд 14</vt:lpstr>
      <vt:lpstr>Информация о выполнении мероприятий повлекших неблагоприятную для детей обстановку  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обеспечение </dc:title>
  <dc:creator>rvolsha@gmail.com</dc:creator>
  <cp:lastModifiedBy>User</cp:lastModifiedBy>
  <cp:revision>222</cp:revision>
  <dcterms:created xsi:type="dcterms:W3CDTF">2019-11-15T12:42:35Z</dcterms:created>
  <dcterms:modified xsi:type="dcterms:W3CDTF">2020-10-16T06:06:24Z</dcterms:modified>
</cp:coreProperties>
</file>