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55C810-6976-41C7-907A-539A02A7CFE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90D461-F3E9-450D-9EA4-D4D03703C1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980728"/>
            <a:ext cx="6172200" cy="403783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Правовые аспекты понятия «трудная жизненная ситуация». </a:t>
            </a:r>
            <a:br>
              <a:rPr lang="ru-RU" dirty="0" smtClean="0"/>
            </a:br>
            <a:r>
              <a:rPr lang="ru-RU" dirty="0" smtClean="0"/>
              <a:t>Социально-педагогическая поддержка семей, оказавшихся в трудной жизненной ситуации.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873950"/>
          </a:xfrm>
        </p:spPr>
        <p:txBody>
          <a:bodyPr/>
          <a:lstStyle/>
          <a:p>
            <a:r>
              <a:rPr lang="ru-RU" sz="1600" dirty="0" smtClean="0"/>
              <a:t>Педагог социальный ГУО «СПЦ Поставского района»</a:t>
            </a:r>
          </a:p>
          <a:p>
            <a:r>
              <a:rPr lang="ru-RU" sz="1600" dirty="0" err="1" smtClean="0"/>
              <a:t>Танона</a:t>
            </a:r>
            <a:r>
              <a:rPr lang="ru-RU" sz="1600" dirty="0" smtClean="0"/>
              <a:t> Марина Петровна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Социально-педагогическая поддержка многодетной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Консультирование по вопросам, связанным с получением льгот и пособий, которые предусмотрены для многодетной семьи</a:t>
            </a:r>
          </a:p>
          <a:p>
            <a:pPr algn="just"/>
            <a:r>
              <a:rPr lang="ru-RU" dirty="0" smtClean="0"/>
              <a:t>Организация взаимодействия родителей с государственными и иными организациями, оказывающими социальные услуги;</a:t>
            </a:r>
          </a:p>
          <a:p>
            <a:pPr algn="just"/>
            <a:r>
              <a:rPr lang="ru-RU" dirty="0" smtClean="0"/>
              <a:t>Содействие родителям в поиске работы, имеющий гибкий график и обеспечивающий возможность получения дополнительного заработка;</a:t>
            </a:r>
          </a:p>
          <a:p>
            <a:pPr algn="just"/>
            <a:r>
              <a:rPr lang="ru-RU" dirty="0" smtClean="0"/>
              <a:t>Поиск совместных решений в организации досуга, летнего отдыха и оздоровления, временной трудовой занятости детей;</a:t>
            </a:r>
          </a:p>
          <a:p>
            <a:pPr algn="just"/>
            <a:r>
              <a:rPr lang="ru-RU" dirty="0" smtClean="0"/>
              <a:t>Профилактика внутрисемейных конфликтов;</a:t>
            </a:r>
          </a:p>
          <a:p>
            <a:pPr algn="just"/>
            <a:r>
              <a:rPr lang="ru-RU" dirty="0" smtClean="0"/>
              <a:t>Мобилизация внутрисемейного потенциала при решении задач повседневной жизнедеятельности, что предусматривает обучение родителей и детей технологиям взаимопомощь;</a:t>
            </a:r>
          </a:p>
          <a:p>
            <a:pPr algn="just"/>
            <a:r>
              <a:rPr lang="ru-RU" dirty="0" smtClean="0"/>
              <a:t>Формирование у членов семьи, включая детей, устойчивой ориентации на саморазвитие и успешную самореализацию, что позволяет создать условия преодоления возникающих проблем собственными усилиями, а при необходимости с опорой на помощь внешних по отношению к семье социальных институтов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Социально-педагогическая поддержка семьи пострадавшей от пожара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Содействие в восстановление материальных, юридических, медицинских и психологических условий для продолжения нормальной жизнедеятельности;</a:t>
            </a:r>
          </a:p>
          <a:p>
            <a:r>
              <a:rPr lang="ru-RU" dirty="0" smtClean="0"/>
              <a:t>Содействие в получении помощи (материальной, правовой), льгот, компенсаций, в обеспечении первичных потребностей (жилье, питание, одежда)</a:t>
            </a:r>
          </a:p>
          <a:p>
            <a:pPr algn="just"/>
            <a:r>
              <a:rPr lang="ru-RU" dirty="0" smtClean="0"/>
              <a:t>Содействие в получении психологической, медицинской и социальной помощи в определении последствий ( в том числе и стрессовой и </a:t>
            </a:r>
            <a:r>
              <a:rPr lang="ru-RU" dirty="0" err="1" smtClean="0"/>
              <a:t>постстрессовой</a:t>
            </a:r>
            <a:r>
              <a:rPr lang="ru-RU" dirty="0" smtClean="0"/>
              <a:t> реакции)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Трудная жизненная ситуация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/>
              <a:t>Обстоятельство (совокупность обстоятельств), объективно ухудшающих условия жизнедеятельности либо представляющие опасность для жизни и (или) здоровья гражданина, последствия которого он не в состоянии преодолеть самостоятельно </a:t>
            </a:r>
          </a:p>
          <a:p>
            <a:pPr algn="r">
              <a:buNone/>
            </a:pPr>
            <a:r>
              <a:rPr lang="ru-RU" sz="1600" dirty="0" smtClean="0"/>
              <a:t>(статья 1 закона Республики Беларусь«О социальном обслуживании» от 22.05.200 №395-3</a:t>
            </a:r>
          </a:p>
          <a:p>
            <a:pPr algn="just"/>
            <a:r>
              <a:rPr lang="ru-RU" sz="1600" dirty="0" smtClean="0"/>
              <a:t>Ситуация, объективно нарушающие нормативную </a:t>
            </a:r>
            <a:r>
              <a:rPr lang="ru-RU" sz="1600" dirty="0" err="1" smtClean="0"/>
              <a:t>жизнедеятелность</a:t>
            </a:r>
            <a:r>
              <a:rPr lang="ru-RU" sz="1600" dirty="0" smtClean="0"/>
              <a:t> гражданина и сложная для его самостоятельного разрешения</a:t>
            </a:r>
          </a:p>
          <a:p>
            <a:pPr algn="r">
              <a:buNone/>
            </a:pPr>
            <a:r>
              <a:rPr lang="ru-RU" sz="1600" dirty="0" smtClean="0"/>
              <a:t>(статья 1 Закона Республики Беларусь</a:t>
            </a:r>
          </a:p>
          <a:p>
            <a:pPr algn="r">
              <a:buNone/>
            </a:pPr>
            <a:r>
              <a:rPr lang="ru-RU" sz="1600" dirty="0" smtClean="0"/>
              <a:t>«О государственных минимальных социальных стандартах» от 11.11.1999№ 322-3)</a:t>
            </a:r>
          </a:p>
          <a:p>
            <a:pPr algn="just"/>
            <a:r>
              <a:rPr lang="ru-RU" sz="1600" dirty="0" smtClean="0"/>
              <a:t>Ситуация, объективно нарушающая нормальную жизнедеятельность гражданина, или ситуация , которую от не может преодолеть самостоятельно</a:t>
            </a:r>
          </a:p>
          <a:p>
            <a:pPr algn="r">
              <a:buNone/>
            </a:pPr>
            <a:r>
              <a:rPr lang="ru-RU" sz="1600" dirty="0" smtClean="0"/>
              <a:t>(статья 2 Модельного Закона «Об основах социального обслуживания населения», принятого постановлением Межпарламентской Ассамблеи государств  - участников Содружества Независимых Государств от 26.11.2020 №19-9)</a:t>
            </a:r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Обстоятельства, по которым гражданин может быть признан находящимся в трудной жизненной ситуации (статья 28 Закона Республики Беларусь «О социальном обслуживании» от 22.05.2000 № 395-3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1400" dirty="0" smtClean="0"/>
              <a:t>Безработица;</a:t>
            </a:r>
          </a:p>
          <a:p>
            <a:pPr algn="just"/>
            <a:r>
              <a:rPr lang="ru-RU" sz="1400" dirty="0" smtClean="0"/>
              <a:t>Наличие в семье инвалида, в том числе ребенка-инвалида, ребенка с особенностями психофизического развития;</a:t>
            </a:r>
          </a:p>
          <a:p>
            <a:pPr algn="just"/>
            <a:r>
              <a:rPr lang="ru-RU" sz="1400" dirty="0" smtClean="0"/>
              <a:t>Нанесение ущерба в результате пожаров и других стихийных бедствий, техногенных катастроф (аварий), боевых действий, актов терроризма, психофизического насилия, торговли людьми, противоправных действий других лиц;</a:t>
            </a:r>
          </a:p>
          <a:p>
            <a:pPr algn="just"/>
            <a:r>
              <a:rPr lang="ru-RU" sz="1400" dirty="0" smtClean="0"/>
              <a:t>Отсутствие определенного места жительства;</a:t>
            </a:r>
          </a:p>
          <a:p>
            <a:pPr algn="just"/>
            <a:r>
              <a:rPr lang="ru-RU" sz="1400" dirty="0" smtClean="0"/>
              <a:t>Отсутствие трудоспособных лиц, обязанных по закону его содержать;</a:t>
            </a:r>
          </a:p>
          <a:p>
            <a:pPr algn="just"/>
            <a:r>
              <a:rPr lang="ru-RU" sz="1400" dirty="0" smtClean="0"/>
              <a:t>Рождение одновременно двоих и более детей;</a:t>
            </a:r>
          </a:p>
          <a:p>
            <a:pPr algn="just"/>
            <a:r>
              <a:rPr lang="ru-RU" sz="1400" dirty="0" smtClean="0"/>
              <a:t>Семейное неблагополучие, конфликты и насилие в семье;</a:t>
            </a:r>
          </a:p>
          <a:p>
            <a:pPr algn="just"/>
            <a:r>
              <a:rPr lang="ru-RU" sz="1400" dirty="0" smtClean="0"/>
              <a:t>Сиротство;</a:t>
            </a:r>
          </a:p>
          <a:p>
            <a:pPr algn="just"/>
            <a:r>
              <a:rPr lang="ru-RU" sz="1400" dirty="0" smtClean="0"/>
              <a:t>Смерть близкого родственника или члена семьи;</a:t>
            </a:r>
          </a:p>
          <a:p>
            <a:pPr algn="just"/>
            <a:r>
              <a:rPr lang="ru-RU" sz="1400" dirty="0" smtClean="0"/>
              <a:t>Утрата социальных связей за время отбывания наказания в органах и учреждениях уголовно-исполнительной системы, нахождение в лечебно-трудовых профилакториях, специальных учебно-воспитательных учреждениях и специальных лечебно-воспитательных учреждениях, нахождения на принудительном лечении;</a:t>
            </a:r>
          </a:p>
          <a:p>
            <a:pPr algn="just"/>
            <a:r>
              <a:rPr lang="ru-RU" sz="1400" dirty="0" smtClean="0"/>
              <a:t>Ограничение способности к самообслуживанию и (или) самостоятельному передвижению</a:t>
            </a:r>
          </a:p>
          <a:p>
            <a:pPr algn="just"/>
            <a:r>
              <a:rPr lang="ru-RU" sz="1400" dirty="0" smtClean="0"/>
              <a:t>Иное обстоятельство, признаваемое таковым организациями и индивидуальными , оказывающими социальные услуги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Обстоятельства, по которым гражданин может быть признан находящимся в трудной жизненной ситуации</a:t>
            </a:r>
            <a:br>
              <a:rPr lang="ru-RU" sz="1600" dirty="0" smtClean="0"/>
            </a:br>
            <a:r>
              <a:rPr lang="ru-RU" sz="1600" dirty="0" smtClean="0"/>
              <a:t> (статья 2 Модельного Закона «Об основах социального обслуживания населения», принятого на Межпарламентской Ассамблеи  государств-участников Содружества Независимы Государств от 26.11.2020 №19-9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Инвалидность;</a:t>
            </a:r>
          </a:p>
          <a:p>
            <a:r>
              <a:rPr lang="ru-RU" sz="1600" dirty="0" smtClean="0"/>
              <a:t>Преклонный возраст (старость);</a:t>
            </a:r>
          </a:p>
          <a:p>
            <a:r>
              <a:rPr lang="ru-RU" sz="1600" dirty="0" smtClean="0"/>
              <a:t>Болезнь;</a:t>
            </a:r>
          </a:p>
          <a:p>
            <a:r>
              <a:rPr lang="ru-RU" sz="1600" dirty="0" smtClean="0"/>
              <a:t>Последствия производственной травмы; и профессионального заболевания;</a:t>
            </a:r>
          </a:p>
          <a:p>
            <a:r>
              <a:rPr lang="ru-RU" sz="1600" dirty="0" smtClean="0"/>
              <a:t>Потеря кормильца, одиночество, сиротство, безнадзорность, </a:t>
            </a:r>
            <a:r>
              <a:rPr lang="ru-RU" sz="1600" dirty="0" err="1" smtClean="0"/>
              <a:t>малообеспеченность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Безработица, отсутствие определенного места жительства;</a:t>
            </a:r>
          </a:p>
          <a:p>
            <a:r>
              <a:rPr lang="ru-RU" sz="1600" dirty="0" smtClean="0"/>
              <a:t>Вынужденная смена страны постоянного проживания;</a:t>
            </a:r>
          </a:p>
          <a:p>
            <a:r>
              <a:rPr lang="ru-RU" sz="1600" dirty="0" smtClean="0"/>
              <a:t>Период беременности и кормления ребенка;</a:t>
            </a:r>
          </a:p>
          <a:p>
            <a:r>
              <a:rPr lang="ru-RU" sz="1600" dirty="0" smtClean="0"/>
              <a:t>Устойчивая психическая зависимость, последствия насилия или ситуаций, связанных с риском для жизни;</a:t>
            </a:r>
          </a:p>
          <a:p>
            <a:r>
              <a:rPr lang="ru-RU" sz="1600" dirty="0" smtClean="0"/>
              <a:t>Семейное неблагополучие, конфликты и жестокое обращение в семье;</a:t>
            </a:r>
          </a:p>
          <a:p>
            <a:r>
              <a:rPr lang="ru-RU" sz="1600" dirty="0" smtClean="0"/>
              <a:t>Иные трудные жизненные ситуации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Определение понятия </a:t>
            </a:r>
            <a:br>
              <a:rPr lang="ru-RU" dirty="0" smtClean="0"/>
            </a:br>
            <a:r>
              <a:rPr lang="ru-RU" dirty="0" smtClean="0"/>
              <a:t>«социальная услуга»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dirty="0" smtClean="0"/>
              <a:t>Социальные услуги – вид деятельности, работ, направленные на удовлетворение потребностей граждан, совершаемые в их интересах, по оказанию помощи в трудных жизненных стациях , по их прогнозированию и, по их прогнозированию и профилактике»</a:t>
            </a:r>
          </a:p>
          <a:p>
            <a:pPr>
              <a:buNone/>
            </a:pPr>
            <a:r>
              <a:rPr lang="ru-RU" sz="2000" dirty="0" smtClean="0"/>
              <a:t>Статья 1 Модельного Закона «Об основах социального обслуживания населения», принятого постановлением Ассамблеи государств – участников Содружества Независимых Государств от 26.11.202 № 19-9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Социальная </a:t>
            </a:r>
            <a:r>
              <a:rPr lang="ru-RU" dirty="0" err="1" smtClean="0"/>
              <a:t>учлуга</a:t>
            </a:r>
            <a:r>
              <a:rPr lang="ru-RU" dirty="0" smtClean="0"/>
              <a:t> – деятельность в области социального обслуживания по оказанию гражданам помощи в целях содействия в предупреждении, преодолении трудной жизненной ситуации и (или) адаптации к ней, не связанная с оказанием материальной помощи.</a:t>
            </a:r>
          </a:p>
          <a:p>
            <a:pPr>
              <a:buNone/>
            </a:pPr>
            <a:r>
              <a:rPr lang="ru-RU" dirty="0" smtClean="0"/>
              <a:t>(Статья 1 Закона Республики Беларусь «О социальном обслуживании» от 22.05.200 № 395-3)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 smtClean="0"/>
              <a:t>Государственные организации, которые оказывают социальные услуги</a:t>
            </a:r>
            <a:br>
              <a:rPr lang="ru-RU" sz="1800" dirty="0" smtClean="0"/>
            </a:br>
            <a:r>
              <a:rPr lang="ru-RU" sz="1800" dirty="0" smtClean="0"/>
              <a:t>(Статья 8 Закона Республики Беларусь «О социальном обслуживании» от 22.05.00 № 395-3</a:t>
            </a:r>
            <a:endParaRPr lang="ru-RU" sz="1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1800" dirty="0" smtClean="0"/>
              <a:t>Больницы сестринского ухода;</a:t>
            </a:r>
          </a:p>
          <a:p>
            <a:r>
              <a:rPr lang="ru-RU" sz="1800" dirty="0" smtClean="0"/>
              <a:t>Клинические центры паллиативной медицинской помощи детям;</a:t>
            </a:r>
          </a:p>
          <a:p>
            <a:r>
              <a:rPr lang="ru-RU" sz="1800" dirty="0" smtClean="0"/>
              <a:t>Дом ребенка;</a:t>
            </a:r>
          </a:p>
          <a:p>
            <a:r>
              <a:rPr lang="ru-RU" sz="1800" dirty="0" smtClean="0"/>
              <a:t>Дома (центры) временного пребывания лиц без определенного места жительства;</a:t>
            </a:r>
          </a:p>
          <a:p>
            <a:r>
              <a:rPr lang="ru-RU" sz="1800" dirty="0" smtClean="0"/>
              <a:t>Социально-педагогические центры;</a:t>
            </a:r>
          </a:p>
          <a:p>
            <a:r>
              <a:rPr lang="ru-RU" sz="1800" dirty="0" smtClean="0"/>
              <a:t>Специализированные трудовые мастерские;</a:t>
            </a:r>
          </a:p>
          <a:p>
            <a:r>
              <a:rPr lang="ru-RU" sz="1800" dirty="0" smtClean="0"/>
              <a:t>Хосписы;</a:t>
            </a:r>
          </a:p>
          <a:p>
            <a:r>
              <a:rPr lang="ru-RU" sz="1800" dirty="0" smtClean="0"/>
              <a:t>Учреждения социального обслуживания; дома-интернаты для престарелых и инвалидов, дома-интернаты для детей инвалидов, специализированные дома для ветеранов, </a:t>
            </a:r>
            <a:r>
              <a:rPr lang="ru-RU" sz="1800" dirty="0" err="1" smtClean="0"/>
              <a:t>престарелы</a:t>
            </a:r>
            <a:r>
              <a:rPr lang="ru-RU" sz="1800" dirty="0" smtClean="0"/>
              <a:t> и инвалидов, территориальные центры </a:t>
            </a:r>
            <a:r>
              <a:rPr lang="ru-RU" sz="1800" dirty="0" err="1" smtClean="0"/>
              <a:t>социальногго</a:t>
            </a:r>
            <a:r>
              <a:rPr lang="ru-RU" sz="1800" dirty="0" smtClean="0"/>
              <a:t> обслуживания населения, центр социального обслуживания семьи и детей (социальной помощи семьи и детям)</a:t>
            </a:r>
          </a:p>
          <a:p>
            <a:r>
              <a:rPr lang="ru-RU" sz="1800" dirty="0" smtClean="0"/>
              <a:t>Центры коррекционно-развивающего обучения и реабилитации;</a:t>
            </a:r>
          </a:p>
          <a:p>
            <a:r>
              <a:rPr lang="ru-RU" sz="1800" dirty="0" smtClean="0"/>
              <a:t>Центры медико-социальной и (или) социальной реабилитации для детей инвалидов и (или) инвалидов;</a:t>
            </a:r>
          </a:p>
          <a:p>
            <a:r>
              <a:rPr lang="ru-RU" sz="1800" dirty="0" smtClean="0"/>
              <a:t>Центры </a:t>
            </a:r>
            <a:r>
              <a:rPr lang="ru-RU" sz="1800" dirty="0" err="1" smtClean="0"/>
              <a:t>рессоциализации</a:t>
            </a:r>
            <a:r>
              <a:rPr lang="ru-RU" sz="1800" dirty="0" smtClean="0"/>
              <a:t> и (или)  социальной адаптации;</a:t>
            </a:r>
          </a:p>
          <a:p>
            <a:r>
              <a:rPr lang="ru-RU" sz="1800" dirty="0" smtClean="0"/>
              <a:t>Иные государственные организации в соответствии с законодательством.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Виды социальных услуг</a:t>
            </a:r>
            <a:br>
              <a:rPr lang="ru-RU" sz="2000" dirty="0" smtClean="0"/>
            </a:br>
            <a:r>
              <a:rPr lang="ru-RU" sz="2000" dirty="0" smtClean="0"/>
              <a:t>(статья 30 Закона Республики Беларусь «О социальном обслуживании от 22.05.200 «395 -3»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Временный приют;</a:t>
            </a:r>
          </a:p>
          <a:p>
            <a:r>
              <a:rPr lang="ru-RU" dirty="0" smtClean="0"/>
              <a:t>Консультационно-информационные услуги;</a:t>
            </a:r>
          </a:p>
          <a:p>
            <a:r>
              <a:rPr lang="ru-RU" dirty="0" smtClean="0"/>
              <a:t>Социально-бытовые услуги;</a:t>
            </a:r>
          </a:p>
          <a:p>
            <a:r>
              <a:rPr lang="ru-RU" dirty="0" smtClean="0"/>
              <a:t>Социальный патронат;</a:t>
            </a:r>
          </a:p>
          <a:p>
            <a:r>
              <a:rPr lang="ru-RU" dirty="0" smtClean="0"/>
              <a:t>Социально-педагогические услуги;</a:t>
            </a:r>
          </a:p>
          <a:p>
            <a:r>
              <a:rPr lang="ru-RU" dirty="0" smtClean="0"/>
              <a:t>Социально-психологические услуги;</a:t>
            </a:r>
          </a:p>
          <a:p>
            <a:r>
              <a:rPr lang="ru-RU" dirty="0" smtClean="0"/>
              <a:t>Социально-реабилитационные;</a:t>
            </a:r>
          </a:p>
          <a:p>
            <a:r>
              <a:rPr lang="ru-RU" dirty="0" smtClean="0"/>
              <a:t>Услуги почасового ухода за детьми (услуги няни);</a:t>
            </a:r>
          </a:p>
          <a:p>
            <a:r>
              <a:rPr lang="ru-RU" dirty="0" smtClean="0"/>
              <a:t>Услуги сопровождаемого;</a:t>
            </a:r>
          </a:p>
          <a:p>
            <a:r>
              <a:rPr lang="ru-RU" dirty="0" smtClean="0"/>
              <a:t>Услуги ухода за детьми-инвалидами (услуги передышки)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Социально-педагогическая поддержка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Оказываемая профессионально подготовленными людьми помощь ребенку находящемуся в трудной жизненной ситуации, выявлении, определении и разрешении проблем, возникающих при нарушении его базовых прав</a:t>
            </a:r>
          </a:p>
          <a:p>
            <a:pPr algn="just"/>
            <a:r>
              <a:rPr lang="ru-RU" dirty="0" smtClean="0"/>
              <a:t>Деятельность специалиста по оказанию помощи, направленной на выявление , определение и разрешение проблем ребенка с целью реализации и защиты и его прав на полноценное развитие и образование</a:t>
            </a:r>
          </a:p>
          <a:p>
            <a:pPr algn="just"/>
            <a:r>
              <a:rPr lang="ru-RU" dirty="0" smtClean="0"/>
              <a:t>Деятельность педагога социального по оказанию превентивной и оперативной помощи детям (семьям) в решении их социально-педагогических проблем в среде жизнедеятельности</a:t>
            </a:r>
          </a:p>
          <a:p>
            <a:pPr algn="just"/>
            <a:r>
              <a:rPr lang="ru-RU" dirty="0" smtClean="0"/>
              <a:t>Совместная деятельность специалиста и клиента, направленная на  определение интересов  и потребностей последнего, путей преодоления социально-педагогических проблем, связанных с эффективной коммуникацией , жизненным самоопределением, состоянием здоровья,  трудоустройством.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Задачи, решаемые в ходе оказания социально-педагогической поддержки семье: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>
            <a:normAutofit/>
          </a:bodyPr>
          <a:lstStyle/>
          <a:p>
            <a:r>
              <a:rPr lang="ru-RU" dirty="0" smtClean="0"/>
              <a:t>Установление контакта с семьей</a:t>
            </a:r>
          </a:p>
          <a:p>
            <a:r>
              <a:rPr lang="ru-RU" dirty="0" smtClean="0"/>
              <a:t>Выявление конкретных проблем и трудностей в семье</a:t>
            </a:r>
          </a:p>
          <a:p>
            <a:r>
              <a:rPr lang="ru-RU" dirty="0" smtClean="0"/>
              <a:t>Стимулирование семьи и отдельных ее членов к участию в совместной деятельности;</a:t>
            </a:r>
          </a:p>
          <a:p>
            <a:r>
              <a:rPr lang="ru-RU" dirty="0" smtClean="0"/>
              <a:t>Оказание посреднических услуг в установлении связей со специалистами: психологами, врачами, юристами, а так же с представителями органов власти, общественность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168</TotalTime>
  <Words>1046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Правовые аспекты понятия «трудная жизненная ситуация».  Социально-педагогическая поддержка семей, оказавшихся в трудной жизненной ситуации.</vt:lpstr>
      <vt:lpstr>Трудная жизненная ситуация</vt:lpstr>
      <vt:lpstr>Обстоятельства, по которым гражданин может быть признан находящимся в трудной жизненной ситуации (статья 28 Закона Республики Беларусь «О социальном обслуживании» от 22.05.2000 № 395-3</vt:lpstr>
      <vt:lpstr>Обстоятельства, по которым гражданин может быть признан находящимся в трудной жизненной ситуации  (статья 2 Модельного Закона «Об основах социального обслуживания населения», принятого на Межпарламентской Ассамблеи  государств-участников Содружества Независимы Государств от 26.11.2020 №19-9</vt:lpstr>
      <vt:lpstr>Определение понятия  «социальная услуга»</vt:lpstr>
      <vt:lpstr>Государственные организации, которые оказывают социальные услуги (Статья 8 Закона Республики Беларусь «О социальном обслуживании» от 22.05.00 № 395-3</vt:lpstr>
      <vt:lpstr>Виды социальных услуг (статья 30 Закона Республики Беларусь «О социальном обслуживании от 22.05.200 «395 -3»</vt:lpstr>
      <vt:lpstr>Социально-педагогическая поддержка</vt:lpstr>
      <vt:lpstr>Задачи, решаемые в ходе оказания социально-педагогической поддержки семье:</vt:lpstr>
      <vt:lpstr>Социально-педагогическая поддержка многодетной семьи</vt:lpstr>
      <vt:lpstr>Социально-педагогическая поддержка семьи пострадавшей от пожара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аспекты понятия «трудная жизненная ситуация».  Социально-педагогическая поддержка семей, оказавшихся в трудной жизненной ситуации.</dc:title>
  <dc:creator>User</dc:creator>
  <cp:lastModifiedBy>User</cp:lastModifiedBy>
  <cp:revision>18</cp:revision>
  <dcterms:created xsi:type="dcterms:W3CDTF">2020-11-02T08:50:25Z</dcterms:created>
  <dcterms:modified xsi:type="dcterms:W3CDTF">2020-11-02T13:27:11Z</dcterms:modified>
</cp:coreProperties>
</file>